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471" r:id="rId4"/>
  </p:sldMasterIdLst>
  <p:sldIdLst>
    <p:sldId id="256" r:id="rId5"/>
    <p:sldId id="257" r:id="rId6"/>
    <p:sldId id="396" r:id="rId7"/>
    <p:sldId id="395" r:id="rId8"/>
    <p:sldId id="397" r:id="rId9"/>
    <p:sldId id="398" r:id="rId10"/>
    <p:sldId id="399" r:id="rId11"/>
    <p:sldId id="401" r:id="rId12"/>
    <p:sldId id="400" r:id="rId13"/>
    <p:sldId id="402" r:id="rId14"/>
    <p:sldId id="404" r:id="rId15"/>
    <p:sldId id="405" r:id="rId16"/>
    <p:sldId id="403" r:id="rId17"/>
    <p:sldId id="406" r:id="rId18"/>
    <p:sldId id="408" r:id="rId19"/>
    <p:sldId id="407" r:id="rId20"/>
    <p:sldId id="410" r:id="rId21"/>
    <p:sldId id="411" r:id="rId22"/>
    <p:sldId id="412" r:id="rId23"/>
    <p:sldId id="413" r:id="rId24"/>
    <p:sldId id="414" r:id="rId25"/>
    <p:sldId id="416" r:id="rId26"/>
    <p:sldId id="417" r:id="rId27"/>
    <p:sldId id="418" r:id="rId28"/>
    <p:sldId id="419" r:id="rId29"/>
    <p:sldId id="420" r:id="rId30"/>
    <p:sldId id="421" r:id="rId31"/>
    <p:sldId id="422" r:id="rId32"/>
    <p:sldId id="423" r:id="rId33"/>
    <p:sldId id="429" r:id="rId34"/>
    <p:sldId id="430" r:id="rId35"/>
    <p:sldId id="431" r:id="rId36"/>
    <p:sldId id="432" r:id="rId37"/>
    <p:sldId id="603" r:id="rId38"/>
    <p:sldId id="601" r:id="rId39"/>
    <p:sldId id="433" r:id="rId40"/>
    <p:sldId id="466" r:id="rId41"/>
    <p:sldId id="434" r:id="rId42"/>
    <p:sldId id="439" r:id="rId43"/>
    <p:sldId id="438" r:id="rId44"/>
    <p:sldId id="440" r:id="rId45"/>
    <p:sldId id="441" r:id="rId46"/>
    <p:sldId id="442" r:id="rId47"/>
    <p:sldId id="444" r:id="rId48"/>
    <p:sldId id="445" r:id="rId49"/>
    <p:sldId id="589" r:id="rId50"/>
    <p:sldId id="447" r:id="rId51"/>
    <p:sldId id="464" r:id="rId52"/>
    <p:sldId id="451" r:id="rId53"/>
    <p:sldId id="452" r:id="rId54"/>
    <p:sldId id="453" r:id="rId55"/>
    <p:sldId id="456" r:id="rId56"/>
    <p:sldId id="458" r:id="rId57"/>
    <p:sldId id="590" r:id="rId58"/>
    <p:sldId id="572" r:id="rId59"/>
    <p:sldId id="581" r:id="rId60"/>
    <p:sldId id="575" r:id="rId61"/>
    <p:sldId id="576" r:id="rId62"/>
    <p:sldId id="577" r:id="rId63"/>
    <p:sldId id="578" r:id="rId64"/>
    <p:sldId id="579" r:id="rId65"/>
    <p:sldId id="580" r:id="rId66"/>
    <p:sldId id="574" r:id="rId67"/>
    <p:sldId id="582" r:id="rId68"/>
    <p:sldId id="583" r:id="rId69"/>
    <p:sldId id="591" r:id="rId70"/>
    <p:sldId id="467" r:id="rId71"/>
    <p:sldId id="463" r:id="rId72"/>
    <p:sldId id="465" r:id="rId73"/>
    <p:sldId id="592" r:id="rId74"/>
    <p:sldId id="468" r:id="rId75"/>
    <p:sldId id="470" r:id="rId76"/>
    <p:sldId id="487" r:id="rId77"/>
    <p:sldId id="489" r:id="rId78"/>
    <p:sldId id="497" r:id="rId79"/>
    <p:sldId id="491" r:id="rId80"/>
    <p:sldId id="494" r:id="rId81"/>
    <p:sldId id="498" r:id="rId82"/>
    <p:sldId id="593" r:id="rId83"/>
    <p:sldId id="500" r:id="rId84"/>
    <p:sldId id="507" r:id="rId85"/>
    <p:sldId id="501" r:id="rId86"/>
    <p:sldId id="502" r:id="rId87"/>
    <p:sldId id="503" r:id="rId88"/>
    <p:sldId id="509" r:id="rId89"/>
    <p:sldId id="508" r:id="rId90"/>
    <p:sldId id="594" r:id="rId91"/>
    <p:sldId id="588" r:id="rId92"/>
    <p:sldId id="512" r:id="rId93"/>
    <p:sldId id="535" r:id="rId94"/>
    <p:sldId id="536" r:id="rId95"/>
    <p:sldId id="537" r:id="rId96"/>
    <p:sldId id="548" r:id="rId97"/>
    <p:sldId id="555" r:id="rId98"/>
    <p:sldId id="596" r:id="rId99"/>
    <p:sldId id="549" r:id="rId100"/>
    <p:sldId id="551" r:id="rId101"/>
    <p:sldId id="552" r:id="rId102"/>
    <p:sldId id="605" r:id="rId103"/>
    <p:sldId id="571" r:id="rId104"/>
    <p:sldId id="595" r:id="rId105"/>
    <p:sldId id="558" r:id="rId106"/>
    <p:sldId id="559" r:id="rId107"/>
    <p:sldId id="562" r:id="rId108"/>
    <p:sldId id="564" r:id="rId109"/>
    <p:sldId id="597" r:id="rId110"/>
    <p:sldId id="560" r:id="rId111"/>
    <p:sldId id="561" r:id="rId112"/>
    <p:sldId id="567" r:id="rId113"/>
    <p:sldId id="568" r:id="rId114"/>
    <p:sldId id="604" r:id="rId115"/>
    <p:sldId id="598" r:id="rId116"/>
    <p:sldId id="599" r:id="rId117"/>
    <p:sldId id="600" r:id="rId118"/>
    <p:sldId id="584" r:id="rId119"/>
    <p:sldId id="569" r:id="rId120"/>
    <p:sldId id="585" r:id="rId121"/>
    <p:sldId id="586" r:id="rId122"/>
    <p:sldId id="587" r:id="rId1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microsoft.com/office/2016/11/relationships/changesInfo" Target="changesInfos/changesInfo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presProps" Target="presProps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Lin" userId="b0bd7624-fb85-4e44-be83-bb43794de8bd" providerId="ADAL" clId="{4384F3B3-04F4-46E2-A61B-C35F5C032EB5}"/>
    <pc:docChg chg="undo redo custSel addSld delSld modSld sldOrd">
      <pc:chgData name="Andy Lin" userId="b0bd7624-fb85-4e44-be83-bb43794de8bd" providerId="ADAL" clId="{4384F3B3-04F4-46E2-A61B-C35F5C032EB5}" dt="2020-11-04T06:09:51.900" v="7744" actId="6549"/>
      <pc:docMkLst>
        <pc:docMk/>
      </pc:docMkLst>
      <pc:sldChg chg="modSp">
        <pc:chgData name="Andy Lin" userId="b0bd7624-fb85-4e44-be83-bb43794de8bd" providerId="ADAL" clId="{4384F3B3-04F4-46E2-A61B-C35F5C032EB5}" dt="2020-11-03T21:58:11.181" v="2" actId="6549"/>
        <pc:sldMkLst>
          <pc:docMk/>
          <pc:sldMk cId="3103491357" sldId="395"/>
        </pc:sldMkLst>
        <pc:spChg chg="mod">
          <ac:chgData name="Andy Lin" userId="b0bd7624-fb85-4e44-be83-bb43794de8bd" providerId="ADAL" clId="{4384F3B3-04F4-46E2-A61B-C35F5C032EB5}" dt="2020-11-03T21:58:11.181" v="2" actId="6549"/>
          <ac:spMkLst>
            <pc:docMk/>
            <pc:sldMk cId="3103491357" sldId="395"/>
            <ac:spMk id="3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3T22:02:18.861" v="105" actId="20577"/>
        <pc:sldMkLst>
          <pc:docMk/>
          <pc:sldMk cId="3527814618" sldId="398"/>
        </pc:sldMkLst>
        <pc:spChg chg="mod">
          <ac:chgData name="Andy Lin" userId="b0bd7624-fb85-4e44-be83-bb43794de8bd" providerId="ADAL" clId="{4384F3B3-04F4-46E2-A61B-C35F5C032EB5}" dt="2020-11-03T22:02:18.861" v="105" actId="20577"/>
          <ac:spMkLst>
            <pc:docMk/>
            <pc:sldMk cId="3527814618" sldId="398"/>
            <ac:spMk id="3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3T22:00:55.190" v="61" actId="20577"/>
        <pc:sldMkLst>
          <pc:docMk/>
          <pc:sldMk cId="1708440038" sldId="399"/>
        </pc:sldMkLst>
        <pc:spChg chg="mod">
          <ac:chgData name="Andy Lin" userId="b0bd7624-fb85-4e44-be83-bb43794de8bd" providerId="ADAL" clId="{4384F3B3-04F4-46E2-A61B-C35F5C032EB5}" dt="2020-11-03T22:00:55.190" v="61" actId="20577"/>
          <ac:spMkLst>
            <pc:docMk/>
            <pc:sldMk cId="1708440038" sldId="399"/>
            <ac:spMk id="3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3T22:07:45.497" v="306" actId="20577"/>
        <pc:sldMkLst>
          <pc:docMk/>
          <pc:sldMk cId="2077912397" sldId="411"/>
        </pc:sldMkLst>
        <pc:spChg chg="mod">
          <ac:chgData name="Andy Lin" userId="b0bd7624-fb85-4e44-be83-bb43794de8bd" providerId="ADAL" clId="{4384F3B3-04F4-46E2-A61B-C35F5C032EB5}" dt="2020-11-03T22:07:45.497" v="306" actId="20577"/>
          <ac:spMkLst>
            <pc:docMk/>
            <pc:sldMk cId="2077912397" sldId="411"/>
            <ac:spMk id="4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3T22:14:36.675" v="338" actId="313"/>
        <pc:sldMkLst>
          <pc:docMk/>
          <pc:sldMk cId="1742185794" sldId="417"/>
        </pc:sldMkLst>
        <pc:spChg chg="mod">
          <ac:chgData name="Andy Lin" userId="b0bd7624-fb85-4e44-be83-bb43794de8bd" providerId="ADAL" clId="{4384F3B3-04F4-46E2-A61B-C35F5C032EB5}" dt="2020-11-03T22:14:36.675" v="338" actId="313"/>
          <ac:spMkLst>
            <pc:docMk/>
            <pc:sldMk cId="1742185794" sldId="417"/>
            <ac:spMk id="3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3T22:17:00.680" v="342" actId="207"/>
        <pc:sldMkLst>
          <pc:docMk/>
          <pc:sldMk cId="2756949970" sldId="419"/>
        </pc:sldMkLst>
        <pc:spChg chg="mod">
          <ac:chgData name="Andy Lin" userId="b0bd7624-fb85-4e44-be83-bb43794de8bd" providerId="ADAL" clId="{4384F3B3-04F4-46E2-A61B-C35F5C032EB5}" dt="2020-11-03T22:17:00.680" v="342" actId="207"/>
          <ac:spMkLst>
            <pc:docMk/>
            <pc:sldMk cId="2756949970" sldId="419"/>
            <ac:spMk id="5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3T22:19:06.753" v="345" actId="207"/>
        <pc:sldMkLst>
          <pc:docMk/>
          <pc:sldMk cId="403806049" sldId="430"/>
        </pc:sldMkLst>
        <pc:spChg chg="mod">
          <ac:chgData name="Andy Lin" userId="b0bd7624-fb85-4e44-be83-bb43794de8bd" providerId="ADAL" clId="{4384F3B3-04F4-46E2-A61B-C35F5C032EB5}" dt="2020-11-03T22:19:06.753" v="345" actId="207"/>
          <ac:spMkLst>
            <pc:docMk/>
            <pc:sldMk cId="403806049" sldId="430"/>
            <ac:spMk id="2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3T22:35:48.127" v="644" actId="6549"/>
        <pc:sldMkLst>
          <pc:docMk/>
          <pc:sldMk cId="2425518631" sldId="440"/>
        </pc:sldMkLst>
        <pc:spChg chg="mod">
          <ac:chgData name="Andy Lin" userId="b0bd7624-fb85-4e44-be83-bb43794de8bd" providerId="ADAL" clId="{4384F3B3-04F4-46E2-A61B-C35F5C032EB5}" dt="2020-11-03T22:35:48.127" v="644" actId="6549"/>
          <ac:spMkLst>
            <pc:docMk/>
            <pc:sldMk cId="2425518631" sldId="440"/>
            <ac:spMk id="2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3T22:35:22.158" v="643" actId="20577"/>
        <pc:sldMkLst>
          <pc:docMk/>
          <pc:sldMk cId="2518250577" sldId="442"/>
        </pc:sldMkLst>
        <pc:spChg chg="mod">
          <ac:chgData name="Andy Lin" userId="b0bd7624-fb85-4e44-be83-bb43794de8bd" providerId="ADAL" clId="{4384F3B3-04F4-46E2-A61B-C35F5C032EB5}" dt="2020-11-03T22:35:14.617" v="619" actId="27636"/>
          <ac:spMkLst>
            <pc:docMk/>
            <pc:sldMk cId="2518250577" sldId="442"/>
            <ac:spMk id="2" creationId="{00000000-0000-0000-0000-000000000000}"/>
          </ac:spMkLst>
        </pc:spChg>
        <pc:spChg chg="mod">
          <ac:chgData name="Andy Lin" userId="b0bd7624-fb85-4e44-be83-bb43794de8bd" providerId="ADAL" clId="{4384F3B3-04F4-46E2-A61B-C35F5C032EB5}" dt="2020-11-03T22:35:22.158" v="643" actId="20577"/>
          <ac:spMkLst>
            <pc:docMk/>
            <pc:sldMk cId="2518250577" sldId="442"/>
            <ac:spMk id="5" creationId="{00000000-0000-0000-0000-000000000000}"/>
          </ac:spMkLst>
        </pc:spChg>
      </pc:sldChg>
      <pc:sldChg chg="modSp ord">
        <pc:chgData name="Andy Lin" userId="b0bd7624-fb85-4e44-be83-bb43794de8bd" providerId="ADAL" clId="{4384F3B3-04F4-46E2-A61B-C35F5C032EB5}" dt="2020-11-03T22:33:39.139" v="458" actId="20577"/>
        <pc:sldMkLst>
          <pc:docMk/>
          <pc:sldMk cId="2826448072" sldId="451"/>
        </pc:sldMkLst>
        <pc:spChg chg="mod">
          <ac:chgData name="Andy Lin" userId="b0bd7624-fb85-4e44-be83-bb43794de8bd" providerId="ADAL" clId="{4384F3B3-04F4-46E2-A61B-C35F5C032EB5}" dt="2020-11-03T22:33:39.139" v="458" actId="20577"/>
          <ac:spMkLst>
            <pc:docMk/>
            <pc:sldMk cId="2826448072" sldId="451"/>
            <ac:spMk id="3" creationId="{00000000-0000-0000-0000-000000000000}"/>
          </ac:spMkLst>
        </pc:spChg>
        <pc:spChg chg="mod">
          <ac:chgData name="Andy Lin" userId="b0bd7624-fb85-4e44-be83-bb43794de8bd" providerId="ADAL" clId="{4384F3B3-04F4-46E2-A61B-C35F5C032EB5}" dt="2020-11-03T22:33:22.771" v="456" actId="6549"/>
          <ac:spMkLst>
            <pc:docMk/>
            <pc:sldMk cId="2826448072" sldId="451"/>
            <ac:spMk id="4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3T22:37:05.444" v="679" actId="20577"/>
        <pc:sldMkLst>
          <pc:docMk/>
          <pc:sldMk cId="428268047" sldId="456"/>
        </pc:sldMkLst>
        <pc:spChg chg="mod">
          <ac:chgData name="Andy Lin" userId="b0bd7624-fb85-4e44-be83-bb43794de8bd" providerId="ADAL" clId="{4384F3B3-04F4-46E2-A61B-C35F5C032EB5}" dt="2020-11-03T22:37:05.444" v="679" actId="20577"/>
          <ac:spMkLst>
            <pc:docMk/>
            <pc:sldMk cId="428268047" sldId="456"/>
            <ac:spMk id="3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4T00:08:46.928" v="1505" actId="20577"/>
        <pc:sldMkLst>
          <pc:docMk/>
          <pc:sldMk cId="4101097678" sldId="464"/>
        </pc:sldMkLst>
        <pc:spChg chg="mod">
          <ac:chgData name="Andy Lin" userId="b0bd7624-fb85-4e44-be83-bb43794de8bd" providerId="ADAL" clId="{4384F3B3-04F4-46E2-A61B-C35F5C032EB5}" dt="2020-11-04T00:08:46.928" v="1505" actId="20577"/>
          <ac:spMkLst>
            <pc:docMk/>
            <pc:sldMk cId="4101097678" sldId="464"/>
            <ac:spMk id="5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4T00:56:43.460" v="2239" actId="20577"/>
        <pc:sldMkLst>
          <pc:docMk/>
          <pc:sldMk cId="611708657" sldId="465"/>
        </pc:sldMkLst>
        <pc:spChg chg="mod">
          <ac:chgData name="Andy Lin" userId="b0bd7624-fb85-4e44-be83-bb43794de8bd" providerId="ADAL" clId="{4384F3B3-04F4-46E2-A61B-C35F5C032EB5}" dt="2020-11-04T00:56:43.460" v="2239" actId="20577"/>
          <ac:spMkLst>
            <pc:docMk/>
            <pc:sldMk cId="611708657" sldId="465"/>
            <ac:spMk id="5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4T01:11:25.923" v="2671" actId="6549"/>
        <pc:sldMkLst>
          <pc:docMk/>
          <pc:sldMk cId="426566911" sldId="468"/>
        </pc:sldMkLst>
        <pc:spChg chg="mod">
          <ac:chgData name="Andy Lin" userId="b0bd7624-fb85-4e44-be83-bb43794de8bd" providerId="ADAL" clId="{4384F3B3-04F4-46E2-A61B-C35F5C032EB5}" dt="2020-11-04T01:11:25.923" v="2671" actId="6549"/>
          <ac:spMkLst>
            <pc:docMk/>
            <pc:sldMk cId="426566911" sldId="468"/>
            <ac:spMk id="3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4T01:13:44.607" v="2725" actId="20577"/>
        <pc:sldMkLst>
          <pc:docMk/>
          <pc:sldMk cId="778431799" sldId="470"/>
        </pc:sldMkLst>
        <pc:spChg chg="mod">
          <ac:chgData name="Andy Lin" userId="b0bd7624-fb85-4e44-be83-bb43794de8bd" providerId="ADAL" clId="{4384F3B3-04F4-46E2-A61B-C35F5C032EB5}" dt="2020-11-04T01:13:44.607" v="2725" actId="20577"/>
          <ac:spMkLst>
            <pc:docMk/>
            <pc:sldMk cId="778431799" sldId="470"/>
            <ac:spMk id="4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4T01:15:58.542" v="2796" actId="2711"/>
        <pc:sldMkLst>
          <pc:docMk/>
          <pc:sldMk cId="4072756189" sldId="487"/>
        </pc:sldMkLst>
        <pc:spChg chg="mod">
          <ac:chgData name="Andy Lin" userId="b0bd7624-fb85-4e44-be83-bb43794de8bd" providerId="ADAL" clId="{4384F3B3-04F4-46E2-A61B-C35F5C032EB5}" dt="2020-11-04T01:15:58.542" v="2796" actId="2711"/>
          <ac:spMkLst>
            <pc:docMk/>
            <pc:sldMk cId="4072756189" sldId="487"/>
            <ac:spMk id="3" creationId="{00000000-0000-0000-0000-000000000000}"/>
          </ac:spMkLst>
        </pc:spChg>
        <pc:spChg chg="mod">
          <ac:chgData name="Andy Lin" userId="b0bd7624-fb85-4e44-be83-bb43794de8bd" providerId="ADAL" clId="{4384F3B3-04F4-46E2-A61B-C35F5C032EB5}" dt="2020-11-04T01:14:26.317" v="2727" actId="27636"/>
          <ac:spMkLst>
            <pc:docMk/>
            <pc:sldMk cId="4072756189" sldId="487"/>
            <ac:spMk id="4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4T01:54:00.094" v="3654" actId="20577"/>
        <pc:sldMkLst>
          <pc:docMk/>
          <pc:sldMk cId="2368279039" sldId="501"/>
        </pc:sldMkLst>
        <pc:spChg chg="mod">
          <ac:chgData name="Andy Lin" userId="b0bd7624-fb85-4e44-be83-bb43794de8bd" providerId="ADAL" clId="{4384F3B3-04F4-46E2-A61B-C35F5C032EB5}" dt="2020-11-04T01:54:00.094" v="3654" actId="20577"/>
          <ac:spMkLst>
            <pc:docMk/>
            <pc:sldMk cId="2368279039" sldId="501"/>
            <ac:spMk id="4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4T01:54:25.674" v="3655" actId="6549"/>
        <pc:sldMkLst>
          <pc:docMk/>
          <pc:sldMk cId="1271519459" sldId="502"/>
        </pc:sldMkLst>
        <pc:spChg chg="mod">
          <ac:chgData name="Andy Lin" userId="b0bd7624-fb85-4e44-be83-bb43794de8bd" providerId="ADAL" clId="{4384F3B3-04F4-46E2-A61B-C35F5C032EB5}" dt="2020-11-04T01:54:25.674" v="3655" actId="6549"/>
          <ac:spMkLst>
            <pc:docMk/>
            <pc:sldMk cId="1271519459" sldId="502"/>
            <ac:spMk id="3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4T06:09:51.900" v="7744" actId="6549"/>
        <pc:sldMkLst>
          <pc:docMk/>
          <pc:sldMk cId="4083787660" sldId="507"/>
        </pc:sldMkLst>
        <pc:spChg chg="mod">
          <ac:chgData name="Andy Lin" userId="b0bd7624-fb85-4e44-be83-bb43794de8bd" providerId="ADAL" clId="{4384F3B3-04F4-46E2-A61B-C35F5C032EB5}" dt="2020-11-04T01:38:53.973" v="3641" actId="20577"/>
          <ac:spMkLst>
            <pc:docMk/>
            <pc:sldMk cId="4083787660" sldId="507"/>
            <ac:spMk id="2" creationId="{00000000-0000-0000-0000-000000000000}"/>
          </ac:spMkLst>
        </pc:spChg>
        <pc:spChg chg="mod">
          <ac:chgData name="Andy Lin" userId="b0bd7624-fb85-4e44-be83-bb43794de8bd" providerId="ADAL" clId="{4384F3B3-04F4-46E2-A61B-C35F5C032EB5}" dt="2020-11-04T06:09:51.900" v="7744" actId="6549"/>
          <ac:spMkLst>
            <pc:docMk/>
            <pc:sldMk cId="4083787660" sldId="507"/>
            <ac:spMk id="3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4T02:09:30.020" v="4528" actId="20577"/>
        <pc:sldMkLst>
          <pc:docMk/>
          <pc:sldMk cId="1571034788" sldId="508"/>
        </pc:sldMkLst>
        <pc:spChg chg="mod">
          <ac:chgData name="Andy Lin" userId="b0bd7624-fb85-4e44-be83-bb43794de8bd" providerId="ADAL" clId="{4384F3B3-04F4-46E2-A61B-C35F5C032EB5}" dt="2020-11-04T02:09:30.020" v="4528" actId="20577"/>
          <ac:spMkLst>
            <pc:docMk/>
            <pc:sldMk cId="1571034788" sldId="508"/>
            <ac:spMk id="2" creationId="{00000000-0000-0000-0000-000000000000}"/>
          </ac:spMkLst>
        </pc:spChg>
      </pc:sldChg>
      <pc:sldChg chg="delSp modSp">
        <pc:chgData name="Andy Lin" userId="b0bd7624-fb85-4e44-be83-bb43794de8bd" providerId="ADAL" clId="{4384F3B3-04F4-46E2-A61B-C35F5C032EB5}" dt="2020-11-04T03:12:04.723" v="4534" actId="2711"/>
        <pc:sldMkLst>
          <pc:docMk/>
          <pc:sldMk cId="2548099826" sldId="512"/>
        </pc:sldMkLst>
        <pc:spChg chg="mod">
          <ac:chgData name="Andy Lin" userId="b0bd7624-fb85-4e44-be83-bb43794de8bd" providerId="ADAL" clId="{4384F3B3-04F4-46E2-A61B-C35F5C032EB5}" dt="2020-11-04T03:12:04.723" v="4534" actId="2711"/>
          <ac:spMkLst>
            <pc:docMk/>
            <pc:sldMk cId="2548099826" sldId="512"/>
            <ac:spMk id="4" creationId="{00000000-0000-0000-0000-000000000000}"/>
          </ac:spMkLst>
        </pc:spChg>
        <pc:spChg chg="del">
          <ac:chgData name="Andy Lin" userId="b0bd7624-fb85-4e44-be83-bb43794de8bd" providerId="ADAL" clId="{4384F3B3-04F4-46E2-A61B-C35F5C032EB5}" dt="2020-11-04T03:11:56.101" v="4533"/>
          <ac:spMkLst>
            <pc:docMk/>
            <pc:sldMk cId="2548099826" sldId="512"/>
            <ac:spMk id="5" creationId="{00000000-0000-0000-0000-000000000000}"/>
          </ac:spMkLst>
        </pc:spChg>
      </pc:sldChg>
      <pc:sldChg chg="modSp modAnim">
        <pc:chgData name="Andy Lin" userId="b0bd7624-fb85-4e44-be83-bb43794de8bd" providerId="ADAL" clId="{4384F3B3-04F4-46E2-A61B-C35F5C032EB5}" dt="2020-11-04T04:15:50.915" v="4605" actId="313"/>
        <pc:sldMkLst>
          <pc:docMk/>
          <pc:sldMk cId="1767087356" sldId="535"/>
        </pc:sldMkLst>
        <pc:spChg chg="mod">
          <ac:chgData name="Andy Lin" userId="b0bd7624-fb85-4e44-be83-bb43794de8bd" providerId="ADAL" clId="{4384F3B3-04F4-46E2-A61B-C35F5C032EB5}" dt="2020-11-04T04:15:50.915" v="4605" actId="313"/>
          <ac:spMkLst>
            <pc:docMk/>
            <pc:sldMk cId="1767087356" sldId="535"/>
            <ac:spMk id="4" creationId="{00000000-0000-0000-0000-000000000000}"/>
          </ac:spMkLst>
        </pc:spChg>
        <pc:spChg chg="mod">
          <ac:chgData name="Andy Lin" userId="b0bd7624-fb85-4e44-be83-bb43794de8bd" providerId="ADAL" clId="{4384F3B3-04F4-46E2-A61B-C35F5C032EB5}" dt="2020-11-04T04:14:53.128" v="4596" actId="20577"/>
          <ac:spMkLst>
            <pc:docMk/>
            <pc:sldMk cId="1767087356" sldId="535"/>
            <ac:spMk id="5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4T04:17:09.637" v="4627" actId="313"/>
        <pc:sldMkLst>
          <pc:docMk/>
          <pc:sldMk cId="621709220" sldId="536"/>
        </pc:sldMkLst>
        <pc:spChg chg="mod">
          <ac:chgData name="Andy Lin" userId="b0bd7624-fb85-4e44-be83-bb43794de8bd" providerId="ADAL" clId="{4384F3B3-04F4-46E2-A61B-C35F5C032EB5}" dt="2020-11-04T04:17:09.637" v="4627" actId="313"/>
          <ac:spMkLst>
            <pc:docMk/>
            <pc:sldMk cId="621709220" sldId="536"/>
            <ac:spMk id="3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4T04:22:12.288" v="4867" actId="20577"/>
        <pc:sldMkLst>
          <pc:docMk/>
          <pc:sldMk cId="3207679249" sldId="537"/>
        </pc:sldMkLst>
        <pc:spChg chg="mod">
          <ac:chgData name="Andy Lin" userId="b0bd7624-fb85-4e44-be83-bb43794de8bd" providerId="ADAL" clId="{4384F3B3-04F4-46E2-A61B-C35F5C032EB5}" dt="2020-11-04T04:22:12.288" v="4867" actId="20577"/>
          <ac:spMkLst>
            <pc:docMk/>
            <pc:sldMk cId="3207679249" sldId="537"/>
            <ac:spMk id="3" creationId="{00000000-0000-0000-0000-000000000000}"/>
          </ac:spMkLst>
        </pc:spChg>
        <pc:spChg chg="mod">
          <ac:chgData name="Andy Lin" userId="b0bd7624-fb85-4e44-be83-bb43794de8bd" providerId="ADAL" clId="{4384F3B3-04F4-46E2-A61B-C35F5C032EB5}" dt="2020-11-04T04:21:45.637" v="4774"/>
          <ac:spMkLst>
            <pc:docMk/>
            <pc:sldMk cId="3207679249" sldId="537"/>
            <ac:spMk id="4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4T04:24:16.163" v="4914" actId="6549"/>
        <pc:sldMkLst>
          <pc:docMk/>
          <pc:sldMk cId="2651709164" sldId="549"/>
        </pc:sldMkLst>
        <pc:spChg chg="mod">
          <ac:chgData name="Andy Lin" userId="b0bd7624-fb85-4e44-be83-bb43794de8bd" providerId="ADAL" clId="{4384F3B3-04F4-46E2-A61B-C35F5C032EB5}" dt="2020-11-04T04:24:16.163" v="4914" actId="6549"/>
          <ac:spMkLst>
            <pc:docMk/>
            <pc:sldMk cId="2651709164" sldId="549"/>
            <ac:spMk id="5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4T04:52:13.258" v="6583" actId="20577"/>
        <pc:sldMkLst>
          <pc:docMk/>
          <pc:sldMk cId="166217333" sldId="551"/>
        </pc:sldMkLst>
        <pc:spChg chg="mod">
          <ac:chgData name="Andy Lin" userId="b0bd7624-fb85-4e44-be83-bb43794de8bd" providerId="ADAL" clId="{4384F3B3-04F4-46E2-A61B-C35F5C032EB5}" dt="2020-11-04T04:52:13.258" v="6583" actId="20577"/>
          <ac:spMkLst>
            <pc:docMk/>
            <pc:sldMk cId="166217333" sldId="551"/>
            <ac:spMk id="3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4T04:56:14.583" v="6597" actId="20577"/>
        <pc:sldMkLst>
          <pc:docMk/>
          <pc:sldMk cId="154385127" sldId="552"/>
        </pc:sldMkLst>
        <pc:spChg chg="mod">
          <ac:chgData name="Andy Lin" userId="b0bd7624-fb85-4e44-be83-bb43794de8bd" providerId="ADAL" clId="{4384F3B3-04F4-46E2-A61B-C35F5C032EB5}" dt="2020-11-04T04:56:14.583" v="6597" actId="20577"/>
          <ac:spMkLst>
            <pc:docMk/>
            <pc:sldMk cId="154385127" sldId="552"/>
            <ac:spMk id="3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4T04:31:36.146" v="5394" actId="6549"/>
        <pc:sldMkLst>
          <pc:docMk/>
          <pc:sldMk cId="2406968483" sldId="555"/>
        </pc:sldMkLst>
        <pc:spChg chg="mod">
          <ac:chgData name="Andy Lin" userId="b0bd7624-fb85-4e44-be83-bb43794de8bd" providerId="ADAL" clId="{4384F3B3-04F4-46E2-A61B-C35F5C032EB5}" dt="2020-11-04T04:31:36.146" v="5394" actId="6549"/>
          <ac:spMkLst>
            <pc:docMk/>
            <pc:sldMk cId="2406968483" sldId="555"/>
            <ac:spMk id="5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4T05:16:24.701" v="6880"/>
        <pc:sldMkLst>
          <pc:docMk/>
          <pc:sldMk cId="3127232959" sldId="558"/>
        </pc:sldMkLst>
        <pc:spChg chg="mod">
          <ac:chgData name="Andy Lin" userId="b0bd7624-fb85-4e44-be83-bb43794de8bd" providerId="ADAL" clId="{4384F3B3-04F4-46E2-A61B-C35F5C032EB5}" dt="2020-11-04T05:16:24.701" v="6880"/>
          <ac:spMkLst>
            <pc:docMk/>
            <pc:sldMk cId="3127232959" sldId="558"/>
            <ac:spMk id="4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4T04:58:19.486" v="6677" actId="6549"/>
        <pc:sldMkLst>
          <pc:docMk/>
          <pc:sldMk cId="2593408489" sldId="559"/>
        </pc:sldMkLst>
        <pc:spChg chg="mod">
          <ac:chgData name="Andy Lin" userId="b0bd7624-fb85-4e44-be83-bb43794de8bd" providerId="ADAL" clId="{4384F3B3-04F4-46E2-A61B-C35F5C032EB5}" dt="2020-11-04T04:58:19.486" v="6677" actId="6549"/>
          <ac:spMkLst>
            <pc:docMk/>
            <pc:sldMk cId="2593408489" sldId="559"/>
            <ac:spMk id="5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4T05:16:03.861" v="6879" actId="20577"/>
        <pc:sldMkLst>
          <pc:docMk/>
          <pc:sldMk cId="3847007645" sldId="561"/>
        </pc:sldMkLst>
        <pc:spChg chg="mod">
          <ac:chgData name="Andy Lin" userId="b0bd7624-fb85-4e44-be83-bb43794de8bd" providerId="ADAL" clId="{4384F3B3-04F4-46E2-A61B-C35F5C032EB5}" dt="2020-11-04T05:16:03.861" v="6879" actId="20577"/>
          <ac:spMkLst>
            <pc:docMk/>
            <pc:sldMk cId="3847007645" sldId="561"/>
            <ac:spMk id="6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4T04:44:36.704" v="6279" actId="27636"/>
        <pc:sldMkLst>
          <pc:docMk/>
          <pc:sldMk cId="3769340210" sldId="562"/>
        </pc:sldMkLst>
        <pc:spChg chg="mod">
          <ac:chgData name="Andy Lin" userId="b0bd7624-fb85-4e44-be83-bb43794de8bd" providerId="ADAL" clId="{4384F3B3-04F4-46E2-A61B-C35F5C032EB5}" dt="2020-11-04T04:44:36.704" v="6279" actId="27636"/>
          <ac:spMkLst>
            <pc:docMk/>
            <pc:sldMk cId="3769340210" sldId="562"/>
            <ac:spMk id="4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4T05:05:34.453" v="6804" actId="20577"/>
        <pc:sldMkLst>
          <pc:docMk/>
          <pc:sldMk cId="3264750745" sldId="564"/>
        </pc:sldMkLst>
        <pc:spChg chg="mod">
          <ac:chgData name="Andy Lin" userId="b0bd7624-fb85-4e44-be83-bb43794de8bd" providerId="ADAL" clId="{4384F3B3-04F4-46E2-A61B-C35F5C032EB5}" dt="2020-11-04T04:59:59.938" v="6697" actId="20577"/>
          <ac:spMkLst>
            <pc:docMk/>
            <pc:sldMk cId="3264750745" sldId="564"/>
            <ac:spMk id="4" creationId="{00000000-0000-0000-0000-000000000000}"/>
          </ac:spMkLst>
        </pc:spChg>
        <pc:spChg chg="mod">
          <ac:chgData name="Andy Lin" userId="b0bd7624-fb85-4e44-be83-bb43794de8bd" providerId="ADAL" clId="{4384F3B3-04F4-46E2-A61B-C35F5C032EB5}" dt="2020-11-04T05:05:15.010" v="6795" actId="27636"/>
          <ac:spMkLst>
            <pc:docMk/>
            <pc:sldMk cId="3264750745" sldId="564"/>
            <ac:spMk id="5" creationId="{00000000-0000-0000-0000-000000000000}"/>
          </ac:spMkLst>
        </pc:spChg>
        <pc:spChg chg="mod">
          <ac:chgData name="Andy Lin" userId="b0bd7624-fb85-4e44-be83-bb43794de8bd" providerId="ADAL" clId="{4384F3B3-04F4-46E2-A61B-C35F5C032EB5}" dt="2020-11-04T05:05:34.453" v="6804" actId="20577"/>
          <ac:spMkLst>
            <pc:docMk/>
            <pc:sldMk cId="3264750745" sldId="564"/>
            <ac:spMk id="6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4T05:20:47.673" v="7124" actId="20577"/>
        <pc:sldMkLst>
          <pc:docMk/>
          <pc:sldMk cId="184068954" sldId="567"/>
        </pc:sldMkLst>
        <pc:spChg chg="mod">
          <ac:chgData name="Andy Lin" userId="b0bd7624-fb85-4e44-be83-bb43794de8bd" providerId="ADAL" clId="{4384F3B3-04F4-46E2-A61B-C35F5C032EB5}" dt="2020-11-04T05:20:47.673" v="7124" actId="20577"/>
          <ac:spMkLst>
            <pc:docMk/>
            <pc:sldMk cId="184068954" sldId="567"/>
            <ac:spMk id="6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4T05:26:40.272" v="7159"/>
        <pc:sldMkLst>
          <pc:docMk/>
          <pc:sldMk cId="2405800699" sldId="568"/>
        </pc:sldMkLst>
        <pc:spChg chg="mod">
          <ac:chgData name="Andy Lin" userId="b0bd7624-fb85-4e44-be83-bb43794de8bd" providerId="ADAL" clId="{4384F3B3-04F4-46E2-A61B-C35F5C032EB5}" dt="2020-11-04T05:26:40.272" v="7159"/>
          <ac:spMkLst>
            <pc:docMk/>
            <pc:sldMk cId="2405800699" sldId="568"/>
            <ac:spMk id="5" creationId="{00000000-0000-0000-0000-000000000000}"/>
          </ac:spMkLst>
        </pc:spChg>
      </pc:sldChg>
      <pc:sldChg chg="modSp add">
        <pc:chgData name="Andy Lin" userId="b0bd7624-fb85-4e44-be83-bb43794de8bd" providerId="ADAL" clId="{4384F3B3-04F4-46E2-A61B-C35F5C032EB5}" dt="2020-11-04T04:33:02.191" v="5488" actId="20577"/>
        <pc:sldMkLst>
          <pc:docMk/>
          <pc:sldMk cId="1912230561" sldId="571"/>
        </pc:sldMkLst>
        <pc:spChg chg="mod">
          <ac:chgData name="Andy Lin" userId="b0bd7624-fb85-4e44-be83-bb43794de8bd" providerId="ADAL" clId="{4384F3B3-04F4-46E2-A61B-C35F5C032EB5}" dt="2020-11-04T04:33:02.191" v="5488" actId="20577"/>
          <ac:spMkLst>
            <pc:docMk/>
            <pc:sldMk cId="1912230561" sldId="571"/>
            <ac:spMk id="2" creationId="{00000000-0000-0000-0000-000000000000}"/>
          </ac:spMkLst>
        </pc:spChg>
        <pc:spChg chg="mod">
          <ac:chgData name="Andy Lin" userId="b0bd7624-fb85-4e44-be83-bb43794de8bd" providerId="ADAL" clId="{4384F3B3-04F4-46E2-A61B-C35F5C032EB5}" dt="2020-11-04T04:32:25.963" v="5483" actId="20577"/>
          <ac:spMkLst>
            <pc:docMk/>
            <pc:sldMk cId="1912230561" sldId="571"/>
            <ac:spMk id="4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4T00:11:56.475" v="1571" actId="113"/>
        <pc:sldMkLst>
          <pc:docMk/>
          <pc:sldMk cId="689081117" sldId="572"/>
        </pc:sldMkLst>
        <pc:spChg chg="mod">
          <ac:chgData name="Andy Lin" userId="b0bd7624-fb85-4e44-be83-bb43794de8bd" providerId="ADAL" clId="{4384F3B3-04F4-46E2-A61B-C35F5C032EB5}" dt="2020-11-04T00:11:56.475" v="1571" actId="113"/>
          <ac:spMkLst>
            <pc:docMk/>
            <pc:sldMk cId="689081117" sldId="572"/>
            <ac:spMk id="9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4T00:12:16.351" v="1573" actId="20577"/>
        <pc:sldMkLst>
          <pc:docMk/>
          <pc:sldMk cId="1600343000" sldId="576"/>
        </pc:sldMkLst>
        <pc:spChg chg="mod">
          <ac:chgData name="Andy Lin" userId="b0bd7624-fb85-4e44-be83-bb43794de8bd" providerId="ADAL" clId="{4384F3B3-04F4-46E2-A61B-C35F5C032EB5}" dt="2020-11-04T00:12:16.351" v="1573" actId="20577"/>
          <ac:spMkLst>
            <pc:docMk/>
            <pc:sldMk cId="1600343000" sldId="576"/>
            <ac:spMk id="2" creationId="{00000000-0000-0000-0000-000000000000}"/>
          </ac:spMkLst>
        </pc:spChg>
      </pc:sldChg>
      <pc:sldChg chg="modSp">
        <pc:chgData name="Andy Lin" userId="b0bd7624-fb85-4e44-be83-bb43794de8bd" providerId="ADAL" clId="{4384F3B3-04F4-46E2-A61B-C35F5C032EB5}" dt="2020-11-04T00:39:31.673" v="1964" actId="20577"/>
        <pc:sldMkLst>
          <pc:docMk/>
          <pc:sldMk cId="3647805288" sldId="577"/>
        </pc:sldMkLst>
        <pc:spChg chg="mod">
          <ac:chgData name="Andy Lin" userId="b0bd7624-fb85-4e44-be83-bb43794de8bd" providerId="ADAL" clId="{4384F3B3-04F4-46E2-A61B-C35F5C032EB5}" dt="2020-11-04T00:39:31.673" v="1964" actId="20577"/>
          <ac:spMkLst>
            <pc:docMk/>
            <pc:sldMk cId="3647805288" sldId="577"/>
            <ac:spMk id="2" creationId="{00000000-0000-0000-0000-000000000000}"/>
          </ac:spMkLst>
        </pc:spChg>
      </pc:sldChg>
      <pc:sldChg chg="addSp delSp modSp add">
        <pc:chgData name="Andy Lin" userId="b0bd7624-fb85-4e44-be83-bb43794de8bd" providerId="ADAL" clId="{4384F3B3-04F4-46E2-A61B-C35F5C032EB5}" dt="2020-11-04T00:38:21.463" v="1961" actId="20577"/>
        <pc:sldMkLst>
          <pc:docMk/>
          <pc:sldMk cId="3203137542" sldId="589"/>
        </pc:sldMkLst>
        <pc:spChg chg="del">
          <ac:chgData name="Andy Lin" userId="b0bd7624-fb85-4e44-be83-bb43794de8bd" providerId="ADAL" clId="{4384F3B3-04F4-46E2-A61B-C35F5C032EB5}" dt="2020-11-03T22:29:12.284" v="349"/>
          <ac:spMkLst>
            <pc:docMk/>
            <pc:sldMk cId="3203137542" sldId="589"/>
            <ac:spMk id="2" creationId="{5251212D-58AE-4832-8BD4-D8D9600C70B6}"/>
          </ac:spMkLst>
        </pc:spChg>
        <pc:spChg chg="del">
          <ac:chgData name="Andy Lin" userId="b0bd7624-fb85-4e44-be83-bb43794de8bd" providerId="ADAL" clId="{4384F3B3-04F4-46E2-A61B-C35F5C032EB5}" dt="2020-11-03T22:29:12.284" v="349"/>
          <ac:spMkLst>
            <pc:docMk/>
            <pc:sldMk cId="3203137542" sldId="589"/>
            <ac:spMk id="3" creationId="{7BEDC5CD-1F66-492E-AC17-123C21EBC55B}"/>
          </ac:spMkLst>
        </pc:spChg>
        <pc:spChg chg="del">
          <ac:chgData name="Andy Lin" userId="b0bd7624-fb85-4e44-be83-bb43794de8bd" providerId="ADAL" clId="{4384F3B3-04F4-46E2-A61B-C35F5C032EB5}" dt="2020-11-03T22:29:12.284" v="349"/>
          <ac:spMkLst>
            <pc:docMk/>
            <pc:sldMk cId="3203137542" sldId="589"/>
            <ac:spMk id="4" creationId="{0A52B79C-5C9B-432E-A427-687E138FE72B}"/>
          </ac:spMkLst>
        </pc:spChg>
        <pc:spChg chg="add mod">
          <ac:chgData name="Andy Lin" userId="b0bd7624-fb85-4e44-be83-bb43794de8bd" providerId="ADAL" clId="{4384F3B3-04F4-46E2-A61B-C35F5C032EB5}" dt="2020-11-03T22:29:16.678" v="366" actId="20577"/>
          <ac:spMkLst>
            <pc:docMk/>
            <pc:sldMk cId="3203137542" sldId="589"/>
            <ac:spMk id="5" creationId="{3A47551F-5886-4D28-BE6B-9543A6179CF0}"/>
          </ac:spMkLst>
        </pc:spChg>
        <pc:spChg chg="add mod">
          <ac:chgData name="Andy Lin" userId="b0bd7624-fb85-4e44-be83-bb43794de8bd" providerId="ADAL" clId="{4384F3B3-04F4-46E2-A61B-C35F5C032EB5}" dt="2020-11-04T00:38:21.463" v="1961" actId="20577"/>
          <ac:spMkLst>
            <pc:docMk/>
            <pc:sldMk cId="3203137542" sldId="589"/>
            <ac:spMk id="6" creationId="{96BF5DD4-10D7-4B79-8A68-2EB1DC443007}"/>
          </ac:spMkLst>
        </pc:spChg>
      </pc:sldChg>
      <pc:sldChg chg="addSp delSp modSp add">
        <pc:chgData name="Andy Lin" userId="b0bd7624-fb85-4e44-be83-bb43794de8bd" providerId="ADAL" clId="{4384F3B3-04F4-46E2-A61B-C35F5C032EB5}" dt="2020-11-04T00:10:10.460" v="1540" actId="20577"/>
        <pc:sldMkLst>
          <pc:docMk/>
          <pc:sldMk cId="3750356683" sldId="590"/>
        </pc:sldMkLst>
        <pc:spChg chg="del">
          <ac:chgData name="Andy Lin" userId="b0bd7624-fb85-4e44-be83-bb43794de8bd" providerId="ADAL" clId="{4384F3B3-04F4-46E2-A61B-C35F5C032EB5}" dt="2020-11-03T22:37:43.567" v="681"/>
          <ac:spMkLst>
            <pc:docMk/>
            <pc:sldMk cId="3750356683" sldId="590"/>
            <ac:spMk id="2" creationId="{1902BBBE-68EA-4480-BC9F-BDFBB74F0DE9}"/>
          </ac:spMkLst>
        </pc:spChg>
        <pc:spChg chg="del">
          <ac:chgData name="Andy Lin" userId="b0bd7624-fb85-4e44-be83-bb43794de8bd" providerId="ADAL" clId="{4384F3B3-04F4-46E2-A61B-C35F5C032EB5}" dt="2020-11-03T22:37:43.567" v="681"/>
          <ac:spMkLst>
            <pc:docMk/>
            <pc:sldMk cId="3750356683" sldId="590"/>
            <ac:spMk id="3" creationId="{595242BA-2CC1-4243-B0C1-1DF8302717E2}"/>
          </ac:spMkLst>
        </pc:spChg>
        <pc:spChg chg="del">
          <ac:chgData name="Andy Lin" userId="b0bd7624-fb85-4e44-be83-bb43794de8bd" providerId="ADAL" clId="{4384F3B3-04F4-46E2-A61B-C35F5C032EB5}" dt="2020-11-03T22:37:43.567" v="681"/>
          <ac:spMkLst>
            <pc:docMk/>
            <pc:sldMk cId="3750356683" sldId="590"/>
            <ac:spMk id="4" creationId="{4DC30D20-0242-440A-860A-34C0F24D79F1}"/>
          </ac:spMkLst>
        </pc:spChg>
        <pc:spChg chg="add del mod">
          <ac:chgData name="Andy Lin" userId="b0bd7624-fb85-4e44-be83-bb43794de8bd" providerId="ADAL" clId="{4384F3B3-04F4-46E2-A61B-C35F5C032EB5}" dt="2020-11-03T22:37:46.878" v="682"/>
          <ac:spMkLst>
            <pc:docMk/>
            <pc:sldMk cId="3750356683" sldId="590"/>
            <ac:spMk id="5" creationId="{57C50CEE-AF72-45F3-B328-FF51CA9E5715}"/>
          </ac:spMkLst>
        </pc:spChg>
        <pc:spChg chg="add mod">
          <ac:chgData name="Andy Lin" userId="b0bd7624-fb85-4e44-be83-bb43794de8bd" providerId="ADAL" clId="{4384F3B3-04F4-46E2-A61B-C35F5C032EB5}" dt="2020-11-03T22:37:51.766" v="696" actId="20577"/>
          <ac:spMkLst>
            <pc:docMk/>
            <pc:sldMk cId="3750356683" sldId="590"/>
            <ac:spMk id="6" creationId="{69B3A37F-8CD5-4853-A202-6AC375126088}"/>
          </ac:spMkLst>
        </pc:spChg>
        <pc:spChg chg="add del mod">
          <ac:chgData name="Andy Lin" userId="b0bd7624-fb85-4e44-be83-bb43794de8bd" providerId="ADAL" clId="{4384F3B3-04F4-46E2-A61B-C35F5C032EB5}" dt="2020-11-03T22:38:07.045" v="713"/>
          <ac:spMkLst>
            <pc:docMk/>
            <pc:sldMk cId="3750356683" sldId="590"/>
            <ac:spMk id="7" creationId="{E32318DA-28ED-4D26-9768-57B008B7B23E}"/>
          </ac:spMkLst>
        </pc:spChg>
        <pc:spChg chg="add mod">
          <ac:chgData name="Andy Lin" userId="b0bd7624-fb85-4e44-be83-bb43794de8bd" providerId="ADAL" clId="{4384F3B3-04F4-46E2-A61B-C35F5C032EB5}" dt="2020-11-04T00:10:10.460" v="1540" actId="20577"/>
          <ac:spMkLst>
            <pc:docMk/>
            <pc:sldMk cId="3750356683" sldId="590"/>
            <ac:spMk id="8" creationId="{2F1F1BA8-BD8A-41D2-B24C-ADEDEEE6F86B}"/>
          </ac:spMkLst>
        </pc:spChg>
      </pc:sldChg>
      <pc:sldChg chg="addSp delSp modSp add">
        <pc:chgData name="Andy Lin" userId="b0bd7624-fb85-4e44-be83-bb43794de8bd" providerId="ADAL" clId="{4384F3B3-04F4-46E2-A61B-C35F5C032EB5}" dt="2020-11-04T00:54:45.343" v="2232" actId="6549"/>
        <pc:sldMkLst>
          <pc:docMk/>
          <pc:sldMk cId="121957508" sldId="591"/>
        </pc:sldMkLst>
        <pc:spChg chg="del">
          <ac:chgData name="Andy Lin" userId="b0bd7624-fb85-4e44-be83-bb43794de8bd" providerId="ADAL" clId="{4384F3B3-04F4-46E2-A61B-C35F5C032EB5}" dt="2020-11-04T00:41:49.744" v="1966"/>
          <ac:spMkLst>
            <pc:docMk/>
            <pc:sldMk cId="121957508" sldId="591"/>
            <ac:spMk id="2" creationId="{8F7C2467-E067-49C4-BB9F-D4608726F51F}"/>
          </ac:spMkLst>
        </pc:spChg>
        <pc:spChg chg="del">
          <ac:chgData name="Andy Lin" userId="b0bd7624-fb85-4e44-be83-bb43794de8bd" providerId="ADAL" clId="{4384F3B3-04F4-46E2-A61B-C35F5C032EB5}" dt="2020-11-04T00:41:49.744" v="1966"/>
          <ac:spMkLst>
            <pc:docMk/>
            <pc:sldMk cId="121957508" sldId="591"/>
            <ac:spMk id="3" creationId="{7E887233-8EDA-423A-AD18-EFE37C99F7FC}"/>
          </ac:spMkLst>
        </pc:spChg>
        <pc:spChg chg="del">
          <ac:chgData name="Andy Lin" userId="b0bd7624-fb85-4e44-be83-bb43794de8bd" providerId="ADAL" clId="{4384F3B3-04F4-46E2-A61B-C35F5C032EB5}" dt="2020-11-04T00:41:49.744" v="1966"/>
          <ac:spMkLst>
            <pc:docMk/>
            <pc:sldMk cId="121957508" sldId="591"/>
            <ac:spMk id="4" creationId="{309FA7BD-6A41-4519-8D6C-6850350DED74}"/>
          </ac:spMkLst>
        </pc:spChg>
        <pc:spChg chg="add mod">
          <ac:chgData name="Andy Lin" userId="b0bd7624-fb85-4e44-be83-bb43794de8bd" providerId="ADAL" clId="{4384F3B3-04F4-46E2-A61B-C35F5C032EB5}" dt="2020-11-04T00:41:54.316" v="1978" actId="20577"/>
          <ac:spMkLst>
            <pc:docMk/>
            <pc:sldMk cId="121957508" sldId="591"/>
            <ac:spMk id="5" creationId="{D5303284-2016-4348-8D0B-499DA8FB9C5A}"/>
          </ac:spMkLst>
        </pc:spChg>
        <pc:spChg chg="add mod">
          <ac:chgData name="Andy Lin" userId="b0bd7624-fb85-4e44-be83-bb43794de8bd" providerId="ADAL" clId="{4384F3B3-04F4-46E2-A61B-C35F5C032EB5}" dt="2020-11-04T00:54:45.343" v="2232" actId="6549"/>
          <ac:spMkLst>
            <pc:docMk/>
            <pc:sldMk cId="121957508" sldId="591"/>
            <ac:spMk id="6" creationId="{DC7FC93F-C414-4165-AB17-A658E5E123F8}"/>
          </ac:spMkLst>
        </pc:spChg>
      </pc:sldChg>
      <pc:sldChg chg="addSp delSp modSp add">
        <pc:chgData name="Andy Lin" userId="b0bd7624-fb85-4e44-be83-bb43794de8bd" providerId="ADAL" clId="{4384F3B3-04F4-46E2-A61B-C35F5C032EB5}" dt="2020-11-04T01:33:19.065" v="3633" actId="20577"/>
        <pc:sldMkLst>
          <pc:docMk/>
          <pc:sldMk cId="3968497862" sldId="592"/>
        </pc:sldMkLst>
        <pc:spChg chg="del">
          <ac:chgData name="Andy Lin" userId="b0bd7624-fb85-4e44-be83-bb43794de8bd" providerId="ADAL" clId="{4384F3B3-04F4-46E2-A61B-C35F5C032EB5}" dt="2020-11-04T01:01:56.689" v="2262"/>
          <ac:spMkLst>
            <pc:docMk/>
            <pc:sldMk cId="3968497862" sldId="592"/>
            <ac:spMk id="2" creationId="{7A6275D5-1DB9-4B90-B975-B1201DD8E93A}"/>
          </ac:spMkLst>
        </pc:spChg>
        <pc:spChg chg="del">
          <ac:chgData name="Andy Lin" userId="b0bd7624-fb85-4e44-be83-bb43794de8bd" providerId="ADAL" clId="{4384F3B3-04F4-46E2-A61B-C35F5C032EB5}" dt="2020-11-04T01:01:56.689" v="2262"/>
          <ac:spMkLst>
            <pc:docMk/>
            <pc:sldMk cId="3968497862" sldId="592"/>
            <ac:spMk id="3" creationId="{7AC38AE0-8103-4287-956F-67E8CC91D58F}"/>
          </ac:spMkLst>
        </pc:spChg>
        <pc:spChg chg="del">
          <ac:chgData name="Andy Lin" userId="b0bd7624-fb85-4e44-be83-bb43794de8bd" providerId="ADAL" clId="{4384F3B3-04F4-46E2-A61B-C35F5C032EB5}" dt="2020-11-04T01:01:56.689" v="2262"/>
          <ac:spMkLst>
            <pc:docMk/>
            <pc:sldMk cId="3968497862" sldId="592"/>
            <ac:spMk id="4" creationId="{BAA45EE9-3772-42EB-97ED-E0860C264E91}"/>
          </ac:spMkLst>
        </pc:spChg>
        <pc:spChg chg="add del mod">
          <ac:chgData name="Andy Lin" userId="b0bd7624-fb85-4e44-be83-bb43794de8bd" providerId="ADAL" clId="{4384F3B3-04F4-46E2-A61B-C35F5C032EB5}" dt="2020-11-04T01:02:03.748" v="2265"/>
          <ac:spMkLst>
            <pc:docMk/>
            <pc:sldMk cId="3968497862" sldId="592"/>
            <ac:spMk id="5" creationId="{581C5759-B74F-4EDC-BCC1-412FC9BADC13}"/>
          </ac:spMkLst>
        </pc:spChg>
        <pc:spChg chg="add mod">
          <ac:chgData name="Andy Lin" userId="b0bd7624-fb85-4e44-be83-bb43794de8bd" providerId="ADAL" clId="{4384F3B3-04F4-46E2-A61B-C35F5C032EB5}" dt="2020-11-04T01:02:14.619" v="2290" actId="20577"/>
          <ac:spMkLst>
            <pc:docMk/>
            <pc:sldMk cId="3968497862" sldId="592"/>
            <ac:spMk id="6" creationId="{4E088E6C-9C97-4959-9990-D7480D8A7D67}"/>
          </ac:spMkLst>
        </pc:spChg>
        <pc:spChg chg="add del mod">
          <ac:chgData name="Andy Lin" userId="b0bd7624-fb85-4e44-be83-bb43794de8bd" providerId="ADAL" clId="{4384F3B3-04F4-46E2-A61B-C35F5C032EB5}" dt="2020-11-04T01:02:11.447" v="2281"/>
          <ac:spMkLst>
            <pc:docMk/>
            <pc:sldMk cId="3968497862" sldId="592"/>
            <ac:spMk id="7" creationId="{95510FAE-9991-4F23-9EAC-2EF24A7502A6}"/>
          </ac:spMkLst>
        </pc:spChg>
        <pc:spChg chg="add mod">
          <ac:chgData name="Andy Lin" userId="b0bd7624-fb85-4e44-be83-bb43794de8bd" providerId="ADAL" clId="{4384F3B3-04F4-46E2-A61B-C35F5C032EB5}" dt="2020-11-04T01:33:19.065" v="3633" actId="20577"/>
          <ac:spMkLst>
            <pc:docMk/>
            <pc:sldMk cId="3968497862" sldId="592"/>
            <ac:spMk id="8" creationId="{240C26C2-D5BD-49B5-852F-F8ACBFBB3ECE}"/>
          </ac:spMkLst>
        </pc:spChg>
        <pc:spChg chg="add mod">
          <ac:chgData name="Andy Lin" userId="b0bd7624-fb85-4e44-be83-bb43794de8bd" providerId="ADAL" clId="{4384F3B3-04F4-46E2-A61B-C35F5C032EB5}" dt="2020-11-04T01:33:10.620" v="3629" actId="27636"/>
          <ac:spMkLst>
            <pc:docMk/>
            <pc:sldMk cId="3968497862" sldId="592"/>
            <ac:spMk id="9" creationId="{F3D988A5-1380-4CFD-8887-DE3532627C13}"/>
          </ac:spMkLst>
        </pc:spChg>
      </pc:sldChg>
      <pc:sldChg chg="addSp delSp modSp add">
        <pc:chgData name="Andy Lin" userId="b0bd7624-fb85-4e44-be83-bb43794de8bd" providerId="ADAL" clId="{4384F3B3-04F4-46E2-A61B-C35F5C032EB5}" dt="2020-11-04T01:31:15.228" v="3610" actId="20577"/>
        <pc:sldMkLst>
          <pc:docMk/>
          <pc:sldMk cId="1728459310" sldId="593"/>
        </pc:sldMkLst>
        <pc:spChg chg="del">
          <ac:chgData name="Andy Lin" userId="b0bd7624-fb85-4e44-be83-bb43794de8bd" providerId="ADAL" clId="{4384F3B3-04F4-46E2-A61B-C35F5C032EB5}" dt="2020-11-04T01:20:42.289" v="2953"/>
          <ac:spMkLst>
            <pc:docMk/>
            <pc:sldMk cId="1728459310" sldId="593"/>
            <ac:spMk id="2" creationId="{B3964D36-0692-4D49-B3B2-7A5FBA606215}"/>
          </ac:spMkLst>
        </pc:spChg>
        <pc:spChg chg="del">
          <ac:chgData name="Andy Lin" userId="b0bd7624-fb85-4e44-be83-bb43794de8bd" providerId="ADAL" clId="{4384F3B3-04F4-46E2-A61B-C35F5C032EB5}" dt="2020-11-04T01:20:42.289" v="2953"/>
          <ac:spMkLst>
            <pc:docMk/>
            <pc:sldMk cId="1728459310" sldId="593"/>
            <ac:spMk id="3" creationId="{D1B07A0F-B28E-441B-B2BB-B7E79FD04CA2}"/>
          </ac:spMkLst>
        </pc:spChg>
        <pc:spChg chg="del">
          <ac:chgData name="Andy Lin" userId="b0bd7624-fb85-4e44-be83-bb43794de8bd" providerId="ADAL" clId="{4384F3B3-04F4-46E2-A61B-C35F5C032EB5}" dt="2020-11-04T01:20:42.289" v="2953"/>
          <ac:spMkLst>
            <pc:docMk/>
            <pc:sldMk cId="1728459310" sldId="593"/>
            <ac:spMk id="4" creationId="{B4A913DC-8FE0-4031-9656-CCEE8861F85B}"/>
          </ac:spMkLst>
        </pc:spChg>
        <pc:spChg chg="add mod">
          <ac:chgData name="Andy Lin" userId="b0bd7624-fb85-4e44-be83-bb43794de8bd" providerId="ADAL" clId="{4384F3B3-04F4-46E2-A61B-C35F5C032EB5}" dt="2020-11-04T01:20:45.754" v="2964" actId="20577"/>
          <ac:spMkLst>
            <pc:docMk/>
            <pc:sldMk cId="1728459310" sldId="593"/>
            <ac:spMk id="5" creationId="{AE7EA157-226F-449D-B65D-EB0B7CFC8179}"/>
          </ac:spMkLst>
        </pc:spChg>
        <pc:spChg chg="add mod">
          <ac:chgData name="Andy Lin" userId="b0bd7624-fb85-4e44-be83-bb43794de8bd" providerId="ADAL" clId="{4384F3B3-04F4-46E2-A61B-C35F5C032EB5}" dt="2020-11-04T01:31:15.228" v="3610" actId="20577"/>
          <ac:spMkLst>
            <pc:docMk/>
            <pc:sldMk cId="1728459310" sldId="593"/>
            <ac:spMk id="6" creationId="{D302C9A2-2A42-41AB-A880-10EEFDA6BF4C}"/>
          </ac:spMkLst>
        </pc:spChg>
      </pc:sldChg>
      <pc:sldChg chg="addSp delSp modSp add">
        <pc:chgData name="Andy Lin" userId="b0bd7624-fb85-4e44-be83-bb43794de8bd" providerId="ADAL" clId="{4384F3B3-04F4-46E2-A61B-C35F5C032EB5}" dt="2020-11-04T04:13:58.436" v="4589" actId="20577"/>
        <pc:sldMkLst>
          <pc:docMk/>
          <pc:sldMk cId="2383299975" sldId="594"/>
        </pc:sldMkLst>
        <pc:spChg chg="del">
          <ac:chgData name="Andy Lin" userId="b0bd7624-fb85-4e44-be83-bb43794de8bd" providerId="ADAL" clId="{4384F3B3-04F4-46E2-A61B-C35F5C032EB5}" dt="2020-11-04T01:55:44.144" v="3657"/>
          <ac:spMkLst>
            <pc:docMk/>
            <pc:sldMk cId="2383299975" sldId="594"/>
            <ac:spMk id="2" creationId="{D9208376-3CEE-499A-868A-CE792ADCC7B3}"/>
          </ac:spMkLst>
        </pc:spChg>
        <pc:spChg chg="del">
          <ac:chgData name="Andy Lin" userId="b0bd7624-fb85-4e44-be83-bb43794de8bd" providerId="ADAL" clId="{4384F3B3-04F4-46E2-A61B-C35F5C032EB5}" dt="2020-11-04T01:55:44.144" v="3657"/>
          <ac:spMkLst>
            <pc:docMk/>
            <pc:sldMk cId="2383299975" sldId="594"/>
            <ac:spMk id="3" creationId="{36887DFC-C669-474B-AE1F-BABAAA75EF54}"/>
          </ac:spMkLst>
        </pc:spChg>
        <pc:spChg chg="del">
          <ac:chgData name="Andy Lin" userId="b0bd7624-fb85-4e44-be83-bb43794de8bd" providerId="ADAL" clId="{4384F3B3-04F4-46E2-A61B-C35F5C032EB5}" dt="2020-11-04T01:55:44.144" v="3657"/>
          <ac:spMkLst>
            <pc:docMk/>
            <pc:sldMk cId="2383299975" sldId="594"/>
            <ac:spMk id="4" creationId="{FE1CB9D7-ECE7-45D7-9A9C-88F92FEF0439}"/>
          </ac:spMkLst>
        </pc:spChg>
        <pc:spChg chg="add mod">
          <ac:chgData name="Andy Lin" userId="b0bd7624-fb85-4e44-be83-bb43794de8bd" providerId="ADAL" clId="{4384F3B3-04F4-46E2-A61B-C35F5C032EB5}" dt="2020-11-04T01:55:48.023" v="3668" actId="20577"/>
          <ac:spMkLst>
            <pc:docMk/>
            <pc:sldMk cId="2383299975" sldId="594"/>
            <ac:spMk id="5" creationId="{F60A38DA-90DA-439A-8A24-7186120A093A}"/>
          </ac:spMkLst>
        </pc:spChg>
        <pc:spChg chg="add mod">
          <ac:chgData name="Andy Lin" userId="b0bd7624-fb85-4e44-be83-bb43794de8bd" providerId="ADAL" clId="{4384F3B3-04F4-46E2-A61B-C35F5C032EB5}" dt="2020-11-04T04:13:58.436" v="4589" actId="20577"/>
          <ac:spMkLst>
            <pc:docMk/>
            <pc:sldMk cId="2383299975" sldId="594"/>
            <ac:spMk id="6" creationId="{A020A356-7CD0-411B-9217-79E9BB9DE5FB}"/>
          </ac:spMkLst>
        </pc:spChg>
      </pc:sldChg>
      <pc:sldChg chg="addSp delSp modSp add">
        <pc:chgData name="Andy Lin" userId="b0bd7624-fb85-4e44-be83-bb43794de8bd" providerId="ADAL" clId="{4384F3B3-04F4-46E2-A61B-C35F5C032EB5}" dt="2020-11-04T05:23:43.545" v="7149" actId="20577"/>
        <pc:sldMkLst>
          <pc:docMk/>
          <pc:sldMk cId="1846956119" sldId="595"/>
        </pc:sldMkLst>
        <pc:spChg chg="mod">
          <ac:chgData name="Andy Lin" userId="b0bd7624-fb85-4e44-be83-bb43794de8bd" providerId="ADAL" clId="{4384F3B3-04F4-46E2-A61B-C35F5C032EB5}" dt="2020-11-04T04:27:41.599" v="5089" actId="20577"/>
          <ac:spMkLst>
            <pc:docMk/>
            <pc:sldMk cId="1846956119" sldId="595"/>
            <ac:spMk id="2" creationId="{076944C5-64B9-433B-AD41-46FF425E426D}"/>
          </ac:spMkLst>
        </pc:spChg>
        <pc:spChg chg="del mod">
          <ac:chgData name="Andy Lin" userId="b0bd7624-fb85-4e44-be83-bb43794de8bd" providerId="ADAL" clId="{4384F3B3-04F4-46E2-A61B-C35F5C032EB5}" dt="2020-11-04T04:27:51.649" v="5100"/>
          <ac:spMkLst>
            <pc:docMk/>
            <pc:sldMk cId="1846956119" sldId="595"/>
            <ac:spMk id="3" creationId="{2B4B75B1-9C68-4C6F-B63B-E48E85EB2783}"/>
          </ac:spMkLst>
        </pc:spChg>
        <pc:spChg chg="add mod">
          <ac:chgData name="Andy Lin" userId="b0bd7624-fb85-4e44-be83-bb43794de8bd" providerId="ADAL" clId="{4384F3B3-04F4-46E2-A61B-C35F5C032EB5}" dt="2020-11-04T05:23:43.545" v="7149" actId="20577"/>
          <ac:spMkLst>
            <pc:docMk/>
            <pc:sldMk cId="1846956119" sldId="595"/>
            <ac:spMk id="4" creationId="{BAC84466-A021-4376-AA6F-4B87CE11AC2A}"/>
          </ac:spMkLst>
        </pc:spChg>
      </pc:sldChg>
      <pc:sldChg chg="addSp delSp modSp add">
        <pc:chgData name="Andy Lin" userId="b0bd7624-fb85-4e44-be83-bb43794de8bd" providerId="ADAL" clId="{4384F3B3-04F4-46E2-A61B-C35F5C032EB5}" dt="2020-11-04T04:57:12.252" v="6675" actId="20577"/>
        <pc:sldMkLst>
          <pc:docMk/>
          <pc:sldMk cId="2900664784" sldId="596"/>
        </pc:sldMkLst>
        <pc:spChg chg="del">
          <ac:chgData name="Andy Lin" userId="b0bd7624-fb85-4e44-be83-bb43794de8bd" providerId="ADAL" clId="{4384F3B3-04F4-46E2-A61B-C35F5C032EB5}" dt="2020-11-04T04:48:33.376" v="6389"/>
          <ac:spMkLst>
            <pc:docMk/>
            <pc:sldMk cId="2900664784" sldId="596"/>
            <ac:spMk id="2" creationId="{E359CD49-0824-492B-A550-6868C2D07E41}"/>
          </ac:spMkLst>
        </pc:spChg>
        <pc:spChg chg="del">
          <ac:chgData name="Andy Lin" userId="b0bd7624-fb85-4e44-be83-bb43794de8bd" providerId="ADAL" clId="{4384F3B3-04F4-46E2-A61B-C35F5C032EB5}" dt="2020-11-04T04:48:33.376" v="6389"/>
          <ac:spMkLst>
            <pc:docMk/>
            <pc:sldMk cId="2900664784" sldId="596"/>
            <ac:spMk id="3" creationId="{C8B3F283-9683-481C-A015-0FB612DDB56D}"/>
          </ac:spMkLst>
        </pc:spChg>
        <pc:spChg chg="del">
          <ac:chgData name="Andy Lin" userId="b0bd7624-fb85-4e44-be83-bb43794de8bd" providerId="ADAL" clId="{4384F3B3-04F4-46E2-A61B-C35F5C032EB5}" dt="2020-11-04T04:48:33.376" v="6389"/>
          <ac:spMkLst>
            <pc:docMk/>
            <pc:sldMk cId="2900664784" sldId="596"/>
            <ac:spMk id="4" creationId="{95865EF7-7CC2-4ED2-8D9E-E4284561822E}"/>
          </ac:spMkLst>
        </pc:spChg>
        <pc:spChg chg="add mod">
          <ac:chgData name="Andy Lin" userId="b0bd7624-fb85-4e44-be83-bb43794de8bd" providerId="ADAL" clId="{4384F3B3-04F4-46E2-A61B-C35F5C032EB5}" dt="2020-11-04T04:56:37.108" v="6599" actId="20577"/>
          <ac:spMkLst>
            <pc:docMk/>
            <pc:sldMk cId="2900664784" sldId="596"/>
            <ac:spMk id="5" creationId="{8DA8551E-64C9-44F9-9E1C-C57CA4F164AB}"/>
          </ac:spMkLst>
        </pc:spChg>
        <pc:spChg chg="add mod">
          <ac:chgData name="Andy Lin" userId="b0bd7624-fb85-4e44-be83-bb43794de8bd" providerId="ADAL" clId="{4384F3B3-04F4-46E2-A61B-C35F5C032EB5}" dt="2020-11-04T04:57:12.252" v="6675" actId="20577"/>
          <ac:spMkLst>
            <pc:docMk/>
            <pc:sldMk cId="2900664784" sldId="596"/>
            <ac:spMk id="6" creationId="{3C066703-83E7-408C-9DDA-7A0CB3658832}"/>
          </ac:spMkLst>
        </pc:spChg>
      </pc:sldChg>
      <pc:sldChg chg="addSp delSp modSp add">
        <pc:chgData name="Andy Lin" userId="b0bd7624-fb85-4e44-be83-bb43794de8bd" providerId="ADAL" clId="{4384F3B3-04F4-46E2-A61B-C35F5C032EB5}" dt="2020-11-04T05:14:27.257" v="6872" actId="2711"/>
        <pc:sldMkLst>
          <pc:docMk/>
          <pc:sldMk cId="2756988675" sldId="597"/>
        </pc:sldMkLst>
        <pc:spChg chg="del">
          <ac:chgData name="Andy Lin" userId="b0bd7624-fb85-4e44-be83-bb43794de8bd" providerId="ADAL" clId="{4384F3B3-04F4-46E2-A61B-C35F5C032EB5}" dt="2020-11-04T05:13:37.734" v="6834"/>
          <ac:spMkLst>
            <pc:docMk/>
            <pc:sldMk cId="2756988675" sldId="597"/>
            <ac:spMk id="2" creationId="{D2650AC5-FF00-4D68-A09C-D4D1D7548D9E}"/>
          </ac:spMkLst>
        </pc:spChg>
        <pc:spChg chg="del">
          <ac:chgData name="Andy Lin" userId="b0bd7624-fb85-4e44-be83-bb43794de8bd" providerId="ADAL" clId="{4384F3B3-04F4-46E2-A61B-C35F5C032EB5}" dt="2020-11-04T05:13:37.734" v="6834"/>
          <ac:spMkLst>
            <pc:docMk/>
            <pc:sldMk cId="2756988675" sldId="597"/>
            <ac:spMk id="3" creationId="{73765D67-8544-4E09-A579-75276A262DD4}"/>
          </ac:spMkLst>
        </pc:spChg>
        <pc:spChg chg="del">
          <ac:chgData name="Andy Lin" userId="b0bd7624-fb85-4e44-be83-bb43794de8bd" providerId="ADAL" clId="{4384F3B3-04F4-46E2-A61B-C35F5C032EB5}" dt="2020-11-04T05:13:37.734" v="6834"/>
          <ac:spMkLst>
            <pc:docMk/>
            <pc:sldMk cId="2756988675" sldId="597"/>
            <ac:spMk id="4" creationId="{EB76E686-4DA6-4C4E-881B-255FFDFA1AAD}"/>
          </ac:spMkLst>
        </pc:spChg>
        <pc:spChg chg="add mod">
          <ac:chgData name="Andy Lin" userId="b0bd7624-fb85-4e44-be83-bb43794de8bd" providerId="ADAL" clId="{4384F3B3-04F4-46E2-A61B-C35F5C032EB5}" dt="2020-11-04T05:13:42.791" v="6851" actId="20577"/>
          <ac:spMkLst>
            <pc:docMk/>
            <pc:sldMk cId="2756988675" sldId="597"/>
            <ac:spMk id="5" creationId="{C9FB7D19-1999-442E-A4C5-B8FDC9F63742}"/>
          </ac:spMkLst>
        </pc:spChg>
        <pc:spChg chg="add mod">
          <ac:chgData name="Andy Lin" userId="b0bd7624-fb85-4e44-be83-bb43794de8bd" providerId="ADAL" clId="{4384F3B3-04F4-46E2-A61B-C35F5C032EB5}" dt="2020-11-04T05:14:27.257" v="6872" actId="2711"/>
          <ac:spMkLst>
            <pc:docMk/>
            <pc:sldMk cId="2756988675" sldId="597"/>
            <ac:spMk id="6" creationId="{FC1EE974-0986-49A1-94CD-D8E5FA4A00A5}"/>
          </ac:spMkLst>
        </pc:spChg>
      </pc:sldChg>
      <pc:sldChg chg="modSp add">
        <pc:chgData name="Andy Lin" userId="b0bd7624-fb85-4e44-be83-bb43794de8bd" providerId="ADAL" clId="{4384F3B3-04F4-46E2-A61B-C35F5C032EB5}" dt="2020-11-04T05:52:56.944" v="7199" actId="20577"/>
        <pc:sldMkLst>
          <pc:docMk/>
          <pc:sldMk cId="2126812496" sldId="598"/>
        </pc:sldMkLst>
        <pc:spChg chg="mod">
          <ac:chgData name="Andy Lin" userId="b0bd7624-fb85-4e44-be83-bb43794de8bd" providerId="ADAL" clId="{4384F3B3-04F4-46E2-A61B-C35F5C032EB5}" dt="2020-11-04T05:52:56.944" v="7199" actId="20577"/>
          <ac:spMkLst>
            <pc:docMk/>
            <pc:sldMk cId="2126812496" sldId="598"/>
            <ac:spMk id="4" creationId="{00000000-0000-0000-0000-000000000000}"/>
          </ac:spMkLst>
        </pc:spChg>
      </pc:sldChg>
      <pc:sldChg chg="addSp delSp modSp add">
        <pc:chgData name="Andy Lin" userId="b0bd7624-fb85-4e44-be83-bb43794de8bd" providerId="ADAL" clId="{4384F3B3-04F4-46E2-A61B-C35F5C032EB5}" dt="2020-11-04T06:02:23.172" v="7698" actId="2711"/>
        <pc:sldMkLst>
          <pc:docMk/>
          <pc:sldMk cId="3039914865" sldId="599"/>
        </pc:sldMkLst>
        <pc:spChg chg="del">
          <ac:chgData name="Andy Lin" userId="b0bd7624-fb85-4e44-be83-bb43794de8bd" providerId="ADAL" clId="{4384F3B3-04F4-46E2-A61B-C35F5C032EB5}" dt="2020-11-04T05:53:16.700" v="7201"/>
          <ac:spMkLst>
            <pc:docMk/>
            <pc:sldMk cId="3039914865" sldId="599"/>
            <ac:spMk id="2" creationId="{511DC8BE-E36E-40D4-81C1-9126ECD9812E}"/>
          </ac:spMkLst>
        </pc:spChg>
        <pc:spChg chg="del">
          <ac:chgData name="Andy Lin" userId="b0bd7624-fb85-4e44-be83-bb43794de8bd" providerId="ADAL" clId="{4384F3B3-04F4-46E2-A61B-C35F5C032EB5}" dt="2020-11-04T05:53:16.700" v="7201"/>
          <ac:spMkLst>
            <pc:docMk/>
            <pc:sldMk cId="3039914865" sldId="599"/>
            <ac:spMk id="3" creationId="{781616F6-01B6-4D77-A9D4-EEE5CBB0922A}"/>
          </ac:spMkLst>
        </pc:spChg>
        <pc:spChg chg="add del mod">
          <ac:chgData name="Andy Lin" userId="b0bd7624-fb85-4e44-be83-bb43794de8bd" providerId="ADAL" clId="{4384F3B3-04F4-46E2-A61B-C35F5C032EB5}" dt="2020-11-04T05:53:24.509" v="7202"/>
          <ac:spMkLst>
            <pc:docMk/>
            <pc:sldMk cId="3039914865" sldId="599"/>
            <ac:spMk id="4" creationId="{3890BAC1-8942-40C6-8BAA-ADA72A621EC0}"/>
          </ac:spMkLst>
        </pc:spChg>
        <pc:spChg chg="add del mod">
          <ac:chgData name="Andy Lin" userId="b0bd7624-fb85-4e44-be83-bb43794de8bd" providerId="ADAL" clId="{4384F3B3-04F4-46E2-A61B-C35F5C032EB5}" dt="2020-11-04T05:53:24.509" v="7202"/>
          <ac:spMkLst>
            <pc:docMk/>
            <pc:sldMk cId="3039914865" sldId="599"/>
            <ac:spMk id="5" creationId="{DA21EAB8-9801-4A23-BDB4-632CB7823377}"/>
          </ac:spMkLst>
        </pc:spChg>
        <pc:spChg chg="add del mod">
          <ac:chgData name="Andy Lin" userId="b0bd7624-fb85-4e44-be83-bb43794de8bd" providerId="ADAL" clId="{4384F3B3-04F4-46E2-A61B-C35F5C032EB5}" dt="2020-11-04T05:53:24.509" v="7202"/>
          <ac:spMkLst>
            <pc:docMk/>
            <pc:sldMk cId="3039914865" sldId="599"/>
            <ac:spMk id="6" creationId="{806EE12E-5C17-4069-AC12-9D13423415DF}"/>
          </ac:spMkLst>
        </pc:spChg>
        <pc:spChg chg="add mod">
          <ac:chgData name="Andy Lin" userId="b0bd7624-fb85-4e44-be83-bb43794de8bd" providerId="ADAL" clId="{4384F3B3-04F4-46E2-A61B-C35F5C032EB5}" dt="2020-11-04T05:53:40.134" v="7239" actId="20577"/>
          <ac:spMkLst>
            <pc:docMk/>
            <pc:sldMk cId="3039914865" sldId="599"/>
            <ac:spMk id="7" creationId="{8722890C-A30F-4A3F-A069-68DF7B1A81AB}"/>
          </ac:spMkLst>
        </pc:spChg>
        <pc:spChg chg="add mod">
          <ac:chgData name="Andy Lin" userId="b0bd7624-fb85-4e44-be83-bb43794de8bd" providerId="ADAL" clId="{4384F3B3-04F4-46E2-A61B-C35F5C032EB5}" dt="2020-11-04T06:02:23.172" v="7698" actId="2711"/>
          <ac:spMkLst>
            <pc:docMk/>
            <pc:sldMk cId="3039914865" sldId="599"/>
            <ac:spMk id="8" creationId="{B1645CA9-898C-4BC3-ACDA-646078376705}"/>
          </ac:spMkLst>
        </pc:spChg>
      </pc:sldChg>
      <pc:sldChg chg="addSp delSp modSp add">
        <pc:chgData name="Andy Lin" userId="b0bd7624-fb85-4e44-be83-bb43794de8bd" providerId="ADAL" clId="{4384F3B3-04F4-46E2-A61B-C35F5C032EB5}" dt="2020-11-04T06:03:01.642" v="7743" actId="20577"/>
        <pc:sldMkLst>
          <pc:docMk/>
          <pc:sldMk cId="1294233302" sldId="600"/>
        </pc:sldMkLst>
        <pc:spChg chg="mod">
          <ac:chgData name="Andy Lin" userId="b0bd7624-fb85-4e44-be83-bb43794de8bd" providerId="ADAL" clId="{4384F3B3-04F4-46E2-A61B-C35F5C032EB5}" dt="2020-11-04T06:02:51.719" v="7728" actId="20577"/>
          <ac:spMkLst>
            <pc:docMk/>
            <pc:sldMk cId="1294233302" sldId="600"/>
            <ac:spMk id="2" creationId="{8067ABA6-CA4C-48E6-80A9-1AA75C160C5A}"/>
          </ac:spMkLst>
        </pc:spChg>
        <pc:spChg chg="del">
          <ac:chgData name="Andy Lin" userId="b0bd7624-fb85-4e44-be83-bb43794de8bd" providerId="ADAL" clId="{4384F3B3-04F4-46E2-A61B-C35F5C032EB5}" dt="2020-11-04T06:02:57.711" v="7729"/>
          <ac:spMkLst>
            <pc:docMk/>
            <pc:sldMk cId="1294233302" sldId="600"/>
            <ac:spMk id="3" creationId="{ABAC8BF8-8E5F-46AB-BF94-011F344D80C4}"/>
          </ac:spMkLst>
        </pc:spChg>
        <pc:spChg chg="add mod">
          <ac:chgData name="Andy Lin" userId="b0bd7624-fb85-4e44-be83-bb43794de8bd" providerId="ADAL" clId="{4384F3B3-04F4-46E2-A61B-C35F5C032EB5}" dt="2020-11-04T06:03:01.642" v="7743" actId="20577"/>
          <ac:spMkLst>
            <pc:docMk/>
            <pc:sldMk cId="1294233302" sldId="600"/>
            <ac:spMk id="4" creationId="{8B2C9909-6D3C-43FC-A1DB-4AB45F4ED1E1}"/>
          </ac:spMkLst>
        </pc:spChg>
        <pc:spChg chg="add mod">
          <ac:chgData name="Andy Lin" userId="b0bd7624-fb85-4e44-be83-bb43794de8bd" providerId="ADAL" clId="{4384F3B3-04F4-46E2-A61B-C35F5C032EB5}" dt="2020-11-04T06:02:57.711" v="7729"/>
          <ac:spMkLst>
            <pc:docMk/>
            <pc:sldMk cId="1294233302" sldId="600"/>
            <ac:spMk id="5" creationId="{CF7F61E0-63DD-4407-A71A-85F7793A9142}"/>
          </ac:spMkLst>
        </pc:spChg>
      </pc:sldChg>
    </pc:docChg>
  </pc:docChgLst>
  <pc:docChgLst>
    <pc:chgData name="Andy Lin" userId="b0bd7624-fb85-4e44-be83-bb43794de8bd" providerId="ADAL" clId="{35B15C5B-D39A-4D26-91B4-D2B86A742ED2}"/>
    <pc:docChg chg="custSel modSld">
      <pc:chgData name="Andy Lin" userId="b0bd7624-fb85-4e44-be83-bb43794de8bd" providerId="ADAL" clId="{35B15C5B-D39A-4D26-91B4-D2B86A742ED2}" dt="2020-11-09T01:12:01.466" v="1" actId="27636"/>
      <pc:docMkLst>
        <pc:docMk/>
      </pc:docMkLst>
      <pc:sldChg chg="modSp">
        <pc:chgData name="Andy Lin" userId="b0bd7624-fb85-4e44-be83-bb43794de8bd" providerId="ADAL" clId="{35B15C5B-D39A-4D26-91B4-D2B86A742ED2}" dt="2020-11-09T01:12:01.466" v="1" actId="27636"/>
        <pc:sldMkLst>
          <pc:docMk/>
          <pc:sldMk cId="2093022383" sldId="256"/>
        </pc:sldMkLst>
        <pc:spChg chg="mod">
          <ac:chgData name="Andy Lin" userId="b0bd7624-fb85-4e44-be83-bb43794de8bd" providerId="ADAL" clId="{35B15C5B-D39A-4D26-91B4-D2B86A742ED2}" dt="2020-11-09T01:12:01.466" v="1" actId="27636"/>
          <ac:spMkLst>
            <pc:docMk/>
            <pc:sldMk cId="2093022383" sldId="256"/>
            <ac:spMk id="3" creationId="{00000000-0000-0000-0000-000000000000}"/>
          </ac:spMkLst>
        </pc:spChg>
      </pc:sldChg>
    </pc:docChg>
  </pc:docChgLst>
  <pc:docChgLst>
    <pc:chgData name="Andy Lin" userId="b0bd7624-fb85-4e44-be83-bb43794de8bd" providerId="ADAL" clId="{035E3F74-4269-40AF-831E-CB0F0D72E5F5}"/>
    <pc:docChg chg="undo custSel addSld delSld modSld">
      <pc:chgData name="Andy Lin" userId="b0bd7624-fb85-4e44-be83-bb43794de8bd" providerId="ADAL" clId="{035E3F74-4269-40AF-831E-CB0F0D72E5F5}" dt="2020-11-05T22:41:06.859" v="2595" actId="27636"/>
      <pc:docMkLst>
        <pc:docMk/>
      </pc:docMkLst>
      <pc:sldChg chg="modSp">
        <pc:chgData name="Andy Lin" userId="b0bd7624-fb85-4e44-be83-bb43794de8bd" providerId="ADAL" clId="{035E3F74-4269-40AF-831E-CB0F0D72E5F5}" dt="2020-11-04T20:09:02.387" v="740" actId="20577"/>
        <pc:sldMkLst>
          <pc:docMk/>
          <pc:sldMk cId="3103491357" sldId="395"/>
        </pc:sldMkLst>
        <pc:spChg chg="mod">
          <ac:chgData name="Andy Lin" userId="b0bd7624-fb85-4e44-be83-bb43794de8bd" providerId="ADAL" clId="{035E3F74-4269-40AF-831E-CB0F0D72E5F5}" dt="2020-11-04T20:07:40.424" v="578" actId="20577"/>
          <ac:spMkLst>
            <pc:docMk/>
            <pc:sldMk cId="3103491357" sldId="395"/>
            <ac:spMk id="2" creationId="{00000000-0000-0000-0000-000000000000}"/>
          </ac:spMkLst>
        </pc:spChg>
        <pc:spChg chg="mod">
          <ac:chgData name="Andy Lin" userId="b0bd7624-fb85-4e44-be83-bb43794de8bd" providerId="ADAL" clId="{035E3F74-4269-40AF-831E-CB0F0D72E5F5}" dt="2020-11-04T20:09:02.387" v="740" actId="20577"/>
          <ac:spMkLst>
            <pc:docMk/>
            <pc:sldMk cId="3103491357" sldId="395"/>
            <ac:spMk id="3" creationId="{00000000-0000-0000-0000-000000000000}"/>
          </ac:spMkLst>
        </pc:spChg>
      </pc:sldChg>
      <pc:sldChg chg="modSp">
        <pc:chgData name="Andy Lin" userId="b0bd7624-fb85-4e44-be83-bb43794de8bd" providerId="ADAL" clId="{035E3F74-4269-40AF-831E-CB0F0D72E5F5}" dt="2020-11-05T20:16:43.679" v="2380" actId="20577"/>
        <pc:sldMkLst>
          <pc:docMk/>
          <pc:sldMk cId="511801860" sldId="414"/>
        </pc:sldMkLst>
        <pc:spChg chg="mod">
          <ac:chgData name="Andy Lin" userId="b0bd7624-fb85-4e44-be83-bb43794de8bd" providerId="ADAL" clId="{035E3F74-4269-40AF-831E-CB0F0D72E5F5}" dt="2020-11-05T20:16:43.679" v="2380" actId="20577"/>
          <ac:spMkLst>
            <pc:docMk/>
            <pc:sldMk cId="511801860" sldId="414"/>
            <ac:spMk id="2" creationId="{00000000-0000-0000-0000-000000000000}"/>
          </ac:spMkLst>
        </pc:spChg>
      </pc:sldChg>
      <pc:sldChg chg="modSp">
        <pc:chgData name="Andy Lin" userId="b0bd7624-fb85-4e44-be83-bb43794de8bd" providerId="ADAL" clId="{035E3F74-4269-40AF-831E-CB0F0D72E5F5}" dt="2020-11-04T20:21:36.377" v="1116" actId="2711"/>
        <pc:sldMkLst>
          <pc:docMk/>
          <pc:sldMk cId="1649246523" sldId="418"/>
        </pc:sldMkLst>
        <pc:spChg chg="mod">
          <ac:chgData name="Andy Lin" userId="b0bd7624-fb85-4e44-be83-bb43794de8bd" providerId="ADAL" clId="{035E3F74-4269-40AF-831E-CB0F0D72E5F5}" dt="2020-11-04T20:21:36.377" v="1116" actId="2711"/>
          <ac:spMkLst>
            <pc:docMk/>
            <pc:sldMk cId="1649246523" sldId="418"/>
            <ac:spMk id="3" creationId="{00000000-0000-0000-0000-000000000000}"/>
          </ac:spMkLst>
        </pc:spChg>
        <pc:spChg chg="mod">
          <ac:chgData name="Andy Lin" userId="b0bd7624-fb85-4e44-be83-bb43794de8bd" providerId="ADAL" clId="{035E3F74-4269-40AF-831E-CB0F0D72E5F5}" dt="2020-11-04T20:21:16.008" v="1042" actId="27636"/>
          <ac:spMkLst>
            <pc:docMk/>
            <pc:sldMk cId="1649246523" sldId="418"/>
            <ac:spMk id="4" creationId="{00000000-0000-0000-0000-000000000000}"/>
          </ac:spMkLst>
        </pc:spChg>
      </pc:sldChg>
      <pc:sldChg chg="modSp">
        <pc:chgData name="Andy Lin" userId="b0bd7624-fb85-4e44-be83-bb43794de8bd" providerId="ADAL" clId="{035E3F74-4269-40AF-831E-CB0F0D72E5F5}" dt="2020-11-04T20:11:07.606" v="744" actId="20577"/>
        <pc:sldMkLst>
          <pc:docMk/>
          <pc:sldMk cId="2756949970" sldId="419"/>
        </pc:sldMkLst>
        <pc:spChg chg="mod">
          <ac:chgData name="Andy Lin" userId="b0bd7624-fb85-4e44-be83-bb43794de8bd" providerId="ADAL" clId="{035E3F74-4269-40AF-831E-CB0F0D72E5F5}" dt="2020-11-04T20:11:07.606" v="744" actId="20577"/>
          <ac:spMkLst>
            <pc:docMk/>
            <pc:sldMk cId="2756949970" sldId="419"/>
            <ac:spMk id="5" creationId="{00000000-0000-0000-0000-000000000000}"/>
          </ac:spMkLst>
        </pc:spChg>
      </pc:sldChg>
      <pc:sldChg chg="modSp">
        <pc:chgData name="Andy Lin" userId="b0bd7624-fb85-4e44-be83-bb43794de8bd" providerId="ADAL" clId="{035E3F74-4269-40AF-831E-CB0F0D72E5F5}" dt="2020-11-04T20:17:29.274" v="782" actId="20577"/>
        <pc:sldMkLst>
          <pc:docMk/>
          <pc:sldMk cId="403806049" sldId="430"/>
        </pc:sldMkLst>
        <pc:spChg chg="mod">
          <ac:chgData name="Andy Lin" userId="b0bd7624-fb85-4e44-be83-bb43794de8bd" providerId="ADAL" clId="{035E3F74-4269-40AF-831E-CB0F0D72E5F5}" dt="2020-11-04T20:17:24.554" v="773" actId="20577"/>
          <ac:spMkLst>
            <pc:docMk/>
            <pc:sldMk cId="403806049" sldId="430"/>
            <ac:spMk id="2" creationId="{00000000-0000-0000-0000-000000000000}"/>
          </ac:spMkLst>
        </pc:spChg>
        <pc:spChg chg="mod">
          <ac:chgData name="Andy Lin" userId="b0bd7624-fb85-4e44-be83-bb43794de8bd" providerId="ADAL" clId="{035E3F74-4269-40AF-831E-CB0F0D72E5F5}" dt="2020-11-04T20:17:29.274" v="782" actId="20577"/>
          <ac:spMkLst>
            <pc:docMk/>
            <pc:sldMk cId="403806049" sldId="430"/>
            <ac:spMk id="5" creationId="{00000000-0000-0000-0000-000000000000}"/>
          </ac:spMkLst>
        </pc:spChg>
      </pc:sldChg>
      <pc:sldChg chg="addSp delSp modSp">
        <pc:chgData name="Andy Lin" userId="b0bd7624-fb85-4e44-be83-bb43794de8bd" providerId="ADAL" clId="{035E3F74-4269-40AF-831E-CB0F0D72E5F5}" dt="2020-11-04T20:29:39.320" v="1598" actId="478"/>
        <pc:sldMkLst>
          <pc:docMk/>
          <pc:sldMk cId="4164768044" sldId="431"/>
        </pc:sldMkLst>
        <pc:spChg chg="mod">
          <ac:chgData name="Andy Lin" userId="b0bd7624-fb85-4e44-be83-bb43794de8bd" providerId="ADAL" clId="{035E3F74-4269-40AF-831E-CB0F0D72E5F5}" dt="2020-11-04T20:29:22.999" v="1596" actId="20577"/>
          <ac:spMkLst>
            <pc:docMk/>
            <pc:sldMk cId="4164768044" sldId="431"/>
            <ac:spMk id="3" creationId="{00000000-0000-0000-0000-000000000000}"/>
          </ac:spMkLst>
        </pc:spChg>
        <pc:spChg chg="add del mod">
          <ac:chgData name="Andy Lin" userId="b0bd7624-fb85-4e44-be83-bb43794de8bd" providerId="ADAL" clId="{035E3F74-4269-40AF-831E-CB0F0D72E5F5}" dt="2020-11-04T20:15:53.653" v="748" actId="931"/>
          <ac:spMkLst>
            <pc:docMk/>
            <pc:sldMk cId="4164768044" sldId="431"/>
            <ac:spMk id="6" creationId="{07ACDC44-62E2-481C-9200-3EFBDE24E1FC}"/>
          </ac:spMkLst>
        </pc:spChg>
        <pc:spChg chg="del">
          <ac:chgData name="Andy Lin" userId="b0bd7624-fb85-4e44-be83-bb43794de8bd" providerId="ADAL" clId="{035E3F74-4269-40AF-831E-CB0F0D72E5F5}" dt="2020-11-04T20:16:06.862" v="750" actId="478"/>
          <ac:spMkLst>
            <pc:docMk/>
            <pc:sldMk cId="4164768044" sldId="431"/>
            <ac:spMk id="14" creationId="{00000000-0000-0000-0000-000000000000}"/>
          </ac:spMkLst>
        </pc:spChg>
        <pc:picChg chg="del">
          <ac:chgData name="Andy Lin" userId="b0bd7624-fb85-4e44-be83-bb43794de8bd" providerId="ADAL" clId="{035E3F74-4269-40AF-831E-CB0F0D72E5F5}" dt="2020-11-04T20:15:48.269" v="747" actId="478"/>
          <ac:picMkLst>
            <pc:docMk/>
            <pc:sldMk cId="4164768044" sldId="431"/>
            <ac:picMk id="5" creationId="{00000000-0000-0000-0000-000000000000}"/>
          </ac:picMkLst>
        </pc:picChg>
        <pc:picChg chg="add mod ord">
          <ac:chgData name="Andy Lin" userId="b0bd7624-fb85-4e44-be83-bb43794de8bd" providerId="ADAL" clId="{035E3F74-4269-40AF-831E-CB0F0D72E5F5}" dt="2020-11-04T20:16:01.408" v="749" actId="167"/>
          <ac:picMkLst>
            <pc:docMk/>
            <pc:sldMk cId="4164768044" sldId="431"/>
            <ac:picMk id="8" creationId="{5D0D8732-2055-48C4-B3E4-478B7C79AA65}"/>
          </ac:picMkLst>
        </pc:picChg>
        <pc:cxnChg chg="del">
          <ac:chgData name="Andy Lin" userId="b0bd7624-fb85-4e44-be83-bb43794de8bd" providerId="ADAL" clId="{035E3F74-4269-40AF-831E-CB0F0D72E5F5}" dt="2020-11-04T20:16:08.956" v="751" actId="478"/>
          <ac:cxnSpMkLst>
            <pc:docMk/>
            <pc:sldMk cId="4164768044" sldId="431"/>
            <ac:cxnSpMk id="9" creationId="{00000000-0000-0000-0000-000000000000}"/>
          </ac:cxnSpMkLst>
        </pc:cxnChg>
        <pc:cxnChg chg="add del mod">
          <ac:chgData name="Andy Lin" userId="b0bd7624-fb85-4e44-be83-bb43794de8bd" providerId="ADAL" clId="{035E3F74-4269-40AF-831E-CB0F0D72E5F5}" dt="2020-11-04T20:29:39.320" v="1598" actId="478"/>
          <ac:cxnSpMkLst>
            <pc:docMk/>
            <pc:sldMk cId="4164768044" sldId="431"/>
            <ac:cxnSpMk id="11" creationId="{6A8758C0-7714-4904-B2E3-C2D1316DA04B}"/>
          </ac:cxnSpMkLst>
        </pc:cxnChg>
        <pc:cxnChg chg="add mod">
          <ac:chgData name="Andy Lin" userId="b0bd7624-fb85-4e44-be83-bb43794de8bd" providerId="ADAL" clId="{035E3F74-4269-40AF-831E-CB0F0D72E5F5}" dt="2020-11-04T20:29:29.109" v="1597" actId="14100"/>
          <ac:cxnSpMkLst>
            <pc:docMk/>
            <pc:sldMk cId="4164768044" sldId="431"/>
            <ac:cxnSpMk id="13" creationId="{FD4092E3-048A-4B09-941B-334B64B48B5C}"/>
          </ac:cxnSpMkLst>
        </pc:cxnChg>
      </pc:sldChg>
      <pc:sldChg chg="addSp delSp modSp">
        <pc:chgData name="Andy Lin" userId="b0bd7624-fb85-4e44-be83-bb43794de8bd" providerId="ADAL" clId="{035E3F74-4269-40AF-831E-CB0F0D72E5F5}" dt="2020-11-04T20:26:01.975" v="1248" actId="20577"/>
        <pc:sldMkLst>
          <pc:docMk/>
          <pc:sldMk cId="3843702946" sldId="432"/>
        </pc:sldMkLst>
        <pc:spChg chg="mod">
          <ac:chgData name="Andy Lin" userId="b0bd7624-fb85-4e44-be83-bb43794de8bd" providerId="ADAL" clId="{035E3F74-4269-40AF-831E-CB0F0D72E5F5}" dt="2020-11-04T20:26:01.975" v="1248" actId="20577"/>
          <ac:spMkLst>
            <pc:docMk/>
            <pc:sldMk cId="3843702946" sldId="432"/>
            <ac:spMk id="2" creationId="{00000000-0000-0000-0000-000000000000}"/>
          </ac:spMkLst>
        </pc:spChg>
        <pc:spChg chg="mod">
          <ac:chgData name="Andy Lin" userId="b0bd7624-fb85-4e44-be83-bb43794de8bd" providerId="ADAL" clId="{035E3F74-4269-40AF-831E-CB0F0D72E5F5}" dt="2020-11-04T20:19:03.550" v="860" actId="20577"/>
          <ac:spMkLst>
            <pc:docMk/>
            <pc:sldMk cId="3843702946" sldId="432"/>
            <ac:spMk id="3" creationId="{00000000-0000-0000-0000-000000000000}"/>
          </ac:spMkLst>
        </pc:spChg>
        <pc:spChg chg="add del mod">
          <ac:chgData name="Andy Lin" userId="b0bd7624-fb85-4e44-be83-bb43794de8bd" providerId="ADAL" clId="{035E3F74-4269-40AF-831E-CB0F0D72E5F5}" dt="2020-11-04T20:15:20.634" v="746" actId="931"/>
          <ac:spMkLst>
            <pc:docMk/>
            <pc:sldMk cId="3843702946" sldId="432"/>
            <ac:spMk id="6" creationId="{74A78FD5-3E58-4F39-89ED-D7A757F3F41C}"/>
          </ac:spMkLst>
        </pc:spChg>
        <pc:picChg chg="del">
          <ac:chgData name="Andy Lin" userId="b0bd7624-fb85-4e44-be83-bb43794de8bd" providerId="ADAL" clId="{035E3F74-4269-40AF-831E-CB0F0D72E5F5}" dt="2020-11-04T20:15:11.488" v="745" actId="478"/>
          <ac:picMkLst>
            <pc:docMk/>
            <pc:sldMk cId="3843702946" sldId="432"/>
            <ac:picMk id="5" creationId="{00000000-0000-0000-0000-000000000000}"/>
          </ac:picMkLst>
        </pc:picChg>
        <pc:picChg chg="add mod">
          <ac:chgData name="Andy Lin" userId="b0bd7624-fb85-4e44-be83-bb43794de8bd" providerId="ADAL" clId="{035E3F74-4269-40AF-831E-CB0F0D72E5F5}" dt="2020-11-04T20:15:20.634" v="746" actId="931"/>
          <ac:picMkLst>
            <pc:docMk/>
            <pc:sldMk cId="3843702946" sldId="432"/>
            <ac:picMk id="8" creationId="{7AF0C058-2979-441E-800D-C33AA24078DF}"/>
          </ac:picMkLst>
        </pc:picChg>
      </pc:sldChg>
      <pc:sldChg chg="addSp delSp modSp">
        <pc:chgData name="Andy Lin" userId="b0bd7624-fb85-4e44-be83-bb43794de8bd" providerId="ADAL" clId="{035E3F74-4269-40AF-831E-CB0F0D72E5F5}" dt="2020-11-04T20:31:53.680" v="1618" actId="114"/>
        <pc:sldMkLst>
          <pc:docMk/>
          <pc:sldMk cId="4247291959" sldId="433"/>
        </pc:sldMkLst>
        <pc:spChg chg="mod">
          <ac:chgData name="Andy Lin" userId="b0bd7624-fb85-4e44-be83-bb43794de8bd" providerId="ADAL" clId="{035E3F74-4269-40AF-831E-CB0F0D72E5F5}" dt="2020-11-04T20:31:53.680" v="1618" actId="114"/>
          <ac:spMkLst>
            <pc:docMk/>
            <pc:sldMk cId="4247291959" sldId="433"/>
            <ac:spMk id="3" creationId="{00000000-0000-0000-0000-000000000000}"/>
          </ac:spMkLst>
        </pc:spChg>
        <pc:spChg chg="add del mod">
          <ac:chgData name="Andy Lin" userId="b0bd7624-fb85-4e44-be83-bb43794de8bd" providerId="ADAL" clId="{035E3F74-4269-40AF-831E-CB0F0D72E5F5}" dt="2020-11-04T20:30:02.272" v="1600" actId="931"/>
          <ac:spMkLst>
            <pc:docMk/>
            <pc:sldMk cId="4247291959" sldId="433"/>
            <ac:spMk id="6" creationId="{15ED4C45-B19A-4A17-8B30-65AB47A270A2}"/>
          </ac:spMkLst>
        </pc:spChg>
        <pc:spChg chg="add del mod">
          <ac:chgData name="Andy Lin" userId="b0bd7624-fb85-4e44-be83-bb43794de8bd" providerId="ADAL" clId="{035E3F74-4269-40AF-831E-CB0F0D72E5F5}" dt="2020-11-04T20:31:00.191" v="1613" actId="931"/>
          <ac:spMkLst>
            <pc:docMk/>
            <pc:sldMk cId="4247291959" sldId="433"/>
            <ac:spMk id="12" creationId="{F95E7793-C3C4-489C-AAA3-086B3F67980C}"/>
          </ac:spMkLst>
        </pc:spChg>
        <pc:picChg chg="del">
          <ac:chgData name="Andy Lin" userId="b0bd7624-fb85-4e44-be83-bb43794de8bd" providerId="ADAL" clId="{035E3F74-4269-40AF-831E-CB0F0D72E5F5}" dt="2020-11-04T20:29:51.098" v="1599" actId="478"/>
          <ac:picMkLst>
            <pc:docMk/>
            <pc:sldMk cId="4247291959" sldId="433"/>
            <ac:picMk id="5" creationId="{00000000-0000-0000-0000-000000000000}"/>
          </ac:picMkLst>
        </pc:picChg>
        <pc:picChg chg="add del mod ord">
          <ac:chgData name="Andy Lin" userId="b0bd7624-fb85-4e44-be83-bb43794de8bd" providerId="ADAL" clId="{035E3F74-4269-40AF-831E-CB0F0D72E5F5}" dt="2020-11-04T20:30:52.462" v="1612" actId="478"/>
          <ac:picMkLst>
            <pc:docMk/>
            <pc:sldMk cId="4247291959" sldId="433"/>
            <ac:picMk id="9" creationId="{57BCCC82-4A09-44EA-AF1F-694AF20B8951}"/>
          </ac:picMkLst>
        </pc:picChg>
        <pc:picChg chg="add mod ord">
          <ac:chgData name="Andy Lin" userId="b0bd7624-fb85-4e44-be83-bb43794de8bd" providerId="ADAL" clId="{035E3F74-4269-40AF-831E-CB0F0D72E5F5}" dt="2020-11-04T20:31:05.178" v="1614" actId="167"/>
          <ac:picMkLst>
            <pc:docMk/>
            <pc:sldMk cId="4247291959" sldId="433"/>
            <ac:picMk id="14" creationId="{9F26AB58-9ACE-4570-A418-5571A6DE4D43}"/>
          </ac:picMkLst>
        </pc:picChg>
        <pc:cxnChg chg="mod">
          <ac:chgData name="Andy Lin" userId="b0bd7624-fb85-4e44-be83-bb43794de8bd" providerId="ADAL" clId="{035E3F74-4269-40AF-831E-CB0F0D72E5F5}" dt="2020-11-04T20:31:16.616" v="1615" actId="14100"/>
          <ac:cxnSpMkLst>
            <pc:docMk/>
            <pc:sldMk cId="4247291959" sldId="433"/>
            <ac:cxnSpMk id="7" creationId="{00000000-0000-0000-0000-000000000000}"/>
          </ac:cxnSpMkLst>
        </pc:cxnChg>
      </pc:sldChg>
      <pc:sldChg chg="modSp">
        <pc:chgData name="Andy Lin" userId="b0bd7624-fb85-4e44-be83-bb43794de8bd" providerId="ADAL" clId="{035E3F74-4269-40AF-831E-CB0F0D72E5F5}" dt="2020-11-04T20:33:46.771" v="1622" actId="6549"/>
        <pc:sldMkLst>
          <pc:docMk/>
          <pc:sldMk cId="2531131260" sldId="447"/>
        </pc:sldMkLst>
        <pc:spChg chg="mod">
          <ac:chgData name="Andy Lin" userId="b0bd7624-fb85-4e44-be83-bb43794de8bd" providerId="ADAL" clId="{035E3F74-4269-40AF-831E-CB0F0D72E5F5}" dt="2020-11-04T20:33:46.771" v="1622" actId="6549"/>
          <ac:spMkLst>
            <pc:docMk/>
            <pc:sldMk cId="2531131260" sldId="447"/>
            <ac:spMk id="3" creationId="{00000000-0000-0000-0000-000000000000}"/>
          </ac:spMkLst>
        </pc:spChg>
      </pc:sldChg>
      <pc:sldChg chg="modSp">
        <pc:chgData name="Andy Lin" userId="b0bd7624-fb85-4e44-be83-bb43794de8bd" providerId="ADAL" clId="{035E3F74-4269-40AF-831E-CB0F0D72E5F5}" dt="2020-11-05T22:25:06.863" v="2485" actId="6549"/>
        <pc:sldMkLst>
          <pc:docMk/>
          <pc:sldMk cId="428268047" sldId="456"/>
        </pc:sldMkLst>
        <pc:spChg chg="mod">
          <ac:chgData name="Andy Lin" userId="b0bd7624-fb85-4e44-be83-bb43794de8bd" providerId="ADAL" clId="{035E3F74-4269-40AF-831E-CB0F0D72E5F5}" dt="2020-11-05T22:25:06.863" v="2485" actId="6549"/>
          <ac:spMkLst>
            <pc:docMk/>
            <pc:sldMk cId="428268047" sldId="456"/>
            <ac:spMk id="3" creationId="{00000000-0000-0000-0000-000000000000}"/>
          </ac:spMkLst>
        </pc:spChg>
      </pc:sldChg>
      <pc:sldChg chg="modSp">
        <pc:chgData name="Andy Lin" userId="b0bd7624-fb85-4e44-be83-bb43794de8bd" providerId="ADAL" clId="{035E3F74-4269-40AF-831E-CB0F0D72E5F5}" dt="2020-11-05T22:28:11.157" v="2493" actId="6549"/>
        <pc:sldMkLst>
          <pc:docMk/>
          <pc:sldMk cId="611708657" sldId="465"/>
        </pc:sldMkLst>
        <pc:spChg chg="mod">
          <ac:chgData name="Andy Lin" userId="b0bd7624-fb85-4e44-be83-bb43794de8bd" providerId="ADAL" clId="{035E3F74-4269-40AF-831E-CB0F0D72E5F5}" dt="2020-11-05T22:28:11.157" v="2493" actId="6549"/>
          <ac:spMkLst>
            <pc:docMk/>
            <pc:sldMk cId="611708657" sldId="465"/>
            <ac:spMk id="5" creationId="{00000000-0000-0000-0000-000000000000}"/>
          </ac:spMkLst>
        </pc:spChg>
      </pc:sldChg>
      <pc:sldChg chg="addSp delSp modSp">
        <pc:chgData name="Andy Lin" userId="b0bd7624-fb85-4e44-be83-bb43794de8bd" providerId="ADAL" clId="{035E3F74-4269-40AF-831E-CB0F0D72E5F5}" dt="2020-11-05T22:32:04.465" v="2500" actId="20577"/>
        <pc:sldMkLst>
          <pc:docMk/>
          <pc:sldMk cId="1322208485" sldId="494"/>
        </pc:sldMkLst>
        <pc:spChg chg="mod">
          <ac:chgData name="Andy Lin" userId="b0bd7624-fb85-4e44-be83-bb43794de8bd" providerId="ADAL" clId="{035E3F74-4269-40AF-831E-CB0F0D72E5F5}" dt="2020-11-05T22:32:04.465" v="2500" actId="20577"/>
          <ac:spMkLst>
            <pc:docMk/>
            <pc:sldMk cId="1322208485" sldId="494"/>
            <ac:spMk id="4" creationId="{00000000-0000-0000-0000-000000000000}"/>
          </ac:spMkLst>
        </pc:spChg>
        <pc:picChg chg="add del mod">
          <ac:chgData name="Andy Lin" userId="b0bd7624-fb85-4e44-be83-bb43794de8bd" providerId="ADAL" clId="{035E3F74-4269-40AF-831E-CB0F0D72E5F5}" dt="2020-11-04T20:37:24.285" v="1826" actId="478"/>
          <ac:picMkLst>
            <pc:docMk/>
            <pc:sldMk cId="1322208485" sldId="494"/>
            <ac:picMk id="6" creationId="{3E7CCD35-4390-4C0A-9E0E-933DC6B5BC78}"/>
          </ac:picMkLst>
        </pc:picChg>
        <pc:picChg chg="add mod">
          <ac:chgData name="Andy Lin" userId="b0bd7624-fb85-4e44-be83-bb43794de8bd" providerId="ADAL" clId="{035E3F74-4269-40AF-831E-CB0F0D72E5F5}" dt="2020-11-05T22:31:47.167" v="2498" actId="1076"/>
          <ac:picMkLst>
            <pc:docMk/>
            <pc:sldMk cId="1322208485" sldId="494"/>
            <ac:picMk id="6" creationId="{560CD7A9-FF5B-4036-8D9F-D1B6218571E1}"/>
          </ac:picMkLst>
        </pc:picChg>
        <pc:picChg chg="add del mod">
          <ac:chgData name="Andy Lin" userId="b0bd7624-fb85-4e44-be83-bb43794de8bd" providerId="ADAL" clId="{035E3F74-4269-40AF-831E-CB0F0D72E5F5}" dt="2020-11-04T20:38:21.092" v="1829" actId="478"/>
          <ac:picMkLst>
            <pc:docMk/>
            <pc:sldMk cId="1322208485" sldId="494"/>
            <ac:picMk id="8" creationId="{6F697CEB-6489-44F6-8CFB-DF4F9121F8BB}"/>
          </ac:picMkLst>
        </pc:picChg>
      </pc:sldChg>
      <pc:sldChg chg="modSp">
        <pc:chgData name="Andy Lin" userId="b0bd7624-fb85-4e44-be83-bb43794de8bd" providerId="ADAL" clId="{035E3F74-4269-40AF-831E-CB0F0D72E5F5}" dt="2020-11-04T20:39:14.665" v="1834" actId="6549"/>
        <pc:sldMkLst>
          <pc:docMk/>
          <pc:sldMk cId="4158405060" sldId="500"/>
        </pc:sldMkLst>
        <pc:spChg chg="mod">
          <ac:chgData name="Andy Lin" userId="b0bd7624-fb85-4e44-be83-bb43794de8bd" providerId="ADAL" clId="{035E3F74-4269-40AF-831E-CB0F0D72E5F5}" dt="2020-11-04T20:39:14.665" v="1834" actId="6549"/>
          <ac:spMkLst>
            <pc:docMk/>
            <pc:sldMk cId="4158405060" sldId="500"/>
            <ac:spMk id="2" creationId="{00000000-0000-0000-0000-000000000000}"/>
          </ac:spMkLst>
        </pc:spChg>
      </pc:sldChg>
      <pc:sldChg chg="modAnim">
        <pc:chgData name="Andy Lin" userId="b0bd7624-fb85-4e44-be83-bb43794de8bd" providerId="ADAL" clId="{035E3F74-4269-40AF-831E-CB0F0D72E5F5}" dt="2020-11-05T20:03:41.390" v="2315"/>
        <pc:sldMkLst>
          <pc:docMk/>
          <pc:sldMk cId="1767087356" sldId="535"/>
        </pc:sldMkLst>
      </pc:sldChg>
      <pc:sldChg chg="modSp">
        <pc:chgData name="Andy Lin" userId="b0bd7624-fb85-4e44-be83-bb43794de8bd" providerId="ADAL" clId="{035E3F74-4269-40AF-831E-CB0F0D72E5F5}" dt="2020-11-05T20:01:31.014" v="2304" actId="20577"/>
        <pc:sldMkLst>
          <pc:docMk/>
          <pc:sldMk cId="3847007645" sldId="561"/>
        </pc:sldMkLst>
        <pc:spChg chg="mod">
          <ac:chgData name="Andy Lin" userId="b0bd7624-fb85-4e44-be83-bb43794de8bd" providerId="ADAL" clId="{035E3F74-4269-40AF-831E-CB0F0D72E5F5}" dt="2020-11-05T20:01:31.014" v="2304" actId="20577"/>
          <ac:spMkLst>
            <pc:docMk/>
            <pc:sldMk cId="3847007645" sldId="561"/>
            <ac:spMk id="6" creationId="{00000000-0000-0000-0000-000000000000}"/>
          </ac:spMkLst>
        </pc:spChg>
      </pc:sldChg>
      <pc:sldChg chg="modSp">
        <pc:chgData name="Andy Lin" userId="b0bd7624-fb85-4e44-be83-bb43794de8bd" providerId="ADAL" clId="{035E3F74-4269-40AF-831E-CB0F0D72E5F5}" dt="2020-11-05T20:00:22.092" v="2300" actId="20577"/>
        <pc:sldMkLst>
          <pc:docMk/>
          <pc:sldMk cId="184068954" sldId="567"/>
        </pc:sldMkLst>
        <pc:spChg chg="mod">
          <ac:chgData name="Andy Lin" userId="b0bd7624-fb85-4e44-be83-bb43794de8bd" providerId="ADAL" clId="{035E3F74-4269-40AF-831E-CB0F0D72E5F5}" dt="2020-11-05T20:00:22.092" v="2300" actId="20577"/>
          <ac:spMkLst>
            <pc:docMk/>
            <pc:sldMk cId="184068954" sldId="567"/>
            <ac:spMk id="5" creationId="{00000000-0000-0000-0000-000000000000}"/>
          </ac:spMkLst>
        </pc:spChg>
        <pc:spChg chg="mod">
          <ac:chgData name="Andy Lin" userId="b0bd7624-fb85-4e44-be83-bb43794de8bd" providerId="ADAL" clId="{035E3F74-4269-40AF-831E-CB0F0D72E5F5}" dt="2020-11-05T20:00:11.624" v="2298" actId="2711"/>
          <ac:spMkLst>
            <pc:docMk/>
            <pc:sldMk cId="184068954" sldId="567"/>
            <ac:spMk id="6" creationId="{00000000-0000-0000-0000-000000000000}"/>
          </ac:spMkLst>
        </pc:spChg>
      </pc:sldChg>
      <pc:sldChg chg="modSp">
        <pc:chgData name="Andy Lin" userId="b0bd7624-fb85-4e44-be83-bb43794de8bd" providerId="ADAL" clId="{035E3F74-4269-40AF-831E-CB0F0D72E5F5}" dt="2020-11-05T22:41:06.859" v="2595" actId="27636"/>
        <pc:sldMkLst>
          <pc:docMk/>
          <pc:sldMk cId="2405800699" sldId="568"/>
        </pc:sldMkLst>
        <pc:spChg chg="mod">
          <ac:chgData name="Andy Lin" userId="b0bd7624-fb85-4e44-be83-bb43794de8bd" providerId="ADAL" clId="{035E3F74-4269-40AF-831E-CB0F0D72E5F5}" dt="2020-11-05T22:41:06.859" v="2595" actId="27636"/>
          <ac:spMkLst>
            <pc:docMk/>
            <pc:sldMk cId="2405800699" sldId="568"/>
            <ac:spMk id="5" creationId="{00000000-0000-0000-0000-000000000000}"/>
          </ac:spMkLst>
        </pc:spChg>
        <pc:spChg chg="mod">
          <ac:chgData name="Andy Lin" userId="b0bd7624-fb85-4e44-be83-bb43794de8bd" providerId="ADAL" clId="{035E3F74-4269-40AF-831E-CB0F0D72E5F5}" dt="2020-11-05T20:05:08.391" v="2349" actId="1037"/>
          <ac:spMkLst>
            <pc:docMk/>
            <pc:sldMk cId="2405800699" sldId="568"/>
            <ac:spMk id="10" creationId="{00000000-0000-0000-0000-000000000000}"/>
          </ac:spMkLst>
        </pc:spChg>
      </pc:sldChg>
      <pc:sldChg chg="modSp">
        <pc:chgData name="Andy Lin" userId="b0bd7624-fb85-4e44-be83-bb43794de8bd" providerId="ADAL" clId="{035E3F74-4269-40AF-831E-CB0F0D72E5F5}" dt="2020-11-04T20:35:07.832" v="1822" actId="20577"/>
        <pc:sldMkLst>
          <pc:docMk/>
          <pc:sldMk cId="121957508" sldId="591"/>
        </pc:sldMkLst>
        <pc:spChg chg="mod">
          <ac:chgData name="Andy Lin" userId="b0bd7624-fb85-4e44-be83-bb43794de8bd" providerId="ADAL" clId="{035E3F74-4269-40AF-831E-CB0F0D72E5F5}" dt="2020-11-04T20:35:07.832" v="1822" actId="20577"/>
          <ac:spMkLst>
            <pc:docMk/>
            <pc:sldMk cId="121957508" sldId="591"/>
            <ac:spMk id="6" creationId="{DC7FC93F-C414-4165-AB17-A658E5E123F8}"/>
          </ac:spMkLst>
        </pc:spChg>
      </pc:sldChg>
      <pc:sldChg chg="modSp">
        <pc:chgData name="Andy Lin" userId="b0bd7624-fb85-4e44-be83-bb43794de8bd" providerId="ADAL" clId="{035E3F74-4269-40AF-831E-CB0F0D72E5F5}" dt="2020-11-05T22:34:00.050" v="2586" actId="20577"/>
        <pc:sldMkLst>
          <pc:docMk/>
          <pc:sldMk cId="1728459310" sldId="593"/>
        </pc:sldMkLst>
        <pc:spChg chg="mod">
          <ac:chgData name="Andy Lin" userId="b0bd7624-fb85-4e44-be83-bb43794de8bd" providerId="ADAL" clId="{035E3F74-4269-40AF-831E-CB0F0D72E5F5}" dt="2020-11-05T22:34:00.050" v="2586" actId="20577"/>
          <ac:spMkLst>
            <pc:docMk/>
            <pc:sldMk cId="1728459310" sldId="593"/>
            <ac:spMk id="6" creationId="{D302C9A2-2A42-41AB-A880-10EEFDA6BF4C}"/>
          </ac:spMkLst>
        </pc:spChg>
      </pc:sldChg>
      <pc:sldChg chg="modSp">
        <pc:chgData name="Andy Lin" userId="b0bd7624-fb85-4e44-be83-bb43794de8bd" providerId="ADAL" clId="{035E3F74-4269-40AF-831E-CB0F0D72E5F5}" dt="2020-11-05T19:54:55.170" v="1976" actId="20577"/>
        <pc:sldMkLst>
          <pc:docMk/>
          <pc:sldMk cId="3039914865" sldId="599"/>
        </pc:sldMkLst>
        <pc:spChg chg="mod">
          <ac:chgData name="Andy Lin" userId="b0bd7624-fb85-4e44-be83-bb43794de8bd" providerId="ADAL" clId="{035E3F74-4269-40AF-831E-CB0F0D72E5F5}" dt="2020-11-05T19:54:55.170" v="1976" actId="20577"/>
          <ac:spMkLst>
            <pc:docMk/>
            <pc:sldMk cId="3039914865" sldId="599"/>
            <ac:spMk id="7" creationId="{8722890C-A30F-4A3F-A069-68DF7B1A81AB}"/>
          </ac:spMkLst>
        </pc:spChg>
      </pc:sldChg>
      <pc:sldChg chg="addSp delSp modSp">
        <pc:chgData name="Andy Lin" userId="b0bd7624-fb85-4e44-be83-bb43794de8bd" providerId="ADAL" clId="{035E3F74-4269-40AF-831E-CB0F0D72E5F5}" dt="2020-11-04T06:37:21.592" v="565" actId="20577"/>
        <pc:sldMkLst>
          <pc:docMk/>
          <pc:sldMk cId="1294233302" sldId="600"/>
        </pc:sldMkLst>
        <pc:spChg chg="mod">
          <ac:chgData name="Andy Lin" userId="b0bd7624-fb85-4e44-be83-bb43794de8bd" providerId="ADAL" clId="{035E3F74-4269-40AF-831E-CB0F0D72E5F5}" dt="2020-11-04T06:37:21.592" v="565" actId="20577"/>
          <ac:spMkLst>
            <pc:docMk/>
            <pc:sldMk cId="1294233302" sldId="600"/>
            <ac:spMk id="4" creationId="{8B2C9909-6D3C-43FC-A1DB-4AB45F4ED1E1}"/>
          </ac:spMkLst>
        </pc:spChg>
        <pc:spChg chg="add del">
          <ac:chgData name="Andy Lin" userId="b0bd7624-fb85-4e44-be83-bb43794de8bd" providerId="ADAL" clId="{035E3F74-4269-40AF-831E-CB0F0D72E5F5}" dt="2020-11-04T06:30:29.176" v="6" actId="931"/>
          <ac:spMkLst>
            <pc:docMk/>
            <pc:sldMk cId="1294233302" sldId="600"/>
            <ac:spMk id="5" creationId="{CF7F61E0-63DD-4407-A71A-85F7793A9142}"/>
          </ac:spMkLst>
        </pc:spChg>
        <pc:picChg chg="add del mod">
          <ac:chgData name="Andy Lin" userId="b0bd7624-fb85-4e44-be83-bb43794de8bd" providerId="ADAL" clId="{035E3F74-4269-40AF-831E-CB0F0D72E5F5}" dt="2020-11-04T06:29:03.378" v="1" actId="931"/>
          <ac:picMkLst>
            <pc:docMk/>
            <pc:sldMk cId="1294233302" sldId="600"/>
            <ac:picMk id="6" creationId="{90FB952F-02B3-4435-9766-53C4B1B60C38}"/>
          </ac:picMkLst>
        </pc:picChg>
        <pc:picChg chg="add del mod">
          <ac:chgData name="Andy Lin" userId="b0bd7624-fb85-4e44-be83-bb43794de8bd" providerId="ADAL" clId="{035E3F74-4269-40AF-831E-CB0F0D72E5F5}" dt="2020-11-04T06:29:55.318" v="5" actId="931"/>
          <ac:picMkLst>
            <pc:docMk/>
            <pc:sldMk cId="1294233302" sldId="600"/>
            <ac:picMk id="8" creationId="{D0D70A0C-01E6-4A72-8B8F-A81DB842266B}"/>
          </ac:picMkLst>
        </pc:picChg>
        <pc:picChg chg="add mod">
          <ac:chgData name="Andy Lin" userId="b0bd7624-fb85-4e44-be83-bb43794de8bd" providerId="ADAL" clId="{035E3F74-4269-40AF-831E-CB0F0D72E5F5}" dt="2020-11-04T06:30:36.316" v="7" actId="14100"/>
          <ac:picMkLst>
            <pc:docMk/>
            <pc:sldMk cId="1294233302" sldId="600"/>
            <ac:picMk id="10" creationId="{1A89E74A-A212-4750-A519-0FDDFFC3276F}"/>
          </ac:picMkLst>
        </pc:picChg>
      </pc:sldChg>
      <pc:sldChg chg="modSp add">
        <pc:chgData name="Andy Lin" userId="b0bd7624-fb85-4e44-be83-bb43794de8bd" providerId="ADAL" clId="{035E3F74-4269-40AF-831E-CB0F0D72E5F5}" dt="2020-11-04T20:24:03.848" v="1239" actId="20577"/>
        <pc:sldMkLst>
          <pc:docMk/>
          <pc:sldMk cId="2477284331" sldId="601"/>
        </pc:sldMkLst>
        <pc:spChg chg="mod">
          <ac:chgData name="Andy Lin" userId="b0bd7624-fb85-4e44-be83-bb43794de8bd" providerId="ADAL" clId="{035E3F74-4269-40AF-831E-CB0F0D72E5F5}" dt="2020-11-04T20:24:03.848" v="1239" actId="20577"/>
          <ac:spMkLst>
            <pc:docMk/>
            <pc:sldMk cId="2477284331" sldId="601"/>
            <ac:spMk id="3" creationId="{00000000-0000-0000-0000-000000000000}"/>
          </ac:spMkLst>
        </pc:spChg>
      </pc:sldChg>
      <pc:sldChg chg="modSp add">
        <pc:chgData name="Andy Lin" userId="b0bd7624-fb85-4e44-be83-bb43794de8bd" providerId="ADAL" clId="{035E3F74-4269-40AF-831E-CB0F0D72E5F5}" dt="2020-11-04T20:31:48.360" v="1616" actId="114"/>
        <pc:sldMkLst>
          <pc:docMk/>
          <pc:sldMk cId="1799946034" sldId="603"/>
        </pc:sldMkLst>
        <pc:spChg chg="mod">
          <ac:chgData name="Andy Lin" userId="b0bd7624-fb85-4e44-be83-bb43794de8bd" providerId="ADAL" clId="{035E3F74-4269-40AF-831E-CB0F0D72E5F5}" dt="2020-11-04T20:26:13.775" v="1257" actId="20577"/>
          <ac:spMkLst>
            <pc:docMk/>
            <pc:sldMk cId="1799946034" sldId="603"/>
            <ac:spMk id="2" creationId="{00000000-0000-0000-0000-000000000000}"/>
          </ac:spMkLst>
        </pc:spChg>
        <pc:spChg chg="mod">
          <ac:chgData name="Andy Lin" userId="b0bd7624-fb85-4e44-be83-bb43794de8bd" providerId="ADAL" clId="{035E3F74-4269-40AF-831E-CB0F0D72E5F5}" dt="2020-11-04T20:31:48.360" v="1616" actId="114"/>
          <ac:spMkLst>
            <pc:docMk/>
            <pc:sldMk cId="1799946034" sldId="603"/>
            <ac:spMk id="3" creationId="{00000000-0000-0000-0000-000000000000}"/>
          </ac:spMkLst>
        </pc:spChg>
      </pc:sldChg>
      <pc:sldChg chg="modSp add">
        <pc:chgData name="Andy Lin" userId="b0bd7624-fb85-4e44-be83-bb43794de8bd" providerId="ADAL" clId="{035E3F74-4269-40AF-831E-CB0F0D72E5F5}" dt="2020-11-05T19:45:55.387" v="1958" actId="2711"/>
        <pc:sldMkLst>
          <pc:docMk/>
          <pc:sldMk cId="259282300" sldId="604"/>
        </pc:sldMkLst>
        <pc:spChg chg="mod">
          <ac:chgData name="Andy Lin" userId="b0bd7624-fb85-4e44-be83-bb43794de8bd" providerId="ADAL" clId="{035E3F74-4269-40AF-831E-CB0F0D72E5F5}" dt="2020-11-05T19:13:59.885" v="1847" actId="20577"/>
          <ac:spMkLst>
            <pc:docMk/>
            <pc:sldMk cId="259282300" sldId="604"/>
            <ac:spMk id="2" creationId="{AD0F1D9E-1F4F-43AE-B3C2-BBD1EAFC00DF}"/>
          </ac:spMkLst>
        </pc:spChg>
        <pc:spChg chg="mod">
          <ac:chgData name="Andy Lin" userId="b0bd7624-fb85-4e44-be83-bb43794de8bd" providerId="ADAL" clId="{035E3F74-4269-40AF-831E-CB0F0D72E5F5}" dt="2020-11-05T19:45:55.387" v="1958" actId="2711"/>
          <ac:spMkLst>
            <pc:docMk/>
            <pc:sldMk cId="259282300" sldId="604"/>
            <ac:spMk id="3" creationId="{EDDC38C7-FFEC-4A45-82C4-D5068B6F5340}"/>
          </ac:spMkLst>
        </pc:spChg>
      </pc:sldChg>
      <pc:sldChg chg="delSp add delAnim modAnim">
        <pc:chgData name="Andy Lin" userId="b0bd7624-fb85-4e44-be83-bb43794de8bd" providerId="ADAL" clId="{035E3F74-4269-40AF-831E-CB0F0D72E5F5}" dt="2020-11-05T20:08:28.974" v="2364"/>
        <pc:sldMkLst>
          <pc:docMk/>
          <pc:sldMk cId="1191501369" sldId="605"/>
        </pc:sldMkLst>
        <pc:spChg chg="del">
          <ac:chgData name="Andy Lin" userId="b0bd7624-fb85-4e44-be83-bb43794de8bd" providerId="ADAL" clId="{035E3F74-4269-40AF-831E-CB0F0D72E5F5}" dt="2020-11-05T20:07:20.721" v="2358" actId="478"/>
          <ac:spMkLst>
            <pc:docMk/>
            <pc:sldMk cId="1191501369" sldId="605"/>
            <ac:spMk id="4" creationId="{00000000-0000-0000-0000-000000000000}"/>
          </ac:spMkLst>
        </pc:spChg>
        <pc:spChg chg="del">
          <ac:chgData name="Andy Lin" userId="b0bd7624-fb85-4e44-be83-bb43794de8bd" providerId="ADAL" clId="{035E3F74-4269-40AF-831E-CB0F0D72E5F5}" dt="2020-11-05T20:07:19.283" v="2357" actId="478"/>
          <ac:spMkLst>
            <pc:docMk/>
            <pc:sldMk cId="1191501369" sldId="605"/>
            <ac:spMk id="5" creationId="{00000000-0000-0000-0000-000000000000}"/>
          </ac:spMkLst>
        </pc:spChg>
        <pc:spChg chg="del">
          <ac:chgData name="Andy Lin" userId="b0bd7624-fb85-4e44-be83-bb43794de8bd" providerId="ADAL" clId="{035E3F74-4269-40AF-831E-CB0F0D72E5F5}" dt="2020-11-05T20:07:22.080" v="2359" actId="478"/>
          <ac:spMkLst>
            <pc:docMk/>
            <pc:sldMk cId="1191501369" sldId="605"/>
            <ac:spMk id="6" creationId="{00000000-0000-0000-0000-000000000000}"/>
          </ac:spMkLst>
        </pc:spChg>
        <pc:spChg chg="del">
          <ac:chgData name="Andy Lin" userId="b0bd7624-fb85-4e44-be83-bb43794de8bd" providerId="ADAL" clId="{035E3F74-4269-40AF-831E-CB0F0D72E5F5}" dt="2020-11-05T20:07:25.253" v="2360" actId="478"/>
          <ac:spMkLst>
            <pc:docMk/>
            <pc:sldMk cId="1191501369" sldId="605"/>
            <ac:spMk id="7" creationId="{00000000-0000-0000-0000-000000000000}"/>
          </ac:spMkLst>
        </pc:spChg>
        <pc:spChg chg="del">
          <ac:chgData name="Andy Lin" userId="b0bd7624-fb85-4e44-be83-bb43794de8bd" providerId="ADAL" clId="{035E3F74-4269-40AF-831E-CB0F0D72E5F5}" dt="2020-11-05T20:07:29.017" v="2362" actId="478"/>
          <ac:spMkLst>
            <pc:docMk/>
            <pc:sldMk cId="1191501369" sldId="605"/>
            <ac:spMk id="8" creationId="{00000000-0000-0000-0000-000000000000}"/>
          </ac:spMkLst>
        </pc:spChg>
        <pc:spChg chg="del">
          <ac:chgData name="Andy Lin" userId="b0bd7624-fb85-4e44-be83-bb43794de8bd" providerId="ADAL" clId="{035E3F74-4269-40AF-831E-CB0F0D72E5F5}" dt="2020-11-05T20:07:26.970" v="2361" actId="478"/>
          <ac:spMkLst>
            <pc:docMk/>
            <pc:sldMk cId="1191501369" sldId="605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2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6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278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48" y="2313556"/>
            <a:ext cx="4534489" cy="217320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0868" y="804672"/>
            <a:ext cx="5771052" cy="524865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Courier New" panose="02070309020205020404" pitchFamily="49" charset="0"/>
              </a:defRPr>
            </a:lvl1pPr>
            <a:lvl2pPr marL="228600" indent="0">
              <a:buNone/>
              <a:defRPr sz="1600">
                <a:solidFill>
                  <a:schemeClr val="tx1"/>
                </a:solidFill>
              </a:defRPr>
            </a:lvl2pPr>
            <a:lvl3pPr marL="457200" indent="0">
              <a:buNone/>
              <a:defRPr sz="1600">
                <a:solidFill>
                  <a:schemeClr val="tx1"/>
                </a:solidFill>
              </a:defRPr>
            </a:lvl3pPr>
            <a:lvl4pPr marL="685800" indent="0">
              <a:buNone/>
              <a:defRPr sz="1600">
                <a:solidFill>
                  <a:schemeClr val="tx1"/>
                </a:solidFill>
              </a:defRPr>
            </a:lvl4pPr>
            <a:lvl5pPr marL="914400" indent="0">
              <a:buNone/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4" y="6236208"/>
            <a:ext cx="5167502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76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200" b="1" i="0" baseline="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391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4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9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1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2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6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85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4" y="2638044"/>
            <a:ext cx="4599180" cy="321781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8314" y="2638044"/>
            <a:ext cx="4597540" cy="321781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b="1" i="0" baseline="0">
                <a:latin typeface="Courier New" panose="02070309020205020404" pitchFamily="49" charset="0"/>
              </a:defRPr>
            </a:lvl1pPr>
            <a:lvl2pPr marL="228600" indent="0">
              <a:spcBef>
                <a:spcPts val="0"/>
              </a:spcBef>
              <a:buFontTx/>
              <a:buNone/>
              <a:defRPr/>
            </a:lvl2pPr>
            <a:lvl3pPr marL="457200" indent="0">
              <a:spcBef>
                <a:spcPts val="0"/>
              </a:spcBef>
              <a:buFontTx/>
              <a:buNone/>
              <a:defRPr/>
            </a:lvl3pPr>
            <a:lvl4pPr marL="685800" indent="0">
              <a:spcBef>
                <a:spcPts val="0"/>
              </a:spcBef>
              <a:buFontTx/>
              <a:buNone/>
              <a:defRPr/>
            </a:lvl4pPr>
            <a:lvl5pPr marL="9144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1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7" y="2313434"/>
            <a:ext cx="4270249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7" y="3143250"/>
            <a:ext cx="4270249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8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7" y="2313434"/>
            <a:ext cx="4270249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3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9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4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9" y="3549918"/>
            <a:ext cx="3794761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4" y="6236208"/>
            <a:ext cx="5167502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6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7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0"/>
            <a:ext cx="6102098" cy="6858000"/>
          </a:xfrm>
          <a:solidFill>
            <a:schemeClr val="bg2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9" y="3549918"/>
            <a:ext cx="3794761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30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6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7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2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2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3" r:id="rId10"/>
    <p:sldLayoutId id="2147484485" r:id="rId11"/>
    <p:sldLayoutId id="2147484481" r:id="rId12"/>
    <p:sldLayoutId id="2147484482" r:id="rId13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idre.ucla.edu/other/mult-pkg/seminars/#Stata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s://stats.idre.ucla.edu/stata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tats.idre.ucla.edu/other/annotatedoutput/" TargetMode="External"/><Relationship Id="rId5" Type="http://schemas.openxmlformats.org/officeDocument/2006/relationships/hyperlink" Target="https://stats.idre.ucla.edu/other/dae/" TargetMode="External"/><Relationship Id="rId4" Type="http://schemas.openxmlformats.org/officeDocument/2006/relationships/hyperlink" Target="https://stats.idre.ucla.edu/stata/modules/" TargetMode="Externa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a.com/support/faqs/" TargetMode="External"/><Relationship Id="rId2" Type="http://schemas.openxmlformats.org/officeDocument/2006/relationships/hyperlink" Target="https://www.youtube.com/channel/UCVk4G4nEtBS4tLOyHqustD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ocenter.github.io/StataTraining/portfolio/01_resource/" TargetMode="Externa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library.ucla.edu/display/LSD/Access+a+CLICC+Virtual+Desktop" TargetMode="External"/><Relationship Id="rId2" Type="http://schemas.openxmlformats.org/officeDocument/2006/relationships/hyperlink" Target="https://www.stata.com/order/new/edu/gradplans/campus-gradpla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s.idre.ucla.edu/ucla/where-can-i-run-stata-how-can-i-get-my-own-copy-of-stata/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stata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UCLA IDRE STATISTICAL </a:t>
            </a:r>
            <a:r>
              <a:rPr lang="en-US"/>
              <a:t>CONSULTING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02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window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4" r="-1401"/>
          <a:stretch/>
        </p:blipFill>
        <p:spPr>
          <a:xfrm>
            <a:off x="5547361" y="469842"/>
            <a:ext cx="6126480" cy="581725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Once you have data loaded, variables in the dataset will be listed with their labels in the order they appear on the dataset</a:t>
            </a:r>
          </a:p>
          <a:p>
            <a:r>
              <a:rPr lang="en-US" dirty="0"/>
              <a:t>Clicking on a variable name will cause its description to appear in the Properties Window</a:t>
            </a:r>
          </a:p>
          <a:p>
            <a:r>
              <a:rPr lang="en-US" dirty="0"/>
              <a:t>Double-clicking on a variable name will cause it to appear in the Command Window</a:t>
            </a:r>
          </a:p>
        </p:txBody>
      </p:sp>
      <p:sp>
        <p:nvSpPr>
          <p:cNvPr id="7" name="Oval 6"/>
          <p:cNvSpPr/>
          <p:nvPr/>
        </p:nvSpPr>
        <p:spPr>
          <a:xfrm>
            <a:off x="9162473" y="600364"/>
            <a:ext cx="2678546" cy="294955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4354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correlation coefficient quantifies the linear relationship between two (continuous) variables on a scale between -1 and 1</a:t>
            </a:r>
          </a:p>
          <a:p>
            <a:r>
              <a:rPr lang="en-US" dirty="0"/>
              <a:t>Syntax: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correlate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The output will be a correlation matrix that shows the pairwise correlation between each pair of variables</a:t>
            </a:r>
          </a:p>
          <a:p>
            <a:r>
              <a:rPr lang="en-US" dirty="0">
                <a:cs typeface="Courier New" panose="02070309020205020404" pitchFamily="49" charset="0"/>
              </a:rPr>
              <a:t>If you need p-values for correlations, use the command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pwcorr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correlation matrix of 5 variables</a:t>
            </a:r>
          </a:p>
          <a:p>
            <a:r>
              <a:rPr lang="en-US" dirty="0" err="1">
                <a:solidFill>
                  <a:schemeClr val="tx1"/>
                </a:solidFill>
              </a:rPr>
              <a:t>corr</a:t>
            </a:r>
            <a:r>
              <a:rPr lang="en-US" dirty="0">
                <a:solidFill>
                  <a:schemeClr val="tx1"/>
                </a:solidFill>
              </a:rPr>
              <a:t> read write math science </a:t>
            </a:r>
            <a:r>
              <a:rPr lang="en-US" dirty="0" err="1">
                <a:solidFill>
                  <a:schemeClr val="tx1"/>
                </a:solidFill>
              </a:rPr>
              <a:t>socst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900" dirty="0"/>
              <a:t>(</a:t>
            </a:r>
            <a:r>
              <a:rPr lang="en-US" sz="900" dirty="0" err="1"/>
              <a:t>obs</a:t>
            </a:r>
            <a:r>
              <a:rPr lang="en-US" sz="900" dirty="0"/>
              <a:t>=195)</a:t>
            </a:r>
          </a:p>
          <a:p>
            <a:endParaRPr lang="en-US" sz="900" dirty="0"/>
          </a:p>
          <a:p>
            <a:r>
              <a:rPr lang="en-US" sz="900" dirty="0"/>
              <a:t>             |     read    write     math  science    </a:t>
            </a:r>
            <a:r>
              <a:rPr lang="en-US" sz="900" dirty="0" err="1"/>
              <a:t>socst</a:t>
            </a:r>
            <a:endParaRPr lang="en-US" sz="900" dirty="0"/>
          </a:p>
          <a:p>
            <a:r>
              <a:rPr lang="en-US" sz="900" dirty="0"/>
              <a:t>-------------+---------------------------------------------</a:t>
            </a:r>
          </a:p>
          <a:p>
            <a:r>
              <a:rPr lang="en-US" sz="900" dirty="0"/>
              <a:t>        read |   1.0000</a:t>
            </a:r>
          </a:p>
          <a:p>
            <a:r>
              <a:rPr lang="en-US" sz="900" dirty="0"/>
              <a:t>       write |   0.5960   1.0000</a:t>
            </a:r>
          </a:p>
          <a:p>
            <a:r>
              <a:rPr lang="en-US" sz="900" dirty="0"/>
              <a:t>        math |   0.6492   0.6203   1.0000</a:t>
            </a:r>
          </a:p>
          <a:p>
            <a:r>
              <a:rPr lang="en-US" sz="900" dirty="0"/>
              <a:t>     science |   0.6171   0.5671   0.6166   1.0000</a:t>
            </a:r>
          </a:p>
          <a:p>
            <a:r>
              <a:rPr lang="en-US" sz="900" dirty="0"/>
              <a:t>       </a:t>
            </a:r>
            <a:r>
              <a:rPr lang="en-US" sz="900" dirty="0" err="1"/>
              <a:t>socst</a:t>
            </a:r>
            <a:r>
              <a:rPr lang="en-US" sz="900" dirty="0"/>
              <a:t> |   0.6175   0.5996   0.5299   0.4529   1.0000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3056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944C5-64B9-433B-AD41-46FF425E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estimation command syntax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84466-A021-4376-AA6F-4B87CE11A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model estimation commands in Stata use a standard syntax:</a:t>
            </a:r>
          </a:p>
          <a:p>
            <a:pPr marL="0" indent="0">
              <a:buNone/>
            </a:pP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model_command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indepvarlist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, options</a:t>
            </a:r>
          </a:p>
          <a:p>
            <a:r>
              <a:rPr lang="en-US" dirty="0">
                <a:cs typeface="Courier New" panose="02070309020205020404" pitchFamily="49" charset="0"/>
              </a:rPr>
              <a:t>Where </a:t>
            </a:r>
          </a:p>
          <a:p>
            <a:pPr lvl="1"/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model_command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is the name of a model estimation command</a:t>
            </a:r>
          </a:p>
          <a:p>
            <a:pPr lvl="1"/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dirty="0">
                <a:cs typeface="Courier New" panose="02070309020205020404" pitchFamily="49" charset="0"/>
              </a:rPr>
              <a:t> is the name of the dependent variable (outcome) </a:t>
            </a:r>
          </a:p>
          <a:p>
            <a:pPr lvl="1"/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indepvarlist</a:t>
            </a:r>
            <a:r>
              <a:rPr lang="en-US" dirty="0">
                <a:cs typeface="Courier New" panose="02070309020205020404" pitchFamily="49" charset="0"/>
              </a:rPr>
              <a:t> is a list of independent variables (predictors)</a:t>
            </a:r>
          </a:p>
          <a:p>
            <a:pPr lvl="1"/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options</a:t>
            </a:r>
            <a:r>
              <a:rPr lang="en-US" dirty="0">
                <a:cs typeface="Courier New" panose="02070309020205020404" pitchFamily="49" charset="0"/>
              </a:rPr>
              <a:t> are options specific to that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command</a:t>
            </a:r>
            <a:endParaRPr lang="en-US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5611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Linear regression, or ordinary least squares regression,  models the effects of one or more predictors, which can be continuous or categorical, on a normally-distributed outcome</a:t>
            </a:r>
          </a:p>
          <a:p>
            <a:r>
              <a:rPr lang="en-US" dirty="0"/>
              <a:t>Syntax: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regress</a:t>
            </a:r>
            <a:r>
              <a:rPr lang="en-US" dirty="0"/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indepvarlist</a:t>
            </a:r>
            <a:r>
              <a:rPr lang="en-US" dirty="0"/>
              <a:t>, where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is the name of the dependent variable, and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is a list of independent variables</a:t>
            </a:r>
          </a:p>
          <a:p>
            <a:pPr lvl="1"/>
            <a:r>
              <a:rPr lang="en-US" dirty="0"/>
              <a:t>To be safe, precede independent variables names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/>
              <a:t> to denote categorical predictors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c.</a:t>
            </a:r>
            <a:r>
              <a:rPr lang="en-US" dirty="0"/>
              <a:t> to denote continuous predictors</a:t>
            </a:r>
          </a:p>
          <a:p>
            <a:pPr lvl="1"/>
            <a:r>
              <a:rPr lang="en-US" dirty="0"/>
              <a:t>For categorical predictors with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dirty="0"/>
              <a:t>prefix, Stata will automatically create dummy 0/1 indicator variables and enter all but one (the first, by default) into the regression</a:t>
            </a:r>
          </a:p>
          <a:p>
            <a:r>
              <a:rPr lang="en-US" dirty="0"/>
              <a:t>Let’s run a linear regression of the dependent variable write predicted by independent variables math (continuous) and </a:t>
            </a:r>
            <a:r>
              <a:rPr lang="en-US" dirty="0" err="1"/>
              <a:t>ses</a:t>
            </a:r>
            <a:r>
              <a:rPr lang="en-US" dirty="0"/>
              <a:t> (categorical)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3295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31136" y="2638044"/>
            <a:ext cx="8330184" cy="4018788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* linear regression of write on continuous</a:t>
            </a:r>
          </a:p>
          <a:p>
            <a:r>
              <a:rPr lang="en-US" sz="1400" dirty="0">
                <a:solidFill>
                  <a:srgbClr val="00B050"/>
                </a:solidFill>
              </a:rPr>
              <a:t>*  predictor math and categorical predictor </a:t>
            </a:r>
            <a:r>
              <a:rPr lang="en-US" sz="1400" dirty="0" err="1">
                <a:solidFill>
                  <a:srgbClr val="00B050"/>
                </a:solidFill>
              </a:rPr>
              <a:t>ses</a:t>
            </a:r>
            <a:endParaRPr lang="en-US" sz="1400" dirty="0">
              <a:solidFill>
                <a:srgbClr val="00B050"/>
              </a:solidFill>
            </a:endParaRPr>
          </a:p>
          <a:p>
            <a:r>
              <a:rPr lang="en-US" sz="1400" dirty="0"/>
              <a:t>regress write </a:t>
            </a:r>
            <a:r>
              <a:rPr lang="en-US" sz="1400" dirty="0" err="1"/>
              <a:t>c.math</a:t>
            </a:r>
            <a:r>
              <a:rPr lang="en-US" sz="1400" dirty="0"/>
              <a:t> </a:t>
            </a:r>
            <a:r>
              <a:rPr lang="en-US" sz="1400" dirty="0" err="1"/>
              <a:t>i.ses</a:t>
            </a:r>
            <a:endParaRPr lang="en-US" sz="14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Source |       SS           df       MS      Number of </a:t>
            </a:r>
            <a:r>
              <a:rPr lang="en-US" dirty="0" err="1"/>
              <a:t>obs</a:t>
            </a:r>
            <a:r>
              <a:rPr lang="en-US" dirty="0"/>
              <a:t>   =       200</a:t>
            </a:r>
          </a:p>
          <a:p>
            <a:r>
              <a:rPr lang="en-US" dirty="0"/>
              <a:t>-------------+----------------------------------   F(3, 196)       =     41.07</a:t>
            </a:r>
          </a:p>
          <a:p>
            <a:r>
              <a:rPr lang="en-US" dirty="0"/>
              <a:t>       Model |  6901.40673         3  2300.46891   Prob &gt; F        =    0.0000</a:t>
            </a:r>
          </a:p>
          <a:p>
            <a:r>
              <a:rPr lang="en-US" dirty="0"/>
              <a:t>    Residual |  10977.4683       196  56.0074912   R-squared       =    0.3860</a:t>
            </a:r>
          </a:p>
          <a:p>
            <a:r>
              <a:rPr lang="en-US" dirty="0"/>
              <a:t>-------------+----------------------------------   Adj R-squared   =    0.3766</a:t>
            </a:r>
          </a:p>
          <a:p>
            <a:r>
              <a:rPr lang="en-US" dirty="0"/>
              <a:t>       Total |   17878.875       199   89.843593   Root MSE        =    7.4838</a:t>
            </a:r>
          </a:p>
          <a:p>
            <a:endParaRPr lang="en-US" dirty="0"/>
          </a:p>
          <a:p>
            <a:r>
              <a:rPr lang="en-US" dirty="0"/>
              <a:t>------------------------------------------------------------------------------</a:t>
            </a:r>
          </a:p>
          <a:p>
            <a:r>
              <a:rPr lang="en-US" dirty="0"/>
              <a:t>       write |      Coef.   Std. Err.      t    P&gt;|t|     [95% Conf. Interval]</a:t>
            </a:r>
          </a:p>
          <a:p>
            <a:r>
              <a:rPr lang="en-US" dirty="0"/>
              <a:t>-------------+----------------------------------------------------------------</a:t>
            </a:r>
          </a:p>
          <a:p>
            <a:r>
              <a:rPr lang="en-US" dirty="0"/>
              <a:t>        math |   .6115218   .0588735    10.39   0.000      .495415    .7276286</a:t>
            </a:r>
          </a:p>
          <a:p>
            <a:r>
              <a:rPr lang="en-US" dirty="0"/>
              <a:t>             |</a:t>
            </a:r>
          </a:p>
          <a:p>
            <a:r>
              <a:rPr lang="en-US" dirty="0"/>
              <a:t>         </a:t>
            </a:r>
            <a:r>
              <a:rPr lang="en-US" dirty="0" err="1"/>
              <a:t>ses</a:t>
            </a:r>
            <a:r>
              <a:rPr lang="en-US" dirty="0"/>
              <a:t> |</a:t>
            </a:r>
          </a:p>
          <a:p>
            <a:r>
              <a:rPr lang="en-US" dirty="0"/>
              <a:t>     middle  |  -.5499235   1.346566    -0.41   0.683    -3.205542    2.105695</a:t>
            </a:r>
          </a:p>
          <a:p>
            <a:r>
              <a:rPr lang="en-US" dirty="0"/>
              <a:t>       high  |   1.014773    1.52553     0.67   0.507    -1.993786    4.023333</a:t>
            </a:r>
          </a:p>
          <a:p>
            <a:r>
              <a:rPr lang="en-US" dirty="0"/>
              <a:t>             |</a:t>
            </a:r>
          </a:p>
          <a:p>
            <a:r>
              <a:rPr lang="en-US" dirty="0"/>
              <a:t>       _cons |   20.54836   3.093807     6.64   0.000     14.44694    26.64979</a:t>
            </a:r>
          </a:p>
          <a:p>
            <a:r>
              <a:rPr lang="en-US" dirty="0"/>
              <a:t>------------------------------------------------------------------------------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331720" y="4462272"/>
            <a:ext cx="2185416" cy="21122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0704" y="4462272"/>
            <a:ext cx="2185416" cy="21122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53862" y="3566160"/>
            <a:ext cx="3079242" cy="6949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0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statistics based on a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Stata provides excellent support for estimating and testing additional statistics after a regression model has been run</a:t>
            </a:r>
          </a:p>
          <a:p>
            <a:r>
              <a:rPr lang="en-US" dirty="0"/>
              <a:t>Stata refers to these as “postestimation” commands, and they can be used after most regression models</a:t>
            </a:r>
          </a:p>
          <a:p>
            <a:pPr lvl="1"/>
            <a:r>
              <a:rPr lang="en-US" dirty="0"/>
              <a:t>To see which commands can be issued as follow-ups to a model estimation command, use:</a:t>
            </a:r>
          </a:p>
          <a:p>
            <a:pPr marL="4572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help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model_command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postestimation</a:t>
            </a:r>
          </a:p>
          <a:p>
            <a:pPr marL="457200" lvl="2" indent="0">
              <a:buNone/>
            </a:pPr>
            <a:r>
              <a:rPr lang="en-US" dirty="0"/>
              <a:t>Where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model_command</a:t>
            </a:r>
            <a:r>
              <a:rPr lang="en-US" i="1" dirty="0"/>
              <a:t> </a:t>
            </a:r>
            <a:r>
              <a:rPr lang="en-US" dirty="0"/>
              <a:t>is a Stata model command </a:t>
            </a:r>
          </a:p>
          <a:p>
            <a:pPr marL="457200" lvl="2" indent="0">
              <a:buNone/>
            </a:pPr>
            <a:r>
              <a:rPr lang="en-US" dirty="0"/>
              <a:t>	e.g.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regress, </a:t>
            </a:r>
            <a:r>
              <a:rPr lang="en-US" dirty="0">
                <a:cs typeface="Courier New" panose="02070309020205020404" pitchFamily="49" charset="0"/>
              </a:rPr>
              <a:t>try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help regress postestimation</a:t>
            </a:r>
            <a:endParaRPr lang="en-US" dirty="0"/>
          </a:p>
          <a:p>
            <a:r>
              <a:rPr lang="en-US" dirty="0"/>
              <a:t>Examples: model predictions, joint tests of coefficients or linear combination of statistics, marginal estimates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4021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postestimation example 1: prediction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cs typeface="Courier New" panose="02070309020205020404" pitchFamily="49" charset="0"/>
              </a:rPr>
              <a:t>The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predict</a:t>
            </a:r>
            <a:r>
              <a:rPr lang="en-US" dirty="0"/>
              <a:t>:  command can be used to make model-based predictions of various statistics such as:</a:t>
            </a:r>
          </a:p>
          <a:p>
            <a:pPr lvl="1"/>
            <a:r>
              <a:rPr lang="en-US" dirty="0"/>
              <a:t>Predicted value of dependent variable (default)</a:t>
            </a:r>
          </a:p>
          <a:p>
            <a:pPr lvl="1"/>
            <a:r>
              <a:rPr lang="en-US" dirty="0"/>
              <a:t>Residuals (difference between observed and predicted dependent variable)</a:t>
            </a:r>
          </a:p>
          <a:p>
            <a:pPr lvl="2"/>
            <a:r>
              <a:rPr lang="en-US" dirty="0"/>
              <a:t>Add option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en-US" dirty="0"/>
              <a:t>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predict</a:t>
            </a:r>
          </a:p>
          <a:p>
            <a:pPr lvl="1"/>
            <a:r>
              <a:rPr lang="en-US" dirty="0"/>
              <a:t>Influence statistics</a:t>
            </a:r>
          </a:p>
          <a:p>
            <a:pPr lvl="2"/>
            <a:r>
              <a:rPr lang="en-US" dirty="0"/>
              <a:t>e.g. add option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cooksd</a:t>
            </a:r>
            <a:r>
              <a:rPr lang="en-US" dirty="0"/>
              <a:t>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predict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* predicted dependent variable</a:t>
            </a:r>
          </a:p>
          <a:p>
            <a:r>
              <a:rPr lang="en-US" dirty="0">
                <a:solidFill>
                  <a:schemeClr val="tx1"/>
                </a:solidFill>
              </a:rPr>
              <a:t>predict </a:t>
            </a:r>
            <a:r>
              <a:rPr lang="en-US" dirty="0" err="1">
                <a:solidFill>
                  <a:schemeClr val="tx1"/>
                </a:solidFill>
              </a:rPr>
              <a:t>pred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* get residuals</a:t>
            </a:r>
          </a:p>
          <a:p>
            <a:r>
              <a:rPr lang="en-US" dirty="0">
                <a:solidFill>
                  <a:schemeClr val="tx1"/>
                </a:solidFill>
              </a:rPr>
              <a:t>predict res, residuals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* first 5 predicted values and residuals with observed write</a:t>
            </a:r>
          </a:p>
          <a:p>
            <a:r>
              <a:rPr lang="en-US" dirty="0">
                <a:solidFill>
                  <a:schemeClr val="tx1"/>
                </a:solidFill>
              </a:rPr>
              <a:t>li </a:t>
            </a:r>
            <a:r>
              <a:rPr lang="en-US" dirty="0" err="1">
                <a:solidFill>
                  <a:schemeClr val="tx1"/>
                </a:solidFill>
              </a:rPr>
              <a:t>pred</a:t>
            </a:r>
            <a:r>
              <a:rPr lang="en-US" dirty="0">
                <a:solidFill>
                  <a:schemeClr val="tx1"/>
                </a:solidFill>
              </a:rPr>
              <a:t> res write in 1/5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     +------------------------------+</a:t>
            </a:r>
          </a:p>
          <a:p>
            <a:r>
              <a:rPr lang="en-US" dirty="0"/>
              <a:t>     |     </a:t>
            </a:r>
            <a:r>
              <a:rPr lang="en-US" dirty="0" err="1"/>
              <a:t>pred</a:t>
            </a:r>
            <a:r>
              <a:rPr lang="en-US" dirty="0"/>
              <a:t>         res   write |</a:t>
            </a:r>
          </a:p>
          <a:p>
            <a:r>
              <a:rPr lang="en-US" dirty="0"/>
              <a:t>     |------------------------------|</a:t>
            </a:r>
          </a:p>
          <a:p>
            <a:r>
              <a:rPr lang="en-US" dirty="0"/>
              <a:t>  1. | 45.62076    6.379242      52 |</a:t>
            </a:r>
          </a:p>
          <a:p>
            <a:r>
              <a:rPr lang="en-US" dirty="0"/>
              <a:t>  2. |  52.4091    6.590904      59 |</a:t>
            </a:r>
          </a:p>
          <a:p>
            <a:r>
              <a:rPr lang="en-US" dirty="0"/>
              <a:t>  3. | 54.58532   -21.58531      33 |</a:t>
            </a:r>
          </a:p>
          <a:p>
            <a:r>
              <a:rPr lang="en-US" dirty="0"/>
              <a:t>  4. | 50.30466   -6.304662      44 |</a:t>
            </a:r>
          </a:p>
          <a:p>
            <a:r>
              <a:rPr lang="en-US" dirty="0"/>
              <a:t>  5. | 54.85518   -2.855183      52 |</a:t>
            </a:r>
          </a:p>
          <a:p>
            <a:r>
              <a:rPr lang="en-US" dirty="0"/>
              <a:t>     +------------------------------+</a:t>
            </a:r>
          </a:p>
        </p:txBody>
      </p:sp>
    </p:spTree>
    <p:extLst>
      <p:ext uri="{BB962C8B-B14F-4D97-AF65-F5344CB8AC3E}">
        <p14:creationId xmlns:p14="http://schemas.microsoft.com/office/powerpoint/2010/main" val="326475074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FB7D19-1999-442E-A4C5-B8FDC9F63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1EE974-0986-49A1-94CD-D8E5FA4A0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regress</a:t>
            </a:r>
            <a:r>
              <a:rPr lang="en-US" dirty="0"/>
              <a:t> command to determine if the variables female (categorical) and science (continuous) are predictive of the dependent variable math.</a:t>
            </a:r>
          </a:p>
          <a:p>
            <a:r>
              <a:rPr lang="en-US" dirty="0"/>
              <a:t>One of the assumptions of linear regression is that the errors (estimated by residuals) are normally distributed.  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predict</a:t>
            </a:r>
            <a:r>
              <a:rPr lang="en-US" dirty="0"/>
              <a:t> command and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histogram</a:t>
            </a:r>
            <a:r>
              <a:rPr lang="en-US" dirty="0"/>
              <a:t> command to assess this assumption.</a:t>
            </a:r>
          </a:p>
        </p:txBody>
      </p:sp>
    </p:spTree>
    <p:extLst>
      <p:ext uri="{BB962C8B-B14F-4D97-AF65-F5344CB8AC3E}">
        <p14:creationId xmlns:p14="http://schemas.microsoft.com/office/powerpoint/2010/main" val="275698867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categorical outcomes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tab …, chi2</a:t>
            </a:r>
            <a:r>
              <a:rPr lang="en-US" dirty="0"/>
              <a:t>	chi-square test of</a:t>
            </a:r>
          </a:p>
          <a:p>
            <a:r>
              <a:rPr lang="en-US" dirty="0"/>
              <a:t>		independence</a:t>
            </a:r>
          </a:p>
          <a:p>
            <a:endParaRPr lang="en-US" dirty="0"/>
          </a:p>
          <a:p>
            <a:r>
              <a:rPr lang="en-US" b="1" dirty="0"/>
              <a:t>logit</a:t>
            </a:r>
            <a:r>
              <a:rPr lang="en-US" dirty="0"/>
              <a:t>		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36985037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chi-square test of independence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chi-square test of independence assesses association between 2 categorical variables</a:t>
            </a:r>
          </a:p>
          <a:p>
            <a:pPr lvl="1"/>
            <a:r>
              <a:rPr lang="en-US" dirty="0"/>
              <a:t>Answers the question:  Are the category proportions of one variable the same across levels of another variable?</a:t>
            </a:r>
          </a:p>
          <a:p>
            <a:r>
              <a:rPr lang="en-US" dirty="0"/>
              <a:t>Syntax: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tab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chi2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chi square test of independence</a:t>
            </a:r>
          </a:p>
          <a:p>
            <a:r>
              <a:rPr lang="en-US" dirty="0"/>
              <a:t>tab prog </a:t>
            </a:r>
            <a:r>
              <a:rPr lang="en-US" dirty="0" err="1"/>
              <a:t>ses</a:t>
            </a:r>
            <a:r>
              <a:rPr lang="en-US" dirty="0"/>
              <a:t>, chi2</a:t>
            </a:r>
          </a:p>
          <a:p>
            <a:endParaRPr lang="en-US" dirty="0"/>
          </a:p>
          <a:p>
            <a:endParaRPr lang="en-US" sz="900" dirty="0"/>
          </a:p>
          <a:p>
            <a:r>
              <a:rPr lang="en-US" sz="900" dirty="0"/>
              <a:t>           |               </a:t>
            </a:r>
            <a:r>
              <a:rPr lang="en-US" sz="900" dirty="0" err="1"/>
              <a:t>ses</a:t>
            </a:r>
            <a:endParaRPr lang="en-US" sz="900" dirty="0"/>
          </a:p>
          <a:p>
            <a:r>
              <a:rPr lang="en-US" sz="900" dirty="0"/>
              <a:t>      </a:t>
            </a:r>
            <a:r>
              <a:rPr lang="en-US" sz="900" dirty="0" err="1"/>
              <a:t>prog</a:t>
            </a:r>
            <a:r>
              <a:rPr lang="en-US" sz="900" dirty="0"/>
              <a:t> |       low     middle       high |     Total</a:t>
            </a:r>
          </a:p>
          <a:p>
            <a:r>
              <a:rPr lang="en-US" sz="900" dirty="0"/>
              <a:t>-----------+---------------------------------+----------</a:t>
            </a:r>
          </a:p>
          <a:p>
            <a:r>
              <a:rPr lang="en-US" sz="900" dirty="0"/>
              <a:t>  academic |        19         44         42 |       105 </a:t>
            </a:r>
          </a:p>
          <a:p>
            <a:r>
              <a:rPr lang="en-US" sz="900" dirty="0"/>
              <a:t>   general |        16         20          9 |        45 </a:t>
            </a:r>
          </a:p>
          <a:p>
            <a:r>
              <a:rPr lang="en-US" sz="900" dirty="0"/>
              <a:t>    </a:t>
            </a:r>
            <a:r>
              <a:rPr lang="en-US" sz="900" dirty="0" err="1"/>
              <a:t>vocati</a:t>
            </a:r>
            <a:r>
              <a:rPr lang="en-US" sz="900" dirty="0"/>
              <a:t> |        12         31          7 |        50 </a:t>
            </a:r>
          </a:p>
          <a:p>
            <a:r>
              <a:rPr lang="en-US" sz="900" dirty="0"/>
              <a:t>-----------+---------------------------------+----------</a:t>
            </a:r>
          </a:p>
          <a:p>
            <a:r>
              <a:rPr lang="en-US" sz="900" dirty="0"/>
              <a:t>     Total |        47         95         58 |       200 </a:t>
            </a:r>
          </a:p>
          <a:p>
            <a:endParaRPr lang="en-US" sz="900" dirty="0"/>
          </a:p>
          <a:p>
            <a:r>
              <a:rPr lang="en-US" sz="900" dirty="0"/>
              <a:t>          Pearson chi2(4) =  16.6044   </a:t>
            </a:r>
            <a:r>
              <a:rPr lang="en-US" sz="900" dirty="0" err="1"/>
              <a:t>Pr</a:t>
            </a:r>
            <a:r>
              <a:rPr lang="en-US" sz="900" dirty="0"/>
              <a:t> = 0.002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4700764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Logistic regression is used to estimate the effect of multiple predictors on a binary outcome</a:t>
            </a:r>
          </a:p>
          <a:p>
            <a:r>
              <a:rPr lang="en-US" dirty="0"/>
              <a:t>Syntax very similar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regress</a:t>
            </a:r>
            <a:r>
              <a:rPr lang="en-US" dirty="0"/>
              <a:t>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logit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cs typeface="Courier New" panose="02070309020205020404" pitchFamily="49" charset="0"/>
              </a:rPr>
              <a:t>where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dirty="0">
                <a:cs typeface="Courier New" panose="02070309020205020404" pitchFamily="49" charset="0"/>
              </a:rPr>
              <a:t> is a binary outcome variable and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indepvarlist</a:t>
            </a:r>
            <a:r>
              <a:rPr lang="en-US" dirty="0">
                <a:cs typeface="Courier New" panose="02070309020205020404" pitchFamily="49" charset="0"/>
              </a:rPr>
              <a:t> is a list of predictors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Add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dirty="0"/>
              <a:t> option to output the coefficients as odds ratios</a:t>
            </a:r>
          </a:p>
          <a:p>
            <a:r>
              <a:rPr lang="en-US" dirty="0"/>
              <a:t>Let’s perform a logistic regression:</a:t>
            </a:r>
          </a:p>
          <a:p>
            <a:pPr lvl="1"/>
            <a:r>
              <a:rPr lang="en-US" dirty="0"/>
              <a:t>We will use the binary variable “</a:t>
            </a:r>
            <a:r>
              <a:rPr lang="en-US" dirty="0" err="1"/>
              <a:t>highmath</a:t>
            </a:r>
            <a:r>
              <a:rPr lang="en-US" dirty="0"/>
              <a:t>” that we created in exercise 4 as the outcome</a:t>
            </a:r>
          </a:p>
          <a:p>
            <a:pPr lvl="1"/>
            <a:r>
              <a:rPr lang="en-US" dirty="0"/>
              <a:t>The variables write (continuous) and </a:t>
            </a:r>
            <a:r>
              <a:rPr lang="en-US" dirty="0" err="1"/>
              <a:t>ses</a:t>
            </a:r>
            <a:r>
              <a:rPr lang="en-US" dirty="0"/>
              <a:t> (categorical) will serve as predictors</a:t>
            </a:r>
          </a:p>
        </p:txBody>
      </p:sp>
    </p:spTree>
    <p:extLst>
      <p:ext uri="{BB962C8B-B14F-4D97-AF65-F5344CB8AC3E}">
        <p14:creationId xmlns:p14="http://schemas.microsoft.com/office/powerpoint/2010/main" val="18406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window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4" r="-1401"/>
          <a:stretch/>
        </p:blipFill>
        <p:spPr>
          <a:xfrm>
            <a:off x="5547361" y="469842"/>
            <a:ext cx="6126480" cy="581725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Variables</a:t>
            </a:r>
            <a:r>
              <a:rPr lang="en-US" dirty="0"/>
              <a:t> section lists information about selected variable</a:t>
            </a:r>
          </a:p>
          <a:p>
            <a:r>
              <a:rPr lang="en-US" dirty="0"/>
              <a:t>The </a:t>
            </a:r>
            <a:r>
              <a:rPr lang="en-US" b="1" dirty="0"/>
              <a:t>Data</a:t>
            </a:r>
            <a:r>
              <a:rPr lang="en-US" dirty="0"/>
              <a:t> section lists information about the entire dataset</a:t>
            </a:r>
          </a:p>
        </p:txBody>
      </p:sp>
      <p:sp>
        <p:nvSpPr>
          <p:cNvPr id="7" name="Oval 6"/>
          <p:cNvSpPr/>
          <p:nvPr/>
        </p:nvSpPr>
        <p:spPr>
          <a:xfrm>
            <a:off x="9208652" y="3205016"/>
            <a:ext cx="2678546" cy="294955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5559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305556"/>
          </a:xfrm>
        </p:spPr>
        <p:txBody>
          <a:bodyPr>
            <a:normAutofit fontScale="92500" lnSpcReduction="10000"/>
          </a:bodyPr>
          <a:lstStyle/>
          <a:p>
            <a:r>
              <a:rPr lang="en-US" sz="1300" dirty="0">
                <a:solidFill>
                  <a:srgbClr val="00B050"/>
                </a:solidFill>
              </a:rPr>
              <a:t>*  logistic regression of binary outcome </a:t>
            </a:r>
            <a:r>
              <a:rPr lang="en-US" sz="1300" dirty="0" err="1">
                <a:solidFill>
                  <a:srgbClr val="00B050"/>
                </a:solidFill>
              </a:rPr>
              <a:t>highmath</a:t>
            </a:r>
            <a:r>
              <a:rPr lang="en-US" sz="1300" dirty="0">
                <a:solidFill>
                  <a:srgbClr val="00B050"/>
                </a:solidFill>
              </a:rPr>
              <a:t> predicted by </a:t>
            </a:r>
          </a:p>
          <a:p>
            <a:r>
              <a:rPr lang="en-US" sz="1300" dirty="0">
                <a:solidFill>
                  <a:srgbClr val="00B050"/>
                </a:solidFill>
              </a:rPr>
              <a:t>*    by continuous(write) and female (categorical)</a:t>
            </a:r>
          </a:p>
          <a:p>
            <a:r>
              <a:rPr lang="en-US" sz="1300" dirty="0">
                <a:solidFill>
                  <a:schemeClr val="tx1"/>
                </a:solidFill>
              </a:rPr>
              <a:t>logit </a:t>
            </a:r>
            <a:r>
              <a:rPr lang="en-US" sz="1300" dirty="0" err="1">
                <a:solidFill>
                  <a:schemeClr val="tx1"/>
                </a:solidFill>
              </a:rPr>
              <a:t>highmath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c.write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i.female</a:t>
            </a:r>
            <a:r>
              <a:rPr lang="en-US" sz="1300" dirty="0">
                <a:solidFill>
                  <a:schemeClr val="tx1"/>
                </a:solidFill>
              </a:rPr>
              <a:t>, or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Logistic regression                             Number of </a:t>
            </a:r>
            <a:r>
              <a:rPr lang="en-US" dirty="0" err="1"/>
              <a:t>obs</a:t>
            </a:r>
            <a:r>
              <a:rPr lang="en-US" dirty="0"/>
              <a:t>     =        200</a:t>
            </a:r>
          </a:p>
          <a:p>
            <a:r>
              <a:rPr lang="en-US" dirty="0"/>
              <a:t>                                                LR chi2(2)        =      62.16</a:t>
            </a:r>
          </a:p>
          <a:p>
            <a:r>
              <a:rPr lang="en-US" dirty="0"/>
              <a:t>                                                Prob &gt; chi2       =     0.0000</a:t>
            </a:r>
          </a:p>
          <a:p>
            <a:r>
              <a:rPr lang="en-US" dirty="0"/>
              <a:t>Log likelihood = -74.300928                     Pseudo R2         =     0.2949</a:t>
            </a:r>
          </a:p>
          <a:p>
            <a:endParaRPr lang="en-US" dirty="0"/>
          </a:p>
          <a:p>
            <a:r>
              <a:rPr lang="en-US" dirty="0"/>
              <a:t>------------------------------------------------------------------------------</a:t>
            </a:r>
          </a:p>
          <a:p>
            <a:r>
              <a:rPr lang="en-US" dirty="0"/>
              <a:t>    </a:t>
            </a:r>
            <a:r>
              <a:rPr lang="en-US" dirty="0" err="1"/>
              <a:t>highmath</a:t>
            </a:r>
            <a:r>
              <a:rPr lang="en-US" dirty="0"/>
              <a:t> | Odds Ratio   Std. Err.      z    P&gt;|z|     [95% Conf. Interval]</a:t>
            </a:r>
          </a:p>
          <a:p>
            <a:r>
              <a:rPr lang="en-US" dirty="0"/>
              <a:t>-------------+----------------------------------------------------------------</a:t>
            </a:r>
          </a:p>
          <a:p>
            <a:r>
              <a:rPr lang="en-US" dirty="0"/>
              <a:t>       write |   1.253272    .050584     5.59   0.000     1.157949    1.356442</a:t>
            </a:r>
          </a:p>
          <a:p>
            <a:r>
              <a:rPr lang="en-US" dirty="0"/>
              <a:t>    1.female |   .4330014   .1823694    -1.99   0.047     .1896638    .9885398</a:t>
            </a:r>
          </a:p>
          <a:p>
            <a:r>
              <a:rPr lang="en-US" dirty="0"/>
              <a:t>       _cons |   1.19e-06   2.82e-06    -5.76   0.000     1.14e-08    .0001237</a:t>
            </a:r>
          </a:p>
          <a:p>
            <a:r>
              <a:rPr lang="en-US" dirty="0"/>
              <a:t>------------------------------------------------------------------------------</a:t>
            </a:r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313432" y="4462272"/>
            <a:ext cx="2325624" cy="163677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66690" y="4462272"/>
            <a:ext cx="1581912" cy="163677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96584" y="3739896"/>
            <a:ext cx="2810256" cy="6492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0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F1D9E-1F4F-43AE-B3C2-BBD1EAFC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C38C7-FFEC-4A45-82C4-D5068B6F5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tab</a:t>
            </a:r>
            <a:r>
              <a:rPr lang="en-US" dirty="0"/>
              <a:t> command to run a chi-square test of independence to test for association between </a:t>
            </a:r>
            <a:r>
              <a:rPr lang="en-US" dirty="0" err="1"/>
              <a:t>ses</a:t>
            </a:r>
            <a:r>
              <a:rPr lang="en-US" dirty="0"/>
              <a:t> and race.</a:t>
            </a:r>
          </a:p>
          <a:p>
            <a:r>
              <a:rPr lang="en-US" dirty="0"/>
              <a:t>Fisher's exact test is often used in place of the chi-square test of independence when the (expected) cell sizes are small.  Use the help file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tabulate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twoway</a:t>
            </a:r>
            <a:r>
              <a:rPr lang="en-US" dirty="0"/>
              <a:t> (which is just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tabulate</a:t>
            </a:r>
            <a:r>
              <a:rPr lang="en-US" dirty="0"/>
              <a:t> command for 2 variables) to run a Fisher's exact test to test the association between </a:t>
            </a:r>
            <a:r>
              <a:rPr lang="en-US" dirty="0" err="1"/>
              <a:t>ses</a:t>
            </a:r>
            <a:r>
              <a:rPr lang="en-US" dirty="0"/>
              <a:t> and race. How does the p-value compare to the result of the chi-square test?</a:t>
            </a:r>
          </a:p>
        </p:txBody>
      </p:sp>
    </p:spTree>
    <p:extLst>
      <p:ext uri="{BB962C8B-B14F-4D97-AF65-F5344CB8AC3E}">
        <p14:creationId xmlns:p14="http://schemas.microsoft.com/office/powerpoint/2010/main" val="25928230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</a:t>
            </a:r>
            <a:r>
              <a:rPr lang="en-US" dirty="0" err="1"/>
              <a:t>stata</a:t>
            </a:r>
            <a:r>
              <a:rPr lang="en-US" dirty="0"/>
              <a:t> modeling commands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1249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22890C-A30F-4A3F-A069-68DF7B1A8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of </a:t>
            </a:r>
            <a:r>
              <a:rPr lang="en-US" dirty="0" err="1"/>
              <a:t>stata’s</a:t>
            </a:r>
            <a:r>
              <a:rPr lang="en-US" dirty="0"/>
              <a:t> Additional regression commands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645CA9-898C-4BC3-ACDA-646078376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en-US" dirty="0"/>
              <a:t>: generalized linear model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ologit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mlogit</a:t>
            </a:r>
            <a:r>
              <a:rPr lang="en-US" dirty="0"/>
              <a:t>: ordinal logistic and multinomial logistic regression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poisson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nbreg</a:t>
            </a:r>
            <a:r>
              <a:rPr lang="en-US" dirty="0"/>
              <a:t>: </a:t>
            </a:r>
            <a:r>
              <a:rPr lang="en-US" dirty="0" err="1"/>
              <a:t>poisson</a:t>
            </a:r>
            <a:r>
              <a:rPr lang="en-US" dirty="0"/>
              <a:t> and negative binomial regression (count outcomes)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mixed</a:t>
            </a:r>
            <a:r>
              <a:rPr lang="en-US" dirty="0"/>
              <a:t> – mixed effects (multilevel) regression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meglm</a:t>
            </a:r>
            <a:r>
              <a:rPr lang="en-US" dirty="0"/>
              <a:t> – mixed effects generalized linear model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stcox</a:t>
            </a:r>
            <a:r>
              <a:rPr lang="en-US" dirty="0"/>
              <a:t> – Cox proportional hazards model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ivregress</a:t>
            </a:r>
            <a:r>
              <a:rPr lang="en-US" dirty="0"/>
              <a:t> – instrumental variable regression</a:t>
            </a:r>
          </a:p>
        </p:txBody>
      </p:sp>
    </p:spTree>
    <p:extLst>
      <p:ext uri="{BB962C8B-B14F-4D97-AF65-F5344CB8AC3E}">
        <p14:creationId xmlns:p14="http://schemas.microsoft.com/office/powerpoint/2010/main" val="303991486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ABA6-CA4C-48E6-80A9-1AA75C16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equation modeling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C9909-6D3C-43FC-A1DB-4AB45F4ED1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Stata features 2 ways to build a structural equation model (SEM)</a:t>
            </a:r>
          </a:p>
          <a:p>
            <a:pPr lvl="1"/>
            <a:r>
              <a:rPr lang="en-US" dirty="0"/>
              <a:t>Through syntax:</a:t>
            </a:r>
          </a:p>
          <a:p>
            <a:pPr marL="228600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(Quant -&gt; science math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/>
              <a:t>And through the SEM Builder, accessible through the “Statistics menu” through Statistics&gt;SEM (structural equation modeling)&gt; Model building and estimation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gsem</a:t>
            </a:r>
            <a:r>
              <a:rPr lang="en-US" dirty="0"/>
              <a:t> command is used for generalized SEM, which allows for non-normally distributed outcomes, multilevel models, and categorical latent variables, among </a:t>
            </a:r>
            <a:r>
              <a:rPr lang="en-US"/>
              <a:t>other extensions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A89E74A-A212-4750-A519-0FDDFFC327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2851" y="2638425"/>
            <a:ext cx="4599180" cy="3672821"/>
          </a:xfrm>
        </p:spPr>
      </p:pic>
    </p:spTree>
    <p:extLst>
      <p:ext uri="{BB962C8B-B14F-4D97-AF65-F5344CB8AC3E}">
        <p14:creationId xmlns:p14="http://schemas.microsoft.com/office/powerpoint/2010/main" val="129423330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 for learning </a:t>
            </a:r>
            <a:r>
              <a:rPr lang="en-US" dirty="0" err="1"/>
              <a:t>stata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1568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idre</a:t>
            </a:r>
            <a:r>
              <a:rPr lang="en-US" dirty="0"/>
              <a:t> statistical consulting website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IDRE Statistical Consulting website is a well-known resource for coding support for several statistical software packages</a:t>
            </a:r>
          </a:p>
          <a:p>
            <a:pPr lvl="1"/>
            <a:r>
              <a:rPr lang="en-US" dirty="0"/>
              <a:t>https://stats.idre.ucla.edu</a:t>
            </a:r>
          </a:p>
          <a:p>
            <a:r>
              <a:rPr lang="en-US" dirty="0"/>
              <a:t>Stata was beloved by previous members of the group, so Stata is particularly well represented on our website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88" y="2922040"/>
            <a:ext cx="4597400" cy="2650632"/>
          </a:xfrm>
        </p:spPr>
      </p:pic>
    </p:spTree>
    <p:extLst>
      <p:ext uri="{BB962C8B-B14F-4D97-AF65-F5344CB8AC3E}">
        <p14:creationId xmlns:p14="http://schemas.microsoft.com/office/powerpoint/2010/main" val="310404131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idre</a:t>
            </a:r>
            <a:r>
              <a:rPr lang="en-US" dirty="0"/>
              <a:t> statistical consulting website </a:t>
            </a:r>
            <a:r>
              <a:rPr lang="en-US" dirty="0" err="1"/>
              <a:t>stata</a:t>
            </a:r>
            <a:r>
              <a:rPr lang="en-US" dirty="0"/>
              <a:t> pages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 the website landing page for Stata, you’ll find many links to our Stata resources pages</a:t>
            </a:r>
          </a:p>
          <a:p>
            <a:pPr lvl="1"/>
            <a:r>
              <a:rPr lang="en-US" dirty="0">
                <a:hlinkClick r:id="rId2"/>
              </a:rPr>
              <a:t>https://stats.idre.ucla.edu/stata/</a:t>
            </a:r>
            <a:endParaRPr lang="en-US" dirty="0"/>
          </a:p>
          <a:p>
            <a:r>
              <a:rPr lang="en-US" dirty="0"/>
              <a:t>These resources include:</a:t>
            </a:r>
          </a:p>
          <a:p>
            <a:pPr lvl="1"/>
            <a:r>
              <a:rPr lang="en-US" dirty="0">
                <a:hlinkClick r:id="rId3"/>
              </a:rPr>
              <a:t>seminars</a:t>
            </a:r>
            <a:r>
              <a:rPr lang="en-US" dirty="0"/>
              <a:t>, deeper dives into Stata topics that are often delivered live on campus</a:t>
            </a:r>
          </a:p>
          <a:p>
            <a:pPr lvl="1"/>
            <a:r>
              <a:rPr lang="en-US" dirty="0">
                <a:hlinkClick r:id="rId4"/>
              </a:rPr>
              <a:t>learning modules</a:t>
            </a:r>
            <a:r>
              <a:rPr lang="en-US" dirty="0"/>
              <a:t> for basic Stata commands</a:t>
            </a:r>
          </a:p>
          <a:p>
            <a:pPr lvl="1"/>
            <a:r>
              <a:rPr lang="en-US" dirty="0">
                <a:hlinkClick r:id="rId5"/>
              </a:rPr>
              <a:t>data analysis examples </a:t>
            </a:r>
            <a:r>
              <a:rPr lang="en-US" dirty="0"/>
              <a:t>of many different regression commands</a:t>
            </a:r>
          </a:p>
          <a:p>
            <a:pPr lvl="1"/>
            <a:r>
              <a:rPr lang="en-US" dirty="0">
                <a:hlinkClick r:id="rId6"/>
              </a:rPr>
              <a:t>annotated output</a:t>
            </a:r>
            <a:r>
              <a:rPr lang="en-US" dirty="0"/>
              <a:t> of many regression commands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88" y="2922040"/>
            <a:ext cx="4597400" cy="2650632"/>
          </a:xfrm>
        </p:spPr>
      </p:pic>
    </p:spTree>
    <p:extLst>
      <p:ext uri="{BB962C8B-B14F-4D97-AF65-F5344CB8AC3E}">
        <p14:creationId xmlns:p14="http://schemas.microsoft.com/office/powerpoint/2010/main" val="115490577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Stata YouTube channel </a:t>
            </a:r>
            <a:r>
              <a:rPr lang="en-US" dirty="0"/>
              <a:t>(run by StataCorp)</a:t>
            </a:r>
          </a:p>
          <a:p>
            <a:r>
              <a:rPr lang="en-US" dirty="0">
                <a:hlinkClick r:id="rId3"/>
              </a:rPr>
              <a:t>Stata FAQ</a:t>
            </a:r>
            <a:r>
              <a:rPr lang="en-US" dirty="0"/>
              <a:t> (compiled by StataCorp)</a:t>
            </a:r>
          </a:p>
          <a:p>
            <a:r>
              <a:rPr lang="en-US" dirty="0">
                <a:hlinkClick r:id="rId4"/>
              </a:rPr>
              <a:t>Stata cheat sheets </a:t>
            </a:r>
            <a:r>
              <a:rPr lang="en-US" dirty="0"/>
              <a:t>(compact guides to Stata commands)</a:t>
            </a:r>
          </a:p>
        </p:txBody>
      </p:sp>
    </p:spTree>
    <p:extLst>
      <p:ext uri="{BB962C8B-B14F-4D97-AF65-F5344CB8AC3E}">
        <p14:creationId xmlns:p14="http://schemas.microsoft.com/office/powerpoint/2010/main" val="326383435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</a:t>
            </a:r>
            <a:br>
              <a:rPr lang="en-US" dirty="0"/>
            </a:br>
            <a:r>
              <a:rPr lang="en-US" dirty="0"/>
              <a:t>thank you!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54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Window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Review window lists previously issued commands</a:t>
            </a:r>
          </a:p>
          <a:p>
            <a:r>
              <a:rPr lang="en-US" dirty="0"/>
              <a:t>Successful commands will appear black</a:t>
            </a:r>
          </a:p>
          <a:p>
            <a:r>
              <a:rPr lang="en-US" dirty="0"/>
              <a:t>Unsuccessful commands will appear </a:t>
            </a:r>
            <a:r>
              <a:rPr lang="en-US" dirty="0">
                <a:solidFill>
                  <a:srgbClr val="FF0000"/>
                </a:solidFill>
              </a:rPr>
              <a:t>red</a:t>
            </a:r>
          </a:p>
          <a:p>
            <a:r>
              <a:rPr lang="en-US" dirty="0"/>
              <a:t>Double-click a command to run it again</a:t>
            </a:r>
          </a:p>
          <a:p>
            <a:r>
              <a:rPr lang="en-US" dirty="0"/>
              <a:t>Hitting </a:t>
            </a:r>
            <a:r>
              <a:rPr lang="en-US" dirty="0" err="1"/>
              <a:t>PageUp</a:t>
            </a:r>
            <a:r>
              <a:rPr lang="en-US" dirty="0"/>
              <a:t> will also recall previously used commands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" r="41788"/>
          <a:stretch/>
        </p:blipFill>
        <p:spPr>
          <a:xfrm>
            <a:off x="6093231" y="644578"/>
            <a:ext cx="5170384" cy="5810680"/>
          </a:xfrm>
        </p:spPr>
      </p:pic>
    </p:spTree>
    <p:extLst>
      <p:ext uri="{BB962C8B-B14F-4D97-AF65-F5344CB8AC3E}">
        <p14:creationId xmlns:p14="http://schemas.microsoft.com/office/powerpoint/2010/main" val="3587682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directory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r="39774" b="446"/>
          <a:stretch/>
        </p:blipFill>
        <p:spPr>
          <a:xfrm>
            <a:off x="6192982" y="635268"/>
            <a:ext cx="5029200" cy="5486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At the bottom left of the Stata window is the address of the working directory</a:t>
            </a:r>
          </a:p>
          <a:p>
            <a:r>
              <a:rPr lang="en-US" dirty="0"/>
              <a:t>Stata will load from and save files to here, unless another directory is specified</a:t>
            </a:r>
          </a:p>
          <a:p>
            <a:r>
              <a:rPr lang="en-US" dirty="0"/>
              <a:t>Use the command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  <a:r>
              <a:rPr lang="en-US" dirty="0"/>
              <a:t> to change the working directory</a:t>
            </a:r>
          </a:p>
        </p:txBody>
      </p:sp>
      <p:sp>
        <p:nvSpPr>
          <p:cNvPr id="10" name="Freeform 9"/>
          <p:cNvSpPr/>
          <p:nvPr/>
        </p:nvSpPr>
        <p:spPr>
          <a:xfrm>
            <a:off x="7259782" y="3930223"/>
            <a:ext cx="2616770" cy="1990286"/>
          </a:xfrm>
          <a:custGeom>
            <a:avLst/>
            <a:gdLst>
              <a:gd name="connsiteX0" fmla="*/ 2299854 w 2616770"/>
              <a:gd name="connsiteY0" fmla="*/ 124541 h 1990286"/>
              <a:gd name="connsiteX1" fmla="*/ 2419927 w 2616770"/>
              <a:gd name="connsiteY1" fmla="*/ 198432 h 1990286"/>
              <a:gd name="connsiteX2" fmla="*/ 0 w 2616770"/>
              <a:gd name="connsiteY2" fmla="*/ 1990286 h 199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6770" h="1990286">
                <a:moveTo>
                  <a:pt x="2299854" y="124541"/>
                </a:moveTo>
                <a:cubicBezTo>
                  <a:pt x="2551545" y="6007"/>
                  <a:pt x="2803236" y="-112526"/>
                  <a:pt x="2419927" y="198432"/>
                </a:cubicBezTo>
                <a:cubicBezTo>
                  <a:pt x="2036618" y="509390"/>
                  <a:pt x="1018309" y="1249838"/>
                  <a:pt x="0" y="1990286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62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Stata menus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r="35790"/>
          <a:stretch/>
        </p:blipFill>
        <p:spPr>
          <a:xfrm>
            <a:off x="6358314" y="911600"/>
            <a:ext cx="5073250" cy="570150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Almost all Stata users use syntax to run commands rather than point-and-click menus</a:t>
            </a:r>
          </a:p>
          <a:p>
            <a:r>
              <a:rPr lang="en-US" dirty="0"/>
              <a:t>Nevertheless, Stata provides menus to run </a:t>
            </a:r>
            <a:r>
              <a:rPr lang="en-US" i="1" dirty="0"/>
              <a:t>most</a:t>
            </a:r>
            <a:r>
              <a:rPr lang="en-US" dirty="0"/>
              <a:t> of its data management, graphical, and statistical commands</a:t>
            </a:r>
          </a:p>
          <a:p>
            <a:r>
              <a:rPr lang="en-US" dirty="0"/>
              <a:t>Example:  two ways to create a histogram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685608" y="1967347"/>
            <a:ext cx="1927628" cy="31609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85609" y="5128247"/>
            <a:ext cx="2555701" cy="1820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803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Do-files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doedit</a:t>
            </a:r>
            <a:r>
              <a:rPr lang="en-US" dirty="0"/>
              <a:t>	open do-file editor</a:t>
            </a:r>
          </a:p>
        </p:txBody>
      </p:sp>
    </p:spTree>
    <p:extLst>
      <p:ext uri="{BB962C8B-B14F-4D97-AF65-F5344CB8AC3E}">
        <p14:creationId xmlns:p14="http://schemas.microsoft.com/office/powerpoint/2010/main" val="838383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Do-files are scripts of commands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Stata do-files are text files where users can store and run their commands for reuse, rather than retyping the commands into the Command window</a:t>
            </a:r>
          </a:p>
          <a:p>
            <a:pPr lvl="1"/>
            <a:r>
              <a:rPr lang="en-US" dirty="0"/>
              <a:t>Reproducibility</a:t>
            </a:r>
          </a:p>
          <a:p>
            <a:pPr lvl="1"/>
            <a:r>
              <a:rPr lang="en-US" dirty="0"/>
              <a:t>Easier debugging and changing commands</a:t>
            </a:r>
          </a:p>
          <a:p>
            <a:r>
              <a:rPr lang="en-US" dirty="0"/>
              <a:t>We recommend </a:t>
            </a:r>
            <a:r>
              <a:rPr lang="en-US" i="1" dirty="0"/>
              <a:t>always</a:t>
            </a:r>
            <a:r>
              <a:rPr lang="en-US" dirty="0"/>
              <a:t> using a do-file when using Stata</a:t>
            </a:r>
          </a:p>
          <a:p>
            <a:r>
              <a:rPr lang="en-US" dirty="0"/>
              <a:t>The file extension .do is used for do-files</a:t>
            </a:r>
          </a:p>
        </p:txBody>
      </p:sp>
    </p:spTree>
    <p:extLst>
      <p:ext uri="{BB962C8B-B14F-4D97-AF65-F5344CB8AC3E}">
        <p14:creationId xmlns:p14="http://schemas.microsoft.com/office/powerpoint/2010/main" val="1537156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the do-file editor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31320"/>
          <a:stretch/>
        </p:blipFill>
        <p:spPr>
          <a:xfrm>
            <a:off x="6015645" y="392195"/>
            <a:ext cx="5760720" cy="5094204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Use the command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doedit</a:t>
            </a:r>
            <a:r>
              <a:rPr lang="en-US" dirty="0"/>
              <a:t> to open the do-file editor</a:t>
            </a:r>
          </a:p>
          <a:p>
            <a:r>
              <a:rPr lang="en-US" dirty="0"/>
              <a:t>Or click on the pencil and paper icon on the toolbar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55" r="67272" b="89992"/>
          <a:stretch/>
        </p:blipFill>
        <p:spPr>
          <a:xfrm>
            <a:off x="1402080" y="4757772"/>
            <a:ext cx="3291840" cy="64008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613892" y="4985448"/>
            <a:ext cx="323273" cy="50095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94766" y="5874328"/>
            <a:ext cx="482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do-file editor is a text file editor specialized for Stata</a:t>
            </a:r>
          </a:p>
        </p:txBody>
      </p:sp>
    </p:spTree>
    <p:extLst>
      <p:ext uri="{BB962C8B-B14F-4D97-AF65-F5344CB8AC3E}">
        <p14:creationId xmlns:p14="http://schemas.microsoft.com/office/powerpoint/2010/main" val="1230076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highlighting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r="28558"/>
          <a:stretch/>
        </p:blipFill>
        <p:spPr>
          <a:xfrm>
            <a:off x="5909427" y="656324"/>
            <a:ext cx="5943600" cy="508763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do-file editor colors Stata commands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blue</a:t>
            </a:r>
          </a:p>
          <a:p>
            <a:r>
              <a:rPr lang="en-US" dirty="0"/>
              <a:t>Comments, which are not executed, are usually preceded by * and are colored </a:t>
            </a:r>
            <a:r>
              <a:rPr lang="en-US" dirty="0">
                <a:solidFill>
                  <a:srgbClr val="00B050"/>
                </a:solidFill>
              </a:rPr>
              <a:t>green</a:t>
            </a:r>
          </a:p>
          <a:p>
            <a:r>
              <a:rPr lang="en-US" dirty="0"/>
              <a:t>Words in quotes (file names, string values) are colored </a:t>
            </a:r>
            <a:r>
              <a:rPr lang="en-US" dirty="0">
                <a:solidFill>
                  <a:srgbClr val="FF0000"/>
                </a:solidFill>
              </a:rPr>
              <a:t>“red”</a:t>
            </a:r>
          </a:p>
          <a:p>
            <a:r>
              <a:rPr lang="en-US" dirty="0"/>
              <a:t>Stata 16 features an enhanced editor that features tab auto-completion for Stata commands and previously typed words</a:t>
            </a:r>
          </a:p>
        </p:txBody>
      </p:sp>
    </p:spTree>
    <p:extLst>
      <p:ext uri="{BB962C8B-B14F-4D97-AF65-F5344CB8AC3E}">
        <p14:creationId xmlns:p14="http://schemas.microsoft.com/office/powerpoint/2010/main" val="2077912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commands from the do-file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" r="38843"/>
          <a:stretch/>
        </p:blipFill>
        <p:spPr>
          <a:xfrm>
            <a:off x="6222539" y="831366"/>
            <a:ext cx="5120640" cy="509420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To run a command from the do-file, highlight part or all of the command, and then hit Ctrl‑D (</a:t>
            </a:r>
            <a:r>
              <a:rPr lang="en-US" i="1" dirty="0"/>
              <a:t>Mac</a:t>
            </a:r>
            <a:r>
              <a:rPr lang="en-US" dirty="0"/>
              <a:t>: </a:t>
            </a:r>
            <a:r>
              <a:rPr lang="en-US" dirty="0" err="1"/>
              <a:t>Shift+Cmd+D</a:t>
            </a:r>
            <a:r>
              <a:rPr lang="en-US" dirty="0"/>
              <a:t>) or the “Execute(do)” icon, the rightmost icon on the do-file editor toolbar</a:t>
            </a:r>
          </a:p>
          <a:p>
            <a:r>
              <a:rPr lang="en-US" dirty="0"/>
              <a:t>Multiple commands can be selected and executed</a:t>
            </a:r>
          </a:p>
          <a:p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4756727" y="425464"/>
            <a:ext cx="3759200" cy="3961809"/>
          </a:xfrm>
          <a:custGeom>
            <a:avLst/>
            <a:gdLst>
              <a:gd name="connsiteX0" fmla="*/ 0 w 3759200"/>
              <a:gd name="connsiteY0" fmla="*/ 3961809 h 3961809"/>
              <a:gd name="connsiteX1" fmla="*/ 2189018 w 3759200"/>
              <a:gd name="connsiteY1" fmla="*/ 221081 h 3961809"/>
              <a:gd name="connsiteX2" fmla="*/ 3759200 w 3759200"/>
              <a:gd name="connsiteY2" fmla="*/ 756791 h 396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9200" h="3961809">
                <a:moveTo>
                  <a:pt x="0" y="3961809"/>
                </a:moveTo>
                <a:cubicBezTo>
                  <a:pt x="781242" y="2358530"/>
                  <a:pt x="1562485" y="755251"/>
                  <a:pt x="2189018" y="221081"/>
                </a:cubicBezTo>
                <a:cubicBezTo>
                  <a:pt x="2815551" y="-313089"/>
                  <a:pt x="3287375" y="221851"/>
                  <a:pt x="3759200" y="756791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9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seminar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seminar introduces the usage of Stata for data analysis</a:t>
            </a:r>
          </a:p>
          <a:p>
            <a:r>
              <a:rPr lang="en-US" dirty="0"/>
              <a:t>Topics include</a:t>
            </a:r>
          </a:p>
          <a:p>
            <a:pPr lvl="1"/>
            <a:r>
              <a:rPr lang="en-US" dirty="0"/>
              <a:t>Stata as a data analysis software package</a:t>
            </a:r>
          </a:p>
          <a:p>
            <a:pPr lvl="1"/>
            <a:r>
              <a:rPr lang="en-US" dirty="0"/>
              <a:t>Navigating Stata</a:t>
            </a:r>
          </a:p>
          <a:p>
            <a:pPr lvl="1"/>
            <a:r>
              <a:rPr lang="en-US" dirty="0"/>
              <a:t>Data import</a:t>
            </a:r>
          </a:p>
          <a:p>
            <a:pPr lvl="1"/>
            <a:r>
              <a:rPr lang="en-US" dirty="0"/>
              <a:t>Exploring data</a:t>
            </a:r>
          </a:p>
          <a:p>
            <a:pPr lvl="1"/>
            <a:r>
              <a:rPr lang="en-US" dirty="0"/>
              <a:t>Data visualization</a:t>
            </a:r>
          </a:p>
          <a:p>
            <a:pPr lvl="1"/>
            <a:r>
              <a:rPr lang="en-US" dirty="0"/>
              <a:t>Data management</a:t>
            </a:r>
          </a:p>
          <a:p>
            <a:pPr lvl="1"/>
            <a:r>
              <a:rPr lang="en-US" dirty="0"/>
              <a:t>Basic statistical analysis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34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r="40402"/>
          <a:stretch/>
        </p:blipFill>
        <p:spPr>
          <a:xfrm>
            <a:off x="6313054" y="688112"/>
            <a:ext cx="4937760" cy="512049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Comments are not executed, so provide a way to document the do-file</a:t>
            </a:r>
          </a:p>
          <a:p>
            <a:r>
              <a:rPr lang="en-US" dirty="0"/>
              <a:t>Comments are either preceded by * or surrounded by /* and */</a:t>
            </a:r>
          </a:p>
          <a:p>
            <a:r>
              <a:rPr lang="en-US" dirty="0"/>
              <a:t>Comments will appear in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 in the do-file editor</a:t>
            </a:r>
          </a:p>
        </p:txBody>
      </p:sp>
    </p:spTree>
    <p:extLst>
      <p:ext uri="{BB962C8B-B14F-4D97-AF65-F5344CB8AC3E}">
        <p14:creationId xmlns:p14="http://schemas.microsoft.com/office/powerpoint/2010/main" val="2795199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lines in do-files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Stata will normally assume that a newline signifies the end of a command</a:t>
            </a:r>
          </a:p>
          <a:p>
            <a:r>
              <a:rPr lang="en-US" dirty="0"/>
              <a:t>You can extend commands over multiple lines by placing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///</a:t>
            </a:r>
            <a:r>
              <a:rPr lang="en-US" dirty="0"/>
              <a:t> at the end of each line except for the last</a:t>
            </a:r>
          </a:p>
          <a:p>
            <a:r>
              <a:rPr lang="en-US" dirty="0"/>
              <a:t>Make sure to put a space before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///</a:t>
            </a:r>
          </a:p>
          <a:p>
            <a:r>
              <a:rPr lang="en-US" dirty="0"/>
              <a:t>When executing, highlight each line in the command(s)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 r="36453"/>
          <a:stretch/>
        </p:blipFill>
        <p:spPr>
          <a:xfrm>
            <a:off x="6182821" y="996918"/>
            <a:ext cx="5303520" cy="5106000"/>
          </a:xfrm>
        </p:spPr>
      </p:pic>
      <p:cxnSp>
        <p:nvCxnSpPr>
          <p:cNvPr id="11" name="Straight Arrow Connector 10"/>
          <p:cNvCxnSpPr/>
          <p:nvPr/>
        </p:nvCxnSpPr>
        <p:spPr>
          <a:xfrm flipV="1">
            <a:off x="4719782" y="3740727"/>
            <a:ext cx="1985819" cy="16902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801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use</a:t>
            </a:r>
            <a:r>
              <a:rPr lang="en-US" dirty="0"/>
              <a:t>		load Stata dataset</a:t>
            </a:r>
          </a:p>
          <a:p>
            <a:endParaRPr lang="en-US" dirty="0"/>
          </a:p>
          <a:p>
            <a:r>
              <a:rPr lang="en-US" b="1" dirty="0"/>
              <a:t>save</a:t>
            </a:r>
            <a:r>
              <a:rPr lang="en-US" dirty="0"/>
              <a:t>		save Stata dataset</a:t>
            </a:r>
          </a:p>
          <a:p>
            <a:endParaRPr lang="en-US" dirty="0"/>
          </a:p>
          <a:p>
            <a:r>
              <a:rPr lang="en-US" b="1" dirty="0"/>
              <a:t>clear</a:t>
            </a:r>
            <a:r>
              <a:rPr lang="en-US" dirty="0"/>
              <a:t>		clear dataset from memory</a:t>
            </a:r>
          </a:p>
          <a:p>
            <a:endParaRPr lang="en-US" dirty="0"/>
          </a:p>
          <a:p>
            <a:r>
              <a:rPr lang="en-US" b="1" dirty="0"/>
              <a:t>import</a:t>
            </a:r>
            <a:r>
              <a:rPr lang="en-US" dirty="0"/>
              <a:t> 		import Excel dataset</a:t>
            </a:r>
          </a:p>
          <a:p>
            <a:r>
              <a:rPr lang="en-US" b="1" dirty="0"/>
              <a:t>excel</a:t>
            </a:r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b="1" dirty="0"/>
              <a:t>import</a:t>
            </a:r>
            <a:r>
              <a:rPr lang="en-US" dirty="0"/>
              <a:t>		import delimited data (csv)</a:t>
            </a:r>
          </a:p>
          <a:p>
            <a:r>
              <a:rPr lang="en-US" b="1" dirty="0"/>
              <a:t>delimited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34124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Stata </a:t>
            </a:r>
            <a:r>
              <a:rPr lang="en-US" cap="none" dirty="0"/>
              <a:t>.</a:t>
            </a:r>
            <a:r>
              <a:rPr lang="en-US" cap="none" dirty="0" err="1"/>
              <a:t>dta</a:t>
            </a:r>
            <a:r>
              <a:rPr lang="en-US" cap="none" dirty="0"/>
              <a:t> </a:t>
            </a:r>
            <a:r>
              <a:rPr lang="en-US" dirty="0"/>
              <a:t>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files stored in Stata’s format are known as .</a:t>
            </a:r>
            <a:r>
              <a:rPr lang="en-US" dirty="0" err="1"/>
              <a:t>dta</a:t>
            </a:r>
            <a:r>
              <a:rPr lang="en-US" dirty="0"/>
              <a:t> files</a:t>
            </a:r>
          </a:p>
          <a:p>
            <a:pPr lvl="1"/>
            <a:r>
              <a:rPr lang="en-US" dirty="0"/>
              <a:t>Remember that coding files are “do-files” and usually have a .do extension</a:t>
            </a:r>
          </a:p>
          <a:p>
            <a:r>
              <a:rPr lang="en-US" dirty="0"/>
              <a:t>Double clicking on a .</a:t>
            </a:r>
            <a:r>
              <a:rPr lang="en-US" dirty="0" err="1"/>
              <a:t>dta</a:t>
            </a:r>
            <a:r>
              <a:rPr lang="en-US" dirty="0"/>
              <a:t> file in Windows will open up a the data in a </a:t>
            </a:r>
            <a:r>
              <a:rPr lang="en-US" i="1" dirty="0"/>
              <a:t>new</a:t>
            </a:r>
            <a:r>
              <a:rPr lang="en-US" dirty="0"/>
              <a:t> instance of Stata (not in the current instance)</a:t>
            </a:r>
          </a:p>
          <a:p>
            <a:pPr lvl="1"/>
            <a:r>
              <a:rPr lang="en-US" dirty="0"/>
              <a:t>Be careful of having many Statas open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85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and saving </a:t>
            </a:r>
            <a:r>
              <a:rPr lang="en-US" cap="none" dirty="0"/>
              <a:t>.</a:t>
            </a:r>
            <a:r>
              <a:rPr lang="en-US" cap="none" dirty="0" err="1"/>
              <a:t>dta</a:t>
            </a:r>
            <a:r>
              <a:rPr lang="en-US" cap="none" dirty="0"/>
              <a:t> </a:t>
            </a:r>
            <a:r>
              <a:rPr lang="en-US" dirty="0"/>
              <a:t>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805" y="2638044"/>
            <a:ext cx="4599180" cy="32178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command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use</a:t>
            </a:r>
            <a:r>
              <a:rPr lang="en-US" dirty="0"/>
              <a:t> loads Stata .</a:t>
            </a:r>
            <a:r>
              <a:rPr lang="en-US" dirty="0" err="1"/>
              <a:t>dta</a:t>
            </a:r>
            <a:r>
              <a:rPr lang="en-US" dirty="0"/>
              <a:t> files</a:t>
            </a:r>
          </a:p>
          <a:p>
            <a:pPr lvl="1"/>
            <a:r>
              <a:rPr lang="en-US" dirty="0"/>
              <a:t>Usually these will be stored on a hard drive, but .</a:t>
            </a:r>
            <a:r>
              <a:rPr lang="en-US" dirty="0" err="1"/>
              <a:t>dta</a:t>
            </a:r>
            <a:r>
              <a:rPr lang="en-US" dirty="0"/>
              <a:t> files can also be loaded over the internet (using a web address) </a:t>
            </a:r>
          </a:p>
          <a:p>
            <a:r>
              <a:rPr lang="en-US" dirty="0"/>
              <a:t>Use the command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save</a:t>
            </a:r>
            <a:r>
              <a:rPr lang="en-US" dirty="0"/>
              <a:t> to save data in Stata’s .</a:t>
            </a:r>
            <a:r>
              <a:rPr lang="en-US" dirty="0" err="1"/>
              <a:t>dta</a:t>
            </a:r>
            <a:r>
              <a:rPr lang="en-US" dirty="0"/>
              <a:t> format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replace</a:t>
            </a:r>
            <a:r>
              <a:rPr lang="en-US" dirty="0"/>
              <a:t> option will overwrite an existing file with the same name (without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replace</a:t>
            </a:r>
            <a:r>
              <a:rPr lang="en-US" dirty="0"/>
              <a:t>, Stata won’t save if the file exists)</a:t>
            </a:r>
          </a:p>
          <a:p>
            <a:r>
              <a:rPr lang="en-US" dirty="0"/>
              <a:t>The extension .</a:t>
            </a:r>
            <a:r>
              <a:rPr lang="en-US" dirty="0" err="1"/>
              <a:t>dta</a:t>
            </a:r>
            <a:r>
              <a:rPr lang="en-US" dirty="0"/>
              <a:t> can be omitted when 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use </a:t>
            </a:r>
            <a:r>
              <a:rPr lang="en-US" dirty="0"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save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4" y="2638044"/>
            <a:ext cx="5003940" cy="321781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read from hard drive; do not execute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use "C:/path/to/myfile.dta“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load data over internet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use https://stats.idre.ucla.edu/stat/data/hs0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save data, replace if it exists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save hs0, replace</a:t>
            </a:r>
          </a:p>
        </p:txBody>
      </p:sp>
    </p:spTree>
    <p:extLst>
      <p:ext uri="{BB962C8B-B14F-4D97-AF65-F5344CB8AC3E}">
        <p14:creationId xmlns:p14="http://schemas.microsoft.com/office/powerpoint/2010/main" val="1649246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Clearing memory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Because Stata will only hold one data set in memory at a time, memory must be cleared before new data can be loaded</a:t>
            </a:r>
          </a:p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clear</a:t>
            </a:r>
            <a:r>
              <a:rPr lang="en-US" dirty="0"/>
              <a:t> command removes the dataset from memory</a:t>
            </a:r>
          </a:p>
          <a:p>
            <a:r>
              <a:rPr lang="en-US" dirty="0"/>
              <a:t>Data import commands like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use</a:t>
            </a:r>
            <a:r>
              <a:rPr lang="en-US" dirty="0"/>
              <a:t> will often have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clear</a:t>
            </a:r>
            <a:r>
              <a:rPr lang="en-US" dirty="0"/>
              <a:t> option which clears memory before loading the new dataset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5419577" cy="32178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  <a:cs typeface="Courier New" panose="02070309020205020404" pitchFamily="49" charset="0"/>
              </a:rPr>
              <a:t>* clear data from memory</a:t>
            </a:r>
          </a:p>
          <a:p>
            <a:r>
              <a:rPr lang="en-US" dirty="0">
                <a:solidFill>
                  <a:schemeClr val="tx1"/>
                </a:solidFill>
                <a:cs typeface="Courier New" panose="02070309020205020404" pitchFamily="49" charset="0"/>
              </a:rPr>
              <a:t>clear</a:t>
            </a:r>
            <a:endParaRPr lang="en-US" sz="1200" dirty="0">
              <a:solidFill>
                <a:schemeClr val="tx1"/>
              </a:solidFill>
              <a:cs typeface="Courier New" panose="02070309020205020404" pitchFamily="49" charset="0"/>
            </a:endParaRPr>
          </a:p>
          <a:p>
            <a:endParaRPr lang="en-US" dirty="0">
              <a:solidFill>
                <a:srgbClr val="00B050"/>
              </a:solidFill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load data but clear memory first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use https://stats.idre.ucla.edu/stat/data/hs0, clear</a:t>
            </a:r>
          </a:p>
        </p:txBody>
      </p:sp>
    </p:spTree>
    <p:extLst>
      <p:ext uri="{BB962C8B-B14F-4D97-AF65-F5344CB8AC3E}">
        <p14:creationId xmlns:p14="http://schemas.microsoft.com/office/powerpoint/2010/main" val="2756949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excel data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157" y="2638044"/>
            <a:ext cx="4599180" cy="32178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Stata can read in data sets stored in many other formats</a:t>
            </a:r>
          </a:p>
          <a:p>
            <a:r>
              <a:rPr lang="en-US" dirty="0"/>
              <a:t>The command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excel</a:t>
            </a:r>
            <a:r>
              <a:rPr lang="en-US" dirty="0"/>
              <a:t> is used to import Excel data</a:t>
            </a:r>
          </a:p>
          <a:p>
            <a:pPr lvl="1"/>
            <a:r>
              <a:rPr lang="en-US" dirty="0"/>
              <a:t>An Excel filename is required (with path, if not located in working directory) after the keyword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</a:p>
          <a:p>
            <a:r>
              <a:rPr lang="en-US" dirty="0">
                <a:cs typeface="Courier New" panose="02070309020205020404" pitchFamily="49" charset="0"/>
              </a:rPr>
              <a:t>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sheet()</a:t>
            </a:r>
            <a:r>
              <a:rPr lang="en-US" dirty="0">
                <a:cs typeface="Courier New" panose="02070309020205020404" pitchFamily="49" charset="0"/>
              </a:rPr>
              <a:t> option to open a particular sheet</a:t>
            </a:r>
          </a:p>
          <a:p>
            <a:r>
              <a:rPr lang="en-US" dirty="0">
                <a:cs typeface="Courier New" panose="02070309020205020404" pitchFamily="49" charset="0"/>
              </a:rPr>
              <a:t>Use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firstrow</a:t>
            </a:r>
            <a:r>
              <a:rPr lang="en-US" dirty="0">
                <a:cs typeface="Courier New" panose="02070309020205020404" pitchFamily="49" charset="0"/>
              </a:rPr>
              <a:t> option if variable names are on the first row of the Excel sheet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0590" y="2638044"/>
            <a:ext cx="6851410" cy="321781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* import excel file; change path below before executing</a:t>
            </a:r>
          </a:p>
          <a:p>
            <a:r>
              <a:rPr lang="en-US" dirty="0"/>
              <a:t>import excel using "C:\path\myfile.xlsx", sheet(“</a:t>
            </a:r>
            <a:r>
              <a:rPr lang="en-US" dirty="0" err="1"/>
              <a:t>mysheet</a:t>
            </a:r>
            <a:r>
              <a:rPr lang="en-US" dirty="0"/>
              <a:t>") </a:t>
            </a:r>
            <a:r>
              <a:rPr lang="en-US" dirty="0" err="1"/>
              <a:t>firstrow</a:t>
            </a:r>
            <a:r>
              <a:rPr lang="en-US" dirty="0"/>
              <a:t> clear</a:t>
            </a:r>
          </a:p>
        </p:txBody>
      </p:sp>
    </p:spTree>
    <p:extLst>
      <p:ext uri="{BB962C8B-B14F-4D97-AF65-F5344CB8AC3E}">
        <p14:creationId xmlns:p14="http://schemas.microsoft.com/office/powerpoint/2010/main" val="3312633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IMPORTing</a:t>
            </a:r>
            <a:r>
              <a:rPr lang="en-US" dirty="0"/>
              <a:t> </a:t>
            </a:r>
            <a:r>
              <a:rPr lang="en-US" cap="none" dirty="0"/>
              <a:t>.csv </a:t>
            </a:r>
            <a:r>
              <a:rPr lang="en-US" dirty="0"/>
              <a:t>data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Comma-separated values files are also commonly used to store data</a:t>
            </a:r>
          </a:p>
          <a:p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delimited </a:t>
            </a:r>
            <a:r>
              <a:rPr lang="en-US" dirty="0"/>
              <a:t>to read in .csv files (and files delimited by other characters such as tab or space)</a:t>
            </a:r>
          </a:p>
          <a:p>
            <a:r>
              <a:rPr lang="en-US" dirty="0"/>
              <a:t>The syntax and options are very similar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excel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But no need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sheet()</a:t>
            </a:r>
            <a:r>
              <a:rPr lang="en-US" dirty="0">
                <a:cs typeface="Courier New" panose="02070309020205020404" pitchFamily="49" charset="0"/>
              </a:rPr>
              <a:t> 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firstrow</a:t>
            </a:r>
            <a:r>
              <a:rPr lang="en-US" dirty="0">
                <a:cs typeface="Courier New" panose="02070309020205020404" pitchFamily="49" charset="0"/>
              </a:rPr>
              <a:t> options (first row is assumed to be variable names in .csv files)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4" y="2638044"/>
            <a:ext cx="5410340" cy="3217811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import csv file; change path below before executing</a:t>
            </a:r>
          </a:p>
          <a:p>
            <a:r>
              <a:rPr lang="en-US" dirty="0"/>
              <a:t>import delimited using "C:\path\myfile.csv", clear</a:t>
            </a:r>
          </a:p>
        </p:txBody>
      </p:sp>
    </p:spTree>
    <p:extLst>
      <p:ext uri="{BB962C8B-B14F-4D97-AF65-F5344CB8AC3E}">
        <p14:creationId xmlns:p14="http://schemas.microsoft.com/office/powerpoint/2010/main" val="396910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menu to import EXCEL and .csv data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r="40019"/>
          <a:stretch/>
        </p:blipFill>
        <p:spPr>
          <a:xfrm>
            <a:off x="6404494" y="628076"/>
            <a:ext cx="5303520" cy="5679217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Because path names can be very long and many options are often needed,  menus are often used to import data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Select File -&gt; Import and then either       “Excel spreadsheet” or                                       “Text data(delimited,*.csv, …)”  </a:t>
            </a:r>
          </a:p>
        </p:txBody>
      </p:sp>
    </p:spTree>
    <p:extLst>
      <p:ext uri="{BB962C8B-B14F-4D97-AF65-F5344CB8AC3E}">
        <p14:creationId xmlns:p14="http://schemas.microsoft.com/office/powerpoint/2010/main" val="3916538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data for import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 get data into Stata cleanly, make sure the data in your Excel file or .csv file have the following properties</a:t>
            </a:r>
          </a:p>
          <a:p>
            <a:pPr lvl="1"/>
            <a:r>
              <a:rPr lang="en-US" dirty="0"/>
              <a:t>Rectangular</a:t>
            </a:r>
          </a:p>
          <a:p>
            <a:pPr lvl="2"/>
            <a:r>
              <a:rPr lang="en-US" dirty="0"/>
              <a:t>Each column (variable) should have the same number of rows (observations)</a:t>
            </a:r>
          </a:p>
          <a:p>
            <a:pPr lvl="2"/>
            <a:r>
              <a:rPr lang="en-US" dirty="0"/>
              <a:t>No graphs, sums, or averages in the file</a:t>
            </a:r>
          </a:p>
          <a:p>
            <a:pPr lvl="1"/>
            <a:r>
              <a:rPr lang="en-US" dirty="0"/>
              <a:t>Missing data should be left as blank fields</a:t>
            </a:r>
          </a:p>
          <a:p>
            <a:pPr lvl="2"/>
            <a:r>
              <a:rPr lang="en-US" dirty="0"/>
              <a:t>Missing data codes like -999 are ok too (see command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mvdecode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Variable names should contain only alphanumeric characters or _ or .</a:t>
            </a:r>
          </a:p>
          <a:p>
            <a:pPr lvl="1"/>
            <a:r>
              <a:rPr lang="en-US" dirty="0"/>
              <a:t>Make as many variables numeric as possible</a:t>
            </a:r>
          </a:p>
          <a:p>
            <a:pPr lvl="2"/>
            <a:r>
              <a:rPr lang="en-US" dirty="0"/>
              <a:t>Many Stata commands will only accept numeric variables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25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30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files and </a:t>
            </a:r>
            <a:r>
              <a:rPr lang="en-US" dirty="0" err="1"/>
              <a:t>stata</a:t>
            </a:r>
            <a:r>
              <a:rPr lang="en-US" dirty="0"/>
              <a:t> syntax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help</a:t>
            </a:r>
            <a:r>
              <a:rPr lang="en-US" dirty="0"/>
              <a:t> </a:t>
            </a:r>
            <a:r>
              <a:rPr lang="en-US" b="1" i="1" dirty="0"/>
              <a:t>command</a:t>
            </a:r>
            <a:r>
              <a:rPr lang="en-US" i="1" dirty="0"/>
              <a:t>	</a:t>
            </a:r>
            <a:r>
              <a:rPr lang="en-US" dirty="0"/>
              <a:t>open help page for </a:t>
            </a:r>
            <a:r>
              <a:rPr lang="en-US" i="1" dirty="0"/>
              <a:t>command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83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files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Precede a command name (and certain topic names)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help</a:t>
            </a:r>
            <a:r>
              <a:rPr lang="en-US" dirty="0"/>
              <a:t> to access its help file.</a:t>
            </a:r>
          </a:p>
          <a:p>
            <a:endParaRPr lang="en-US" dirty="0"/>
          </a:p>
          <a:p>
            <a:r>
              <a:rPr lang="en-US" dirty="0"/>
              <a:t>Let’s take a look at the help file for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summarize</a:t>
            </a:r>
            <a:r>
              <a:rPr lang="en-US" dirty="0"/>
              <a:t> command.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*open help file for command summarize</a:t>
            </a:r>
          </a:p>
          <a:p>
            <a:r>
              <a:rPr lang="en-US" dirty="0"/>
              <a:t>help summarize</a:t>
            </a:r>
          </a:p>
        </p:txBody>
      </p:sp>
    </p:spTree>
    <p:extLst>
      <p:ext uri="{BB962C8B-B14F-4D97-AF65-F5344CB8AC3E}">
        <p14:creationId xmlns:p14="http://schemas.microsoft.com/office/powerpoint/2010/main" val="403806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D0D8732-2055-48C4-B3E4-478B7C79AA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8888" y="2752708"/>
            <a:ext cx="4597400" cy="29892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file: Title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command name and a brief description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link</a:t>
            </a:r>
            <a:r>
              <a:rPr lang="en-US" dirty="0"/>
              <a:t> to a .pdf of the Stata manual entry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summarize</a:t>
            </a:r>
          </a:p>
          <a:p>
            <a:pPr lvl="1"/>
            <a:r>
              <a:rPr lang="en-US" dirty="0"/>
              <a:t>manual entries include details about methods and formulas used for estimation commands, and thoroughly explained examples.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FD4092E3-048A-4B09-941B-334B64B48B5C}"/>
              </a:ext>
            </a:extLst>
          </p:cNvPr>
          <p:cNvCxnSpPr>
            <a:cxnSpLocks/>
          </p:cNvCxnSpPr>
          <p:nvPr/>
        </p:nvCxnSpPr>
        <p:spPr>
          <a:xfrm>
            <a:off x="3310467" y="3496733"/>
            <a:ext cx="3920066" cy="313267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768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file: Syntax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various uses of command and how to specify them</a:t>
            </a:r>
          </a:p>
          <a:p>
            <a:r>
              <a:rPr lang="en-US" b="1" dirty="0"/>
              <a:t>bolded</a:t>
            </a:r>
            <a:r>
              <a:rPr lang="en-US" dirty="0"/>
              <a:t> words are required</a:t>
            </a:r>
          </a:p>
          <a:p>
            <a:r>
              <a:rPr lang="en-US" dirty="0"/>
              <a:t>the </a:t>
            </a:r>
            <a:r>
              <a:rPr lang="en-US" u="sng" dirty="0"/>
              <a:t>underlined</a:t>
            </a:r>
            <a:r>
              <a:rPr lang="en-US" dirty="0"/>
              <a:t> part of the command name is the minimal abbreviation of the command required for Stata to understand it</a:t>
            </a:r>
          </a:p>
          <a:p>
            <a:pPr lvl="1"/>
            <a:r>
              <a:rPr lang="en-US" dirty="0"/>
              <a:t>We can 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</a:t>
            </a:r>
            <a:r>
              <a:rPr lang="en-US" dirty="0"/>
              <a:t>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summarize</a:t>
            </a:r>
          </a:p>
          <a:p>
            <a:r>
              <a:rPr lang="en-US" i="1" dirty="0"/>
              <a:t>italicized</a:t>
            </a:r>
            <a:r>
              <a:rPr lang="en-US" dirty="0"/>
              <a:t> words are to be substituted by the user</a:t>
            </a:r>
          </a:p>
          <a:p>
            <a:pPr lvl="1"/>
            <a:r>
              <a:rPr lang="en-US" dirty="0"/>
              <a:t>e.g.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varlist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is a list of one or more variables</a:t>
            </a:r>
          </a:p>
          <a:p>
            <a:r>
              <a:rPr lang="en-US" dirty="0"/>
              <a:t>[Bracketed] words are optional (don’t type the brackets)</a:t>
            </a:r>
          </a:p>
          <a:p>
            <a:r>
              <a:rPr lang="en-US" dirty="0"/>
              <a:t>a comma , is almost always used to initiate the list of options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F0C058-2979-441E-800D-C33AA24078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8888" y="2752708"/>
            <a:ext cx="4597400" cy="2989296"/>
          </a:xfrm>
        </p:spPr>
      </p:pic>
    </p:spTree>
    <p:extLst>
      <p:ext uri="{BB962C8B-B14F-4D97-AF65-F5344CB8AC3E}">
        <p14:creationId xmlns:p14="http://schemas.microsoft.com/office/powerpoint/2010/main" val="3843702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file: options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 the syntax section, we find the list of </a:t>
            </a:r>
            <a:r>
              <a:rPr lang="en-US" i="1" dirty="0"/>
              <a:t>options</a:t>
            </a:r>
            <a:r>
              <a:rPr lang="en-US" dirty="0"/>
              <a:t> and their description</a:t>
            </a:r>
          </a:p>
          <a:p>
            <a:r>
              <a:rPr lang="en-US" dirty="0"/>
              <a:t>Most Stata commands come with a variety of options that alter how they process the data or how they output</a:t>
            </a:r>
          </a:p>
          <a:p>
            <a:r>
              <a:rPr lang="en-US" dirty="0"/>
              <a:t>Options will typically follow a comma</a:t>
            </a:r>
          </a:p>
          <a:p>
            <a:r>
              <a:rPr lang="en-US" dirty="0"/>
              <a:t>Options can also be abbreviated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F0C058-2979-441E-800D-C33AA24078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8888" y="2752708"/>
            <a:ext cx="4597400" cy="2989296"/>
          </a:xfrm>
        </p:spPr>
      </p:pic>
    </p:spTree>
    <p:extLst>
      <p:ext uri="{BB962C8B-B14F-4D97-AF65-F5344CB8AC3E}">
        <p14:creationId xmlns:p14="http://schemas.microsoft.com/office/powerpoint/2010/main" val="1799946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file: Syntax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statistics for all variables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summarize</a:t>
            </a:r>
          </a:p>
          <a:p>
            <a:r>
              <a:rPr lang="en-US" dirty="0"/>
              <a:t>Summary statistics for just variables read and write (using abbreviated command)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read write</a:t>
            </a:r>
          </a:p>
          <a:p>
            <a:r>
              <a:rPr lang="en-US" dirty="0"/>
              <a:t>Provide additional statistics for variable read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read, detail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F0C058-2979-441E-800D-C33AA24078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8888" y="2752708"/>
            <a:ext cx="4597400" cy="2989296"/>
          </a:xfrm>
        </p:spPr>
      </p:pic>
    </p:spTree>
    <p:extLst>
      <p:ext uri="{BB962C8B-B14F-4D97-AF65-F5344CB8AC3E}">
        <p14:creationId xmlns:p14="http://schemas.microsoft.com/office/powerpoint/2010/main" val="24772843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F26AB58-9ACE-4570-A418-5571A6DE4D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8888" y="2745309"/>
            <a:ext cx="4597400" cy="300409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FILE: THE 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Below </a:t>
            </a:r>
            <a:r>
              <a:rPr lang="en-US" i="1" dirty="0"/>
              <a:t>options</a:t>
            </a:r>
            <a:r>
              <a:rPr lang="en-US" dirty="0"/>
              <a:t> are </a:t>
            </a:r>
            <a:r>
              <a:rPr lang="en-US" b="1" dirty="0"/>
              <a:t>Examples</a:t>
            </a:r>
            <a:r>
              <a:rPr lang="en-US" dirty="0"/>
              <a:t> of using the command, including video examples! (occasionally)</a:t>
            </a:r>
          </a:p>
          <a:p>
            <a:r>
              <a:rPr lang="en-US" dirty="0"/>
              <a:t>Click on “Also see” to open help files of related commands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5781964" y="3537528"/>
            <a:ext cx="4599709" cy="28632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291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know your data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33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vIEWING</a:t>
            </a:r>
            <a:r>
              <a:rPr lang="en-US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browse</a:t>
            </a:r>
            <a:r>
              <a:rPr lang="en-US" dirty="0"/>
              <a:t>	open spreadsheet of data</a:t>
            </a:r>
          </a:p>
          <a:p>
            <a:endParaRPr lang="en-US" dirty="0"/>
          </a:p>
          <a:p>
            <a:r>
              <a:rPr lang="en-US" b="1" dirty="0"/>
              <a:t>list</a:t>
            </a:r>
            <a:r>
              <a:rPr lang="en-US" dirty="0"/>
              <a:t>	print data to Stata console</a:t>
            </a:r>
          </a:p>
        </p:txBody>
      </p:sp>
    </p:spTree>
    <p:extLst>
      <p:ext uri="{BB962C8B-B14F-4D97-AF65-F5344CB8AC3E}">
        <p14:creationId xmlns:p14="http://schemas.microsoft.com/office/powerpoint/2010/main" val="3452664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Seminar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will use a dataset consisting of 200 observations (rows) and 13 variables (columns)</a:t>
            </a:r>
          </a:p>
          <a:p>
            <a:r>
              <a:rPr lang="en-US" dirty="0"/>
              <a:t>Each observation is a student</a:t>
            </a:r>
          </a:p>
          <a:p>
            <a:r>
              <a:rPr lang="en-US" dirty="0"/>
              <a:t>Variables</a:t>
            </a:r>
          </a:p>
          <a:p>
            <a:pPr lvl="1"/>
            <a:r>
              <a:rPr lang="en-US" dirty="0"/>
              <a:t>Demographics – gender(1=male, 2=female), race, </a:t>
            </a:r>
            <a:r>
              <a:rPr lang="en-US" dirty="0" err="1"/>
              <a:t>ses</a:t>
            </a:r>
            <a:r>
              <a:rPr lang="en-US" dirty="0"/>
              <a:t>(low, middle, high),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Academic test scores</a:t>
            </a:r>
          </a:p>
          <a:p>
            <a:pPr lvl="2"/>
            <a:r>
              <a:rPr lang="en-US" dirty="0"/>
              <a:t>read, write, math, science, </a:t>
            </a:r>
            <a:r>
              <a:rPr lang="en-US" dirty="0" err="1"/>
              <a:t>socst</a:t>
            </a:r>
            <a:endParaRPr lang="en-US" dirty="0"/>
          </a:p>
          <a:p>
            <a:r>
              <a:rPr lang="en-US" dirty="0"/>
              <a:t>Go ahead and load the dataset!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5033070" cy="321781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* seminar dataset</a:t>
            </a:r>
          </a:p>
          <a:p>
            <a:r>
              <a:rPr lang="en-US" dirty="0"/>
              <a:t>use https://stats.idre.ucla.edu/stat/data/hs0, clear</a:t>
            </a:r>
          </a:p>
        </p:txBody>
      </p:sp>
    </p:spTree>
    <p:extLst>
      <p:ext uri="{BB962C8B-B14F-4D97-AF65-F5344CB8AC3E}">
        <p14:creationId xmlns:p14="http://schemas.microsoft.com/office/powerpoint/2010/main" val="9034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stata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Stata is an easy to use but powerful data analysis software package that features strong capabilities for:</a:t>
            </a:r>
          </a:p>
          <a:p>
            <a:pPr lvl="1"/>
            <a:r>
              <a:rPr lang="en-US" dirty="0"/>
              <a:t>Statistical analysis</a:t>
            </a:r>
          </a:p>
          <a:p>
            <a:pPr lvl="1"/>
            <a:r>
              <a:rPr lang="en-US" dirty="0"/>
              <a:t>Data management and manipulation</a:t>
            </a:r>
          </a:p>
          <a:p>
            <a:pPr lvl="1"/>
            <a:r>
              <a:rPr lang="en-US" dirty="0"/>
              <a:t>Data visualization</a:t>
            </a:r>
          </a:p>
          <a:p>
            <a:r>
              <a:rPr lang="en-US" dirty="0"/>
              <a:t>Stata offers a wide array of statistical tools that include both standard methods and newer, advanced methods, as new releases of Stata are distributed annually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913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Browsing the dataset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Once the data are loaded, we can view the dataset as a spreadsheet using the command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browse</a:t>
            </a:r>
          </a:p>
          <a:p>
            <a:r>
              <a:rPr lang="en-US" dirty="0"/>
              <a:t>The magnifying glass with spreadsheet icon also browses the dataset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Black columns are numeric,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columns are strings, and </a:t>
            </a:r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/>
              <a:t> columns are numeric with string labels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433" y="2591534"/>
            <a:ext cx="4615497" cy="3474720"/>
          </a:xfrm>
        </p:spPr>
      </p:pic>
      <p:pic>
        <p:nvPicPr>
          <p:cNvPr id="2050" name="Picture 2" descr="C:\Users\Andy\Desktop\intro stata images\command windo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r="72933" b="90143"/>
          <a:stretch/>
        </p:blipFill>
        <p:spPr bwMode="auto">
          <a:xfrm>
            <a:off x="2499533" y="4211711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938953" y="4486030"/>
            <a:ext cx="195385" cy="2743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18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Listing observations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/>
              <a:t> command prints observation to the Stata console</a:t>
            </a:r>
          </a:p>
          <a:p>
            <a:r>
              <a:rPr lang="en-US" dirty="0"/>
              <a:t>Simply issuing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/>
              <a:t>” will list all observations and variables</a:t>
            </a:r>
          </a:p>
          <a:p>
            <a:pPr lvl="1"/>
            <a:r>
              <a:rPr lang="en-US" dirty="0"/>
              <a:t>Not usually recommended except for small datasets</a:t>
            </a:r>
          </a:p>
          <a:p>
            <a:r>
              <a:rPr lang="en-US" dirty="0"/>
              <a:t>Specify variable names to </a:t>
            </a:r>
            <a:r>
              <a:rPr lang="en-US" dirty="0">
                <a:cs typeface="Courier New" panose="02070309020205020404" pitchFamily="49" charset="0"/>
              </a:rPr>
              <a:t>list</a:t>
            </a:r>
            <a:r>
              <a:rPr lang="en-US" dirty="0"/>
              <a:t> only those variables</a:t>
            </a:r>
          </a:p>
          <a:p>
            <a:r>
              <a:rPr lang="en-US" dirty="0"/>
              <a:t>We will soon see how to restrict to certain observations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* list read and write for first 5 observations</a:t>
            </a:r>
          </a:p>
          <a:p>
            <a:r>
              <a:rPr lang="en-US" dirty="0"/>
              <a:t>li read write in 1/5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+--------------+</a:t>
            </a:r>
          </a:p>
          <a:p>
            <a:r>
              <a:rPr lang="en-US" dirty="0"/>
              <a:t>     | read   write |</a:t>
            </a:r>
          </a:p>
          <a:p>
            <a:r>
              <a:rPr lang="en-US" dirty="0"/>
              <a:t>     |--------------|</a:t>
            </a:r>
          </a:p>
          <a:p>
            <a:r>
              <a:rPr lang="en-US" dirty="0"/>
              <a:t>  1. |   57      52 |</a:t>
            </a:r>
          </a:p>
          <a:p>
            <a:r>
              <a:rPr lang="en-US" dirty="0"/>
              <a:t>  2. |   68      59 |</a:t>
            </a:r>
          </a:p>
          <a:p>
            <a:r>
              <a:rPr lang="en-US" dirty="0"/>
              <a:t>  3. |   44      33 |</a:t>
            </a:r>
          </a:p>
          <a:p>
            <a:r>
              <a:rPr lang="en-US" dirty="0"/>
              <a:t>  4. |   63      44 |</a:t>
            </a:r>
          </a:p>
          <a:p>
            <a:r>
              <a:rPr lang="en-US" dirty="0"/>
              <a:t>  5. |   47      52 |</a:t>
            </a:r>
          </a:p>
          <a:p>
            <a:r>
              <a:rPr lang="en-US" dirty="0"/>
              <a:t>     +--------------+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186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</a:t>
            </a:r>
            <a:r>
              <a:rPr lang="en-US" dirty="0"/>
              <a:t>	select by observation number</a:t>
            </a:r>
          </a:p>
          <a:p>
            <a:endParaRPr lang="en-US" dirty="0"/>
          </a:p>
          <a:p>
            <a:r>
              <a:rPr lang="en-US" b="1" dirty="0"/>
              <a:t>if</a:t>
            </a:r>
            <a:r>
              <a:rPr lang="en-US" dirty="0"/>
              <a:t>	select by condition</a:t>
            </a:r>
          </a:p>
        </p:txBody>
      </p:sp>
    </p:spTree>
    <p:extLst>
      <p:ext uri="{BB962C8B-B14F-4D97-AF65-F5344CB8AC3E}">
        <p14:creationId xmlns:p14="http://schemas.microsoft.com/office/powerpoint/2010/main" val="35753596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by observation number with </a:t>
            </a:r>
            <a:r>
              <a:rPr lang="en-US" cap="none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cs typeface="Courier New" panose="02070309020205020404" pitchFamily="49" charset="0"/>
              </a:rPr>
              <a:t>Many commands are run on a subset of the data set observations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>
                <a:cs typeface="Courier New" panose="02070309020205020404" pitchFamily="49" charset="0"/>
              </a:rPr>
              <a:t> s</a:t>
            </a:r>
            <a:r>
              <a:rPr lang="en-US" dirty="0"/>
              <a:t>elects by observation (row) number</a:t>
            </a:r>
          </a:p>
          <a:p>
            <a:r>
              <a:rPr lang="en-US" dirty="0"/>
              <a:t>Syntax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firstobs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lastobs</a:t>
            </a:r>
            <a:endParaRPr lang="en-US" dirty="0"/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30/100</a:t>
            </a:r>
            <a:r>
              <a:rPr lang="en-US" dirty="0"/>
              <a:t> – observations 30 through 100</a:t>
            </a:r>
          </a:p>
          <a:p>
            <a:pPr lvl="1"/>
            <a:r>
              <a:rPr lang="en-US" dirty="0"/>
              <a:t>Negative numbers count from the end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/>
              <a:t>” means last observation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-10/L </a:t>
            </a:r>
            <a:r>
              <a:rPr lang="en-US" dirty="0"/>
              <a:t>– tenth observation from the last through last observation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* list science for last 3 observations</a:t>
            </a:r>
          </a:p>
          <a:p>
            <a:r>
              <a:rPr lang="en-US" dirty="0"/>
              <a:t>li science in -3/L</a:t>
            </a:r>
          </a:p>
          <a:p>
            <a:endParaRPr lang="en-US" dirty="0"/>
          </a:p>
          <a:p>
            <a:r>
              <a:rPr lang="en-US" dirty="0"/>
              <a:t>     +---------+</a:t>
            </a:r>
          </a:p>
          <a:p>
            <a:r>
              <a:rPr lang="en-US" dirty="0"/>
              <a:t>     | science |</a:t>
            </a:r>
          </a:p>
          <a:p>
            <a:r>
              <a:rPr lang="en-US" dirty="0"/>
              <a:t>     |---------|</a:t>
            </a:r>
          </a:p>
          <a:p>
            <a:r>
              <a:rPr lang="en-US" dirty="0"/>
              <a:t>198. |      55 |</a:t>
            </a:r>
          </a:p>
          <a:p>
            <a:r>
              <a:rPr lang="en-US" dirty="0"/>
              <a:t>199. |      58 |</a:t>
            </a:r>
          </a:p>
          <a:p>
            <a:r>
              <a:rPr lang="en-US" dirty="0"/>
              <a:t>200. |      53 |</a:t>
            </a:r>
          </a:p>
          <a:p>
            <a:r>
              <a:rPr lang="en-US" dirty="0"/>
              <a:t>     +---------+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50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by condition with </a:t>
            </a:r>
            <a:r>
              <a:rPr lang="en-US" cap="none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 selects observations that meet a certain condition</a:t>
            </a:r>
          </a:p>
          <a:p>
            <a:pPr lvl="1"/>
            <a:r>
              <a:rPr lang="en-US" dirty="0"/>
              <a:t>gender == 1 (male)</a:t>
            </a:r>
          </a:p>
          <a:p>
            <a:pPr lvl="1"/>
            <a:r>
              <a:rPr lang="en-US" dirty="0"/>
              <a:t>math &gt; 50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 clause usually placed after the command specification, but before the comma that precedes the list of options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* list gender, </a:t>
            </a:r>
            <a:r>
              <a:rPr lang="en-US" dirty="0" err="1">
                <a:solidFill>
                  <a:srgbClr val="00B050"/>
                </a:solidFill>
              </a:rPr>
              <a:t>ses</a:t>
            </a:r>
            <a:r>
              <a:rPr lang="en-US" dirty="0">
                <a:solidFill>
                  <a:srgbClr val="00B050"/>
                </a:solidFill>
              </a:rPr>
              <a:t>, and math if math &gt; 70 </a:t>
            </a:r>
          </a:p>
          <a:p>
            <a:r>
              <a:rPr lang="en-US" dirty="0">
                <a:solidFill>
                  <a:srgbClr val="00B050"/>
                </a:solidFill>
              </a:rPr>
              <a:t>* with clean output</a:t>
            </a:r>
          </a:p>
          <a:p>
            <a:r>
              <a:rPr lang="en-US" dirty="0">
                <a:solidFill>
                  <a:schemeClr val="tx1"/>
                </a:solidFill>
              </a:rPr>
              <a:t>li gender </a:t>
            </a:r>
            <a:r>
              <a:rPr lang="en-US" dirty="0" err="1">
                <a:solidFill>
                  <a:schemeClr val="tx1"/>
                </a:solidFill>
              </a:rPr>
              <a:t>ses</a:t>
            </a:r>
            <a:r>
              <a:rPr lang="en-US" dirty="0">
                <a:solidFill>
                  <a:schemeClr val="tx1"/>
                </a:solidFill>
              </a:rPr>
              <a:t> math if math &gt; 70, clean</a:t>
            </a:r>
          </a:p>
          <a:p>
            <a:endParaRPr lang="en-US" dirty="0"/>
          </a:p>
          <a:p>
            <a:r>
              <a:rPr lang="en-US" dirty="0"/>
              <a:t>       gender      </a:t>
            </a:r>
            <a:r>
              <a:rPr lang="en-US" dirty="0" err="1"/>
              <a:t>ses</a:t>
            </a:r>
            <a:r>
              <a:rPr lang="en-US" dirty="0"/>
              <a:t>   math  </a:t>
            </a:r>
          </a:p>
          <a:p>
            <a:r>
              <a:rPr lang="en-US" dirty="0"/>
              <a:t> 13.        1     high     71  </a:t>
            </a:r>
          </a:p>
          <a:p>
            <a:r>
              <a:rPr lang="en-US" dirty="0"/>
              <a:t> 22.        1   middle     75  </a:t>
            </a:r>
          </a:p>
          <a:p>
            <a:r>
              <a:rPr lang="en-US" dirty="0"/>
              <a:t> 37.        1   middle     75  </a:t>
            </a:r>
          </a:p>
          <a:p>
            <a:r>
              <a:rPr lang="en-US" dirty="0"/>
              <a:t> 55.        1   middle     73  </a:t>
            </a:r>
          </a:p>
          <a:p>
            <a:r>
              <a:rPr lang="en-US" dirty="0"/>
              <a:t> 73.        1   middle     71  </a:t>
            </a:r>
          </a:p>
          <a:p>
            <a:r>
              <a:rPr lang="en-US" dirty="0"/>
              <a:t> 83.        1   middle     71  </a:t>
            </a:r>
          </a:p>
          <a:p>
            <a:r>
              <a:rPr lang="en-US" dirty="0"/>
              <a:t> 97.        2   middle     72  </a:t>
            </a:r>
          </a:p>
          <a:p>
            <a:r>
              <a:rPr lang="en-US" dirty="0"/>
              <a:t> 98.        2     high     71  </a:t>
            </a:r>
          </a:p>
          <a:p>
            <a:r>
              <a:rPr lang="en-US" dirty="0"/>
              <a:t>132.        2      low     72  </a:t>
            </a:r>
          </a:p>
          <a:p>
            <a:r>
              <a:rPr lang="en-US" dirty="0"/>
              <a:t>164.        2      low     72</a:t>
            </a:r>
          </a:p>
        </p:txBody>
      </p:sp>
      <p:sp>
        <p:nvSpPr>
          <p:cNvPr id="7" name="Freeform 6"/>
          <p:cNvSpPr/>
          <p:nvPr/>
        </p:nvSpPr>
        <p:spPr>
          <a:xfrm>
            <a:off x="5978769" y="2339054"/>
            <a:ext cx="2243017" cy="2278750"/>
          </a:xfrm>
          <a:custGeom>
            <a:avLst/>
            <a:gdLst>
              <a:gd name="connsiteX0" fmla="*/ 0 w 2243016"/>
              <a:gd name="connsiteY0" fmla="*/ 2217315 h 2278750"/>
              <a:gd name="connsiteX1" fmla="*/ 46893 w 2243016"/>
              <a:gd name="connsiteY1" fmla="*/ 2006300 h 2278750"/>
              <a:gd name="connsiteX2" fmla="*/ 218831 w 2243016"/>
              <a:gd name="connsiteY2" fmla="*/ 60269 h 2278750"/>
              <a:gd name="connsiteX3" fmla="*/ 2243016 w 2243016"/>
              <a:gd name="connsiteY3" fmla="*/ 685500 h 227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3016" h="2278750">
                <a:moveTo>
                  <a:pt x="0" y="2217315"/>
                </a:moveTo>
                <a:cubicBezTo>
                  <a:pt x="5210" y="2291561"/>
                  <a:pt x="10421" y="2365808"/>
                  <a:pt x="46893" y="2006300"/>
                </a:cubicBezTo>
                <a:cubicBezTo>
                  <a:pt x="83365" y="1646792"/>
                  <a:pt x="-147189" y="280402"/>
                  <a:pt x="218831" y="60269"/>
                </a:cubicBezTo>
                <a:cubicBezTo>
                  <a:pt x="584851" y="-159864"/>
                  <a:pt x="1413933" y="262818"/>
                  <a:pt x="2243016" y="68550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830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Stata logical and relational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dirty="0"/>
              <a:t>  equal to</a:t>
            </a:r>
          </a:p>
          <a:p>
            <a:pPr lvl="1"/>
            <a:r>
              <a:rPr lang="en-US" dirty="0"/>
              <a:t>double equals used to check for equality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lang="en-US" dirty="0"/>
              <a:t>  greater than, greater than or equal to, less than, less than or equal to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/>
              <a:t>  not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US" dirty="0"/>
              <a:t>  not equal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/>
              <a:t>  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/>
              <a:t>  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829870" cy="32178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* browse gender, </a:t>
            </a:r>
            <a:r>
              <a:rPr lang="en-US" dirty="0" err="1">
                <a:solidFill>
                  <a:srgbClr val="00B050"/>
                </a:solidFill>
              </a:rPr>
              <a:t>ses</a:t>
            </a:r>
            <a:r>
              <a:rPr lang="en-US" dirty="0">
                <a:solidFill>
                  <a:srgbClr val="00B050"/>
                </a:solidFill>
              </a:rPr>
              <a:t>, and read </a:t>
            </a:r>
          </a:p>
          <a:p>
            <a:r>
              <a:rPr lang="en-US" dirty="0">
                <a:solidFill>
                  <a:srgbClr val="00B050"/>
                </a:solidFill>
              </a:rPr>
              <a:t>*  for females (gender=2) who have read &gt; 70</a:t>
            </a:r>
          </a:p>
          <a:p>
            <a:r>
              <a:rPr lang="en-US" dirty="0"/>
              <a:t>browse gender </a:t>
            </a:r>
            <a:r>
              <a:rPr lang="en-US" dirty="0" err="1"/>
              <a:t>ses</a:t>
            </a:r>
            <a:r>
              <a:rPr lang="en-US" dirty="0"/>
              <a:t> read if gender == 2 &amp; read &gt; 70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498" y="3581345"/>
            <a:ext cx="2904686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600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47551F-5886-4D28-BE6B-9543A6179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BF5DD4-10D7-4B79-8A68-2EB1DC443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0" dirty="0">
                <a:latin typeface="+mn-lt"/>
              </a:rPr>
              <a:t>Use the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browse</a:t>
            </a:r>
            <a:r>
              <a:rPr lang="en-US" sz="1800" b="0" dirty="0">
                <a:latin typeface="+mn-lt"/>
              </a:rPr>
              <a:t> command to examine the </a:t>
            </a:r>
            <a:r>
              <a:rPr lang="en-US" sz="1800" b="0" dirty="0" err="1">
                <a:latin typeface="+mn-lt"/>
              </a:rPr>
              <a:t>ses</a:t>
            </a:r>
            <a:r>
              <a:rPr lang="en-US" sz="1800" b="0" dirty="0">
                <a:latin typeface="+mn-lt"/>
              </a:rPr>
              <a:t> values for students with write score greater than 65</a:t>
            </a:r>
          </a:p>
          <a:p>
            <a:r>
              <a:rPr lang="en-US" sz="1800" b="0" dirty="0">
                <a:latin typeface="+mn-lt"/>
              </a:rPr>
              <a:t>Then, use the help file for the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browse</a:t>
            </a:r>
            <a:r>
              <a:rPr lang="en-US" sz="1800" b="0" dirty="0">
                <a:latin typeface="+mn-lt"/>
              </a:rPr>
              <a:t> command to rewrite the command to examine the </a:t>
            </a:r>
            <a:r>
              <a:rPr lang="en-US" sz="1800" b="0" dirty="0" err="1">
                <a:latin typeface="+mn-lt"/>
              </a:rPr>
              <a:t>ses</a:t>
            </a:r>
            <a:r>
              <a:rPr lang="en-US" sz="1800" b="0" dirty="0">
                <a:latin typeface="+mn-lt"/>
              </a:rPr>
              <a:t> values </a:t>
            </a:r>
            <a:r>
              <a:rPr lang="en-US" sz="1800" b="0" i="1" dirty="0">
                <a:latin typeface="+mn-lt"/>
              </a:rPr>
              <a:t>without labels</a:t>
            </a:r>
            <a:r>
              <a:rPr lang="en-US" sz="1800" b="0" dirty="0">
                <a:latin typeface="+mn-lt"/>
              </a:rPr>
              <a:t>.</a:t>
            </a:r>
          </a:p>
          <a:p>
            <a:endParaRPr lang="en-US" sz="1800" b="0" dirty="0">
              <a:latin typeface="+mn-lt"/>
            </a:endParaRPr>
          </a:p>
          <a:p>
            <a:endParaRPr lang="en-US" sz="1800" b="0" dirty="0">
              <a:latin typeface="+mn-lt"/>
            </a:endParaRPr>
          </a:p>
          <a:p>
            <a:r>
              <a:rPr lang="en-US" sz="1800" b="0" dirty="0">
                <a:latin typeface="+mn-lt"/>
              </a:rPr>
              <a:t>Answers to exercises are at the bottom of the seminar do-file</a:t>
            </a:r>
          </a:p>
        </p:txBody>
      </p:sp>
    </p:spTree>
    <p:extLst>
      <p:ext uri="{BB962C8B-B14F-4D97-AF65-F5344CB8AC3E}">
        <p14:creationId xmlns:p14="http://schemas.microsoft.com/office/powerpoint/2010/main" val="32031375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Exploring data</a:t>
            </a:r>
            <a:endParaRPr lang="en-US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codebook</a:t>
            </a:r>
            <a:r>
              <a:rPr lang="en-US" dirty="0"/>
              <a:t>	inspect variable values</a:t>
            </a:r>
          </a:p>
          <a:p>
            <a:endParaRPr lang="en-US" dirty="0"/>
          </a:p>
          <a:p>
            <a:r>
              <a:rPr lang="en-US" b="1" dirty="0"/>
              <a:t>summarize</a:t>
            </a:r>
            <a:r>
              <a:rPr lang="en-US" dirty="0"/>
              <a:t>	summarize distribution</a:t>
            </a:r>
          </a:p>
          <a:p>
            <a:endParaRPr lang="en-US" dirty="0"/>
          </a:p>
          <a:p>
            <a:r>
              <a:rPr lang="en-US" b="1" dirty="0"/>
              <a:t>tabulate</a:t>
            </a:r>
            <a:r>
              <a:rPr lang="en-US" dirty="0"/>
              <a:t>	tabulate frequencies</a:t>
            </a:r>
          </a:p>
        </p:txBody>
      </p:sp>
    </p:spTree>
    <p:extLst>
      <p:ext uri="{BB962C8B-B14F-4D97-AF65-F5344CB8AC3E}">
        <p14:creationId xmlns:p14="http://schemas.microsoft.com/office/powerpoint/2010/main" val="25311312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your data before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the time to explore your data set before embarking on analysis</a:t>
            </a:r>
          </a:p>
          <a:p>
            <a:r>
              <a:rPr lang="en-US" dirty="0"/>
              <a:t>Get to know your sample with quick summaries of variables</a:t>
            </a:r>
          </a:p>
          <a:p>
            <a:pPr lvl="1"/>
            <a:r>
              <a:rPr lang="en-US" dirty="0"/>
              <a:t>Demographics of subjects</a:t>
            </a:r>
          </a:p>
          <a:p>
            <a:pPr lvl="1"/>
            <a:r>
              <a:rPr lang="en-US" dirty="0"/>
              <a:t>Distributions of key variables</a:t>
            </a:r>
          </a:p>
          <a:p>
            <a:r>
              <a:rPr lang="en-US" dirty="0"/>
              <a:t>Look for possible errors in variables</a:t>
            </a:r>
          </a:p>
        </p:txBody>
      </p:sp>
    </p:spTree>
    <p:extLst>
      <p:ext uri="{BB962C8B-B14F-4D97-AF65-F5344CB8AC3E}">
        <p14:creationId xmlns:p14="http://schemas.microsoft.com/office/powerpoint/2010/main" val="41010976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cap="none" dirty="0">
                <a:latin typeface="Courier New" panose="02070309020205020404" pitchFamily="49" charset="0"/>
                <a:cs typeface="Courier New" panose="02070309020205020404" pitchFamily="49" charset="0"/>
              </a:rPr>
              <a:t>codebook</a:t>
            </a:r>
            <a:r>
              <a:rPr lang="en-US" dirty="0"/>
              <a:t> to inspect variable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300" dirty="0"/>
              <a:t>For more detailed information about the values of each variable, use codebook, which provides the following:</a:t>
            </a:r>
          </a:p>
          <a:p>
            <a:r>
              <a:rPr lang="en-US" sz="4300" dirty="0"/>
              <a:t>For all variables</a:t>
            </a:r>
          </a:p>
          <a:p>
            <a:pPr lvl="1"/>
            <a:r>
              <a:rPr lang="en-US" sz="4300" dirty="0"/>
              <a:t>number of unique and missing values</a:t>
            </a:r>
          </a:p>
          <a:p>
            <a:r>
              <a:rPr lang="en-US" sz="4300" dirty="0"/>
              <a:t>For numeric variables</a:t>
            </a:r>
          </a:p>
          <a:p>
            <a:pPr lvl="1"/>
            <a:r>
              <a:rPr lang="en-US" sz="4300" dirty="0"/>
              <a:t>range, quantiles, means and standard deviation for continuous variables</a:t>
            </a:r>
          </a:p>
          <a:p>
            <a:pPr lvl="1"/>
            <a:r>
              <a:rPr lang="en-US" sz="4300" dirty="0"/>
              <a:t>frequencies for discrete variables</a:t>
            </a:r>
          </a:p>
          <a:p>
            <a:r>
              <a:rPr lang="en-US" sz="4300" dirty="0"/>
              <a:t>For string variables</a:t>
            </a:r>
          </a:p>
          <a:p>
            <a:pPr lvl="1"/>
            <a:r>
              <a:rPr lang="en-US" sz="4300" dirty="0"/>
              <a:t>frequencies</a:t>
            </a:r>
          </a:p>
          <a:p>
            <a:pPr lvl="1"/>
            <a:r>
              <a:rPr lang="en-US" sz="4300" dirty="0"/>
              <a:t>warnings about leading and trailing blanks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3" y="2638044"/>
            <a:ext cx="5173749" cy="3217811"/>
          </a:xfrm>
        </p:spPr>
        <p:txBody>
          <a:bodyPr>
            <a:normAutofit fontScale="32500" lnSpcReduction="20000"/>
          </a:bodyPr>
          <a:lstStyle/>
          <a:p>
            <a:pPr>
              <a:spcBef>
                <a:spcPts val="300"/>
              </a:spcBef>
            </a:pPr>
            <a:r>
              <a:rPr lang="en-US" sz="3700" dirty="0">
                <a:solidFill>
                  <a:srgbClr val="00B050"/>
                </a:solidFill>
              </a:rPr>
              <a:t>* inspect values of variables read gender and </a:t>
            </a:r>
            <a:r>
              <a:rPr lang="en-US" sz="3700" dirty="0" err="1">
                <a:solidFill>
                  <a:srgbClr val="00B050"/>
                </a:solidFill>
              </a:rPr>
              <a:t>prgtype</a:t>
            </a:r>
            <a:r>
              <a:rPr lang="en-US" sz="3700" dirty="0">
                <a:solidFill>
                  <a:srgbClr val="00B050"/>
                </a:solidFill>
              </a:rPr>
              <a:t> </a:t>
            </a:r>
          </a:p>
          <a:p>
            <a:pPr>
              <a:spcBef>
                <a:spcPts val="300"/>
              </a:spcBef>
            </a:pPr>
            <a:r>
              <a:rPr lang="en-US" sz="3700" dirty="0"/>
              <a:t>codebook read gender </a:t>
            </a:r>
            <a:r>
              <a:rPr lang="en-US" sz="3700" dirty="0" err="1"/>
              <a:t>prgtype</a:t>
            </a:r>
            <a:endParaRPr lang="en-US" sz="37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500" dirty="0"/>
          </a:p>
          <a:p>
            <a:r>
              <a:rPr lang="en-US" sz="1500" dirty="0"/>
              <a:t>-----------------------------------------------------------------------------------------------------</a:t>
            </a:r>
          </a:p>
          <a:p>
            <a:r>
              <a:rPr lang="en-US" sz="1500" dirty="0"/>
              <a:t>read                                                                                    reading score</a:t>
            </a:r>
          </a:p>
          <a:p>
            <a:r>
              <a:rPr lang="en-US" sz="1500" dirty="0"/>
              <a:t>-----------------------------------------------------------------------------------------------------</a:t>
            </a:r>
          </a:p>
          <a:p>
            <a:endParaRPr lang="en-US" sz="1500" dirty="0"/>
          </a:p>
          <a:p>
            <a:r>
              <a:rPr lang="en-US" sz="1500" dirty="0"/>
              <a:t>                  type:  numeric (float)</a:t>
            </a:r>
          </a:p>
          <a:p>
            <a:endParaRPr lang="en-US" sz="1500" dirty="0"/>
          </a:p>
          <a:p>
            <a:r>
              <a:rPr lang="en-US" sz="1500" dirty="0"/>
              <a:t>                 range:  [28,76]                      units:  1</a:t>
            </a:r>
          </a:p>
          <a:p>
            <a:r>
              <a:rPr lang="en-US" sz="1500" dirty="0"/>
              <a:t>         unique values:  30                       missing .:  0/200</a:t>
            </a:r>
          </a:p>
          <a:p>
            <a:endParaRPr lang="en-US" sz="1500" dirty="0"/>
          </a:p>
          <a:p>
            <a:r>
              <a:rPr lang="en-US" sz="1500" dirty="0"/>
              <a:t>                  mean:     52.23</a:t>
            </a:r>
          </a:p>
          <a:p>
            <a:r>
              <a:rPr lang="en-US" sz="1500" dirty="0"/>
              <a:t>              std. dev:   10.2529</a:t>
            </a:r>
          </a:p>
          <a:p>
            <a:endParaRPr lang="en-US" sz="1500" dirty="0"/>
          </a:p>
          <a:p>
            <a:r>
              <a:rPr lang="en-US" sz="1500" dirty="0"/>
              <a:t>           percentiles:        10%       25%       50%       75%       90%</a:t>
            </a:r>
          </a:p>
          <a:p>
            <a:r>
              <a:rPr lang="en-US" sz="1500" dirty="0"/>
              <a:t>                                39        44        50        60        67</a:t>
            </a:r>
          </a:p>
          <a:p>
            <a:endParaRPr lang="en-US" sz="1500" dirty="0"/>
          </a:p>
          <a:p>
            <a:r>
              <a:rPr lang="en-US" sz="1500" dirty="0"/>
              <a:t>-----------------------------------------------------------------------------------------------------</a:t>
            </a:r>
          </a:p>
          <a:p>
            <a:r>
              <a:rPr lang="en-US" sz="1500" dirty="0"/>
              <a:t>gender                                                                                    (unlabeled)</a:t>
            </a:r>
          </a:p>
          <a:p>
            <a:r>
              <a:rPr lang="en-US" sz="1500" dirty="0"/>
              <a:t>-----------------------------------------------------------------------------------------------------</a:t>
            </a:r>
          </a:p>
          <a:p>
            <a:endParaRPr lang="en-US" sz="1500" dirty="0"/>
          </a:p>
          <a:p>
            <a:r>
              <a:rPr lang="en-US" sz="1500" dirty="0"/>
              <a:t>                  type:  numeric (float)</a:t>
            </a:r>
          </a:p>
          <a:p>
            <a:endParaRPr lang="en-US" sz="1500" dirty="0"/>
          </a:p>
          <a:p>
            <a:r>
              <a:rPr lang="en-US" sz="1500" dirty="0"/>
              <a:t>                 range:  [1,2]                        units:  1</a:t>
            </a:r>
          </a:p>
          <a:p>
            <a:r>
              <a:rPr lang="en-US" sz="1500" dirty="0"/>
              <a:t>         unique values:  2                        missing .:  0/200</a:t>
            </a:r>
          </a:p>
          <a:p>
            <a:endParaRPr lang="en-US" sz="1500" dirty="0"/>
          </a:p>
          <a:p>
            <a:r>
              <a:rPr lang="en-US" sz="1500" dirty="0"/>
              <a:t>            tabulation:  Freq.  Value</a:t>
            </a:r>
          </a:p>
          <a:p>
            <a:r>
              <a:rPr lang="en-US" sz="1500" dirty="0"/>
              <a:t>                            91  1</a:t>
            </a:r>
          </a:p>
          <a:p>
            <a:r>
              <a:rPr lang="en-US" sz="1500" dirty="0"/>
              <a:t>                           109  2</a:t>
            </a:r>
          </a:p>
          <a:p>
            <a:endParaRPr lang="en-US" sz="1500" dirty="0"/>
          </a:p>
          <a:p>
            <a:r>
              <a:rPr lang="en-US" sz="1500" dirty="0"/>
              <a:t>-----------------------------------------------------------------------------------------------------</a:t>
            </a:r>
          </a:p>
          <a:p>
            <a:r>
              <a:rPr lang="en-US" sz="1500" dirty="0" err="1"/>
              <a:t>prgtype</a:t>
            </a:r>
            <a:r>
              <a:rPr lang="en-US" sz="1500" dirty="0"/>
              <a:t>                                                                                   (unlabeled)</a:t>
            </a:r>
          </a:p>
          <a:p>
            <a:r>
              <a:rPr lang="en-US" sz="1500" dirty="0"/>
              <a:t>-----------------------------------------------------------------------------------------------------</a:t>
            </a:r>
          </a:p>
          <a:p>
            <a:endParaRPr lang="en-US" sz="1500" dirty="0"/>
          </a:p>
          <a:p>
            <a:r>
              <a:rPr lang="en-US" sz="1500" dirty="0"/>
              <a:t>                  type:  string (str8)</a:t>
            </a:r>
          </a:p>
          <a:p>
            <a:endParaRPr lang="en-US" sz="1500" dirty="0"/>
          </a:p>
          <a:p>
            <a:r>
              <a:rPr lang="en-US" sz="1500" dirty="0"/>
              <a:t>         unique values:  3                        missing "":  0/200</a:t>
            </a:r>
          </a:p>
          <a:p>
            <a:endParaRPr lang="en-US" sz="1500" dirty="0"/>
          </a:p>
          <a:p>
            <a:r>
              <a:rPr lang="en-US" sz="1500" dirty="0"/>
              <a:t>            tabulation:  Freq.  Value</a:t>
            </a:r>
          </a:p>
          <a:p>
            <a:r>
              <a:rPr lang="en-US" sz="1500" dirty="0"/>
              <a:t>                           105  "academic"</a:t>
            </a:r>
          </a:p>
          <a:p>
            <a:r>
              <a:rPr lang="en-US" sz="1500" dirty="0"/>
              <a:t>                            45  "general"</a:t>
            </a:r>
          </a:p>
          <a:p>
            <a:r>
              <a:rPr lang="en-US" dirty="0"/>
              <a:t>                            	</a:t>
            </a:r>
            <a:r>
              <a:rPr lang="en-US" sz="1500" dirty="0"/>
              <a:t>    50  "</a:t>
            </a:r>
            <a:r>
              <a:rPr lang="en-US" sz="1500" dirty="0" err="1"/>
              <a:t>vocati</a:t>
            </a:r>
            <a:r>
              <a:rPr lang="en-US" sz="1500" dirty="0"/>
              <a:t>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48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STATA: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Command syntax is very compact, saving time</a:t>
            </a:r>
          </a:p>
          <a:p>
            <a:r>
              <a:rPr lang="en-US" dirty="0"/>
              <a:t>Syntax is consistent across commands, so easier to learn</a:t>
            </a:r>
          </a:p>
          <a:p>
            <a:r>
              <a:rPr lang="en-US" dirty="0"/>
              <a:t>Competitive with other software regarding variety of statistical tools</a:t>
            </a:r>
          </a:p>
          <a:p>
            <a:r>
              <a:rPr lang="en-US" dirty="0"/>
              <a:t>Excellent documentation</a:t>
            </a:r>
          </a:p>
          <a:p>
            <a:r>
              <a:rPr lang="en-US" dirty="0"/>
              <a:t>Exceptionally strong support for</a:t>
            </a:r>
          </a:p>
          <a:p>
            <a:pPr lvl="1"/>
            <a:r>
              <a:rPr lang="en-US" dirty="0"/>
              <a:t>Econometric models and methods</a:t>
            </a:r>
          </a:p>
          <a:p>
            <a:pPr lvl="1"/>
            <a:r>
              <a:rPr lang="en-US" dirty="0"/>
              <a:t>Complex survey data analysis tools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87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continuous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summarize</a:t>
            </a:r>
            <a:r>
              <a:rPr lang="en-US" dirty="0"/>
              <a:t> command calculates a variable’s:</a:t>
            </a:r>
          </a:p>
          <a:p>
            <a:pPr lvl="1"/>
            <a:r>
              <a:rPr lang="en-US" dirty="0"/>
              <a:t>number of non-missing observations</a:t>
            </a:r>
          </a:p>
          <a:p>
            <a:pPr lvl="1"/>
            <a:r>
              <a:rPr lang="en-US" dirty="0"/>
              <a:t>mean</a:t>
            </a:r>
          </a:p>
          <a:p>
            <a:pPr lvl="1"/>
            <a:r>
              <a:rPr lang="en-US" dirty="0"/>
              <a:t>standard deviation</a:t>
            </a:r>
          </a:p>
          <a:p>
            <a:pPr lvl="1"/>
            <a:r>
              <a:rPr lang="en-US" dirty="0"/>
              <a:t>min and max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* summarize continuous variables</a:t>
            </a:r>
          </a:p>
          <a:p>
            <a:r>
              <a:rPr lang="en-US" dirty="0"/>
              <a:t>summarize read math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800" dirty="0"/>
              <a:t>    Variable |        </a:t>
            </a:r>
            <a:r>
              <a:rPr lang="en-US" sz="800" dirty="0" err="1"/>
              <a:t>Obs</a:t>
            </a:r>
            <a:r>
              <a:rPr lang="en-US" sz="800" dirty="0"/>
              <a:t>        Mean    Std. Dev.       Min        Max</a:t>
            </a:r>
          </a:p>
          <a:p>
            <a:r>
              <a:rPr lang="en-US" sz="800" dirty="0"/>
              <a:t>-------------+---------------------------------------------------------</a:t>
            </a:r>
          </a:p>
          <a:p>
            <a:r>
              <a:rPr lang="en-US" sz="800" dirty="0"/>
              <a:t>        read |        200       52.23    10.25294         28         76</a:t>
            </a:r>
          </a:p>
          <a:p>
            <a:r>
              <a:rPr lang="en-US" sz="800" dirty="0"/>
              <a:t>        math |        200      52.645    9.368448         33         75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* summarize read and math for females</a:t>
            </a:r>
          </a:p>
          <a:p>
            <a:r>
              <a:rPr lang="en-US" dirty="0"/>
              <a:t>summarize read math if gender == 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800" dirty="0"/>
              <a:t>    Variable |        </a:t>
            </a:r>
            <a:r>
              <a:rPr lang="en-US" sz="800" dirty="0" err="1"/>
              <a:t>Obs</a:t>
            </a:r>
            <a:r>
              <a:rPr lang="en-US" sz="800" dirty="0"/>
              <a:t>        Mean    Std. Dev.       Min        Max</a:t>
            </a:r>
          </a:p>
          <a:p>
            <a:r>
              <a:rPr lang="en-US" sz="800" dirty="0"/>
              <a:t>-------------+---------------------------------------------------------</a:t>
            </a:r>
          </a:p>
          <a:p>
            <a:r>
              <a:rPr lang="en-US" sz="800" dirty="0"/>
              <a:t>        read |        109    51.73394    10.05783         28         76</a:t>
            </a:r>
          </a:p>
          <a:p>
            <a:r>
              <a:rPr lang="en-US" sz="800" dirty="0"/>
              <a:t>        math |        109     52.3945    9.151015         33         72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05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summaries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300" dirty="0"/>
              <a:t>Use the 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detail</a:t>
            </a:r>
            <a:r>
              <a:rPr lang="en-US" sz="2300" dirty="0"/>
              <a:t> option with 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en-US" sz="2300" dirty="0"/>
              <a:t> to get more estimates that characterize the distribution, such as:</a:t>
            </a:r>
          </a:p>
          <a:p>
            <a:pPr lvl="1"/>
            <a:r>
              <a:rPr lang="en-US" sz="2100" dirty="0"/>
              <a:t>percentiles (including the median at 50</a:t>
            </a:r>
            <a:r>
              <a:rPr lang="en-US" sz="2100" baseline="30000" dirty="0"/>
              <a:t>th</a:t>
            </a:r>
            <a:r>
              <a:rPr lang="en-US" sz="2100" dirty="0"/>
              <a:t> percentile)</a:t>
            </a:r>
          </a:p>
          <a:p>
            <a:pPr lvl="1"/>
            <a:r>
              <a:rPr lang="en-US" sz="2100" dirty="0"/>
              <a:t>variance</a:t>
            </a:r>
          </a:p>
          <a:p>
            <a:pPr lvl="1"/>
            <a:r>
              <a:rPr lang="en-US" sz="2100" dirty="0"/>
              <a:t>skewness</a:t>
            </a:r>
          </a:p>
          <a:p>
            <a:pPr lvl="1"/>
            <a:r>
              <a:rPr lang="en-US" sz="2100" dirty="0"/>
              <a:t>kurtosis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r>
              <a:rPr lang="en-US" sz="1500" dirty="0">
                <a:solidFill>
                  <a:srgbClr val="00B050"/>
                </a:solidFill>
              </a:rPr>
              <a:t>* detailed summary of read for females</a:t>
            </a:r>
          </a:p>
          <a:p>
            <a:pPr>
              <a:spcBef>
                <a:spcPts val="300"/>
              </a:spcBef>
            </a:pPr>
            <a:r>
              <a:rPr lang="en-US" sz="1500" dirty="0"/>
              <a:t>summarize read if gender == 2, detail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reading score</a:t>
            </a:r>
          </a:p>
          <a:p>
            <a:r>
              <a:rPr lang="en-US" dirty="0"/>
              <a:t>-------------------------------------------------------------</a:t>
            </a:r>
          </a:p>
          <a:p>
            <a:r>
              <a:rPr lang="en-US" dirty="0"/>
              <a:t>      Percentiles      Smallest</a:t>
            </a:r>
          </a:p>
          <a:p>
            <a:r>
              <a:rPr lang="en-US" dirty="0"/>
              <a:t> 1%           34             28</a:t>
            </a:r>
          </a:p>
          <a:p>
            <a:r>
              <a:rPr lang="en-US" dirty="0"/>
              <a:t> 5%           36             34</a:t>
            </a:r>
          </a:p>
          <a:p>
            <a:r>
              <a:rPr lang="en-US" dirty="0"/>
              <a:t>10%           39             34       </a:t>
            </a:r>
            <a:r>
              <a:rPr lang="en-US" dirty="0" err="1"/>
              <a:t>Obs</a:t>
            </a:r>
            <a:r>
              <a:rPr lang="en-US" dirty="0"/>
              <a:t>                 109</a:t>
            </a:r>
          </a:p>
          <a:p>
            <a:r>
              <a:rPr lang="en-US" dirty="0"/>
              <a:t>25%           44             35       Sum of </a:t>
            </a:r>
            <a:r>
              <a:rPr lang="en-US" dirty="0" err="1"/>
              <a:t>Wgt</a:t>
            </a:r>
            <a:r>
              <a:rPr lang="en-US" dirty="0"/>
              <a:t>.         109</a:t>
            </a:r>
          </a:p>
          <a:p>
            <a:endParaRPr lang="en-US" dirty="0"/>
          </a:p>
          <a:p>
            <a:r>
              <a:rPr lang="en-US" dirty="0"/>
              <a:t>50%           50                      Mean           51.73394</a:t>
            </a:r>
          </a:p>
          <a:p>
            <a:r>
              <a:rPr lang="en-US" dirty="0"/>
              <a:t>                        Largest       Std. Dev.      10.05783</a:t>
            </a:r>
          </a:p>
          <a:p>
            <a:r>
              <a:rPr lang="en-US" dirty="0"/>
              <a:t>75%           57             71</a:t>
            </a:r>
          </a:p>
          <a:p>
            <a:r>
              <a:rPr lang="en-US" dirty="0"/>
              <a:t>90%           68             73       Variance         101.16</a:t>
            </a:r>
          </a:p>
          <a:p>
            <a:r>
              <a:rPr lang="en-US" dirty="0"/>
              <a:t>95%           68             73       Skewness       .3234174</a:t>
            </a:r>
          </a:p>
          <a:p>
            <a:r>
              <a:rPr lang="en-US" dirty="0"/>
              <a:t>99%           73             76       Kurtosis       2.500028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509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tabulating frequencies of categorical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tabulate</a:t>
            </a:r>
            <a:r>
              <a:rPr lang="en-US" sz="2300" dirty="0"/>
              <a:t> (often shortened to 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tab</a:t>
            </a:r>
            <a:r>
              <a:rPr lang="en-US" sz="2300" dirty="0"/>
              <a:t>) displays counts of each value of a variable</a:t>
            </a:r>
          </a:p>
          <a:p>
            <a:pPr lvl="1"/>
            <a:r>
              <a:rPr lang="en-US" sz="2100" dirty="0"/>
              <a:t>useful for variables with a limited number of levels</a:t>
            </a:r>
          </a:p>
          <a:p>
            <a:r>
              <a:rPr lang="en-US" sz="2300" dirty="0"/>
              <a:t>For variables with labeled values, use the 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nolabel</a:t>
            </a:r>
            <a:r>
              <a:rPr lang="en-US" sz="2300" dirty="0"/>
              <a:t> option to display the underlying numeric values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r>
              <a:rPr lang="en-US" sz="1400" dirty="0">
                <a:solidFill>
                  <a:srgbClr val="00B050"/>
                </a:solidFill>
              </a:rPr>
              <a:t>* tabulate frequencies of </a:t>
            </a:r>
            <a:r>
              <a:rPr lang="en-US" sz="1400" dirty="0" err="1">
                <a:solidFill>
                  <a:srgbClr val="00B050"/>
                </a:solidFill>
              </a:rPr>
              <a:t>ses</a:t>
            </a:r>
            <a:endParaRPr lang="en-US" sz="1400" dirty="0">
              <a:solidFill>
                <a:srgbClr val="00B05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1400" dirty="0"/>
              <a:t>tabulate </a:t>
            </a:r>
            <a:r>
              <a:rPr lang="en-US" sz="1400" dirty="0" err="1"/>
              <a:t>ses</a:t>
            </a:r>
            <a:endParaRPr lang="en-US" sz="14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ses</a:t>
            </a:r>
            <a:r>
              <a:rPr lang="en-US" dirty="0"/>
              <a:t> |      Freq.     Percent        Cum.</a:t>
            </a:r>
          </a:p>
          <a:p>
            <a:r>
              <a:rPr lang="en-US" dirty="0"/>
              <a:t>------------+-----------------------------------</a:t>
            </a:r>
          </a:p>
          <a:p>
            <a:r>
              <a:rPr lang="en-US" dirty="0"/>
              <a:t>        low |         47       23.50       23.50</a:t>
            </a:r>
          </a:p>
          <a:p>
            <a:r>
              <a:rPr lang="en-US" dirty="0"/>
              <a:t>     middle |         95       47.50       71.00</a:t>
            </a:r>
          </a:p>
          <a:p>
            <a:r>
              <a:rPr lang="en-US" dirty="0"/>
              <a:t>       high |         58       29.00      100.00</a:t>
            </a:r>
          </a:p>
          <a:p>
            <a:r>
              <a:rPr lang="en-US" dirty="0"/>
              <a:t>------------+-----------------------------------</a:t>
            </a:r>
          </a:p>
          <a:p>
            <a:r>
              <a:rPr lang="en-US" dirty="0"/>
              <a:t>      Total |        200      100.00</a:t>
            </a:r>
          </a:p>
          <a:p>
            <a:endParaRPr lang="en-US" dirty="0"/>
          </a:p>
          <a:p>
            <a:endParaRPr lang="en-US" dirty="0"/>
          </a:p>
          <a:p>
            <a:pPr>
              <a:spcBef>
                <a:spcPts val="300"/>
              </a:spcBef>
            </a:pPr>
            <a:r>
              <a:rPr lang="fr-FR" sz="1400" dirty="0">
                <a:solidFill>
                  <a:srgbClr val="00B050"/>
                </a:solidFill>
              </a:rPr>
              <a:t>* </a:t>
            </a:r>
            <a:r>
              <a:rPr lang="fr-FR" sz="1400" dirty="0" err="1">
                <a:solidFill>
                  <a:srgbClr val="00B050"/>
                </a:solidFill>
              </a:rPr>
              <a:t>remove</a:t>
            </a:r>
            <a:r>
              <a:rPr lang="fr-FR" sz="1400" dirty="0">
                <a:solidFill>
                  <a:srgbClr val="00B050"/>
                </a:solidFill>
              </a:rPr>
              <a:t> labels</a:t>
            </a:r>
          </a:p>
          <a:p>
            <a:pPr>
              <a:spcBef>
                <a:spcPts val="300"/>
              </a:spcBef>
            </a:pPr>
            <a:r>
              <a:rPr lang="fr-FR" sz="1400" dirty="0"/>
              <a:t>tab ses, </a:t>
            </a:r>
            <a:r>
              <a:rPr lang="fr-FR" sz="1400" dirty="0" err="1"/>
              <a:t>nolabel</a:t>
            </a:r>
            <a:endParaRPr lang="fr-FR" sz="1400" dirty="0"/>
          </a:p>
          <a:p>
            <a:endParaRPr lang="fr-FR" dirty="0"/>
          </a:p>
          <a:p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ses</a:t>
            </a:r>
            <a:r>
              <a:rPr lang="en-US" dirty="0"/>
              <a:t> |      Freq.     Percent        Cum.</a:t>
            </a:r>
          </a:p>
          <a:p>
            <a:r>
              <a:rPr lang="en-US" dirty="0"/>
              <a:t>------------+-----------------------------------</a:t>
            </a:r>
          </a:p>
          <a:p>
            <a:r>
              <a:rPr lang="en-US" dirty="0"/>
              <a:t>          1 |         47       23.50       23.50</a:t>
            </a:r>
          </a:p>
          <a:p>
            <a:r>
              <a:rPr lang="en-US" dirty="0"/>
              <a:t>          2 |         95       47.50       71.00</a:t>
            </a:r>
          </a:p>
          <a:p>
            <a:r>
              <a:rPr lang="en-US" dirty="0"/>
              <a:t>          3 |         58       29.00      100.00</a:t>
            </a:r>
          </a:p>
          <a:p>
            <a:r>
              <a:rPr lang="en-US" dirty="0"/>
              <a:t>------------+-----------------------------------</a:t>
            </a:r>
          </a:p>
          <a:p>
            <a:r>
              <a:rPr lang="en-US" dirty="0"/>
              <a:t>      Total |        200      100.00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80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two-way tabulations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tabulate</a:t>
            </a:r>
            <a:r>
              <a:rPr lang="en-US" sz="2300" dirty="0"/>
              <a:t> can also calculate the joint frequencies of two variables</a:t>
            </a:r>
          </a:p>
          <a:p>
            <a:r>
              <a:rPr lang="en-US" sz="2300" dirty="0"/>
              <a:t>Use the 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row</a:t>
            </a:r>
            <a:r>
              <a:rPr lang="en-US" sz="2300" dirty="0"/>
              <a:t> and 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en-US" sz="2300" dirty="0"/>
              <a:t> options to display row and column percentages</a:t>
            </a:r>
          </a:p>
          <a:p>
            <a:r>
              <a:rPr lang="en-US" sz="2300" dirty="0"/>
              <a:t>We may have found an error in a race value (5?)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r>
              <a:rPr lang="en-US" sz="1500" dirty="0">
                <a:solidFill>
                  <a:srgbClr val="00B050"/>
                </a:solidFill>
              </a:rPr>
              <a:t>* with row percentages</a:t>
            </a:r>
          </a:p>
          <a:p>
            <a:pPr>
              <a:spcBef>
                <a:spcPts val="300"/>
              </a:spcBef>
            </a:pPr>
            <a:r>
              <a:rPr lang="en-US" sz="1500" dirty="0"/>
              <a:t>tab race </a:t>
            </a:r>
            <a:r>
              <a:rPr lang="en-US" sz="1500" dirty="0" err="1"/>
              <a:t>ses</a:t>
            </a:r>
            <a:r>
              <a:rPr lang="en-US" sz="1500" dirty="0"/>
              <a:t>, row</a:t>
            </a:r>
          </a:p>
          <a:p>
            <a:endParaRPr lang="en-US" dirty="0"/>
          </a:p>
          <a:p>
            <a:r>
              <a:rPr lang="en-US" dirty="0"/>
              <a:t>|               	  </a:t>
            </a:r>
            <a:r>
              <a:rPr lang="en-US" dirty="0" err="1"/>
              <a:t>ses</a:t>
            </a:r>
            <a:endParaRPr lang="en-US" dirty="0"/>
          </a:p>
          <a:p>
            <a:r>
              <a:rPr lang="en-US" dirty="0"/>
              <a:t>        race |       low     middle       high |     Total</a:t>
            </a:r>
          </a:p>
          <a:p>
            <a:r>
              <a:rPr lang="en-US" dirty="0"/>
              <a:t>-------------+---------------------------------+----------</a:t>
            </a:r>
          </a:p>
          <a:p>
            <a:r>
              <a:rPr lang="en-US" dirty="0"/>
              <a:t>    </a:t>
            </a:r>
            <a:r>
              <a:rPr lang="en-US" dirty="0" err="1"/>
              <a:t>hispanic</a:t>
            </a:r>
            <a:r>
              <a:rPr lang="en-US" dirty="0"/>
              <a:t> |         9         11          4 |        24 </a:t>
            </a:r>
          </a:p>
          <a:p>
            <a:r>
              <a:rPr lang="en-US" dirty="0"/>
              <a:t>             |     37.50      45.83      16.67 |    100.00 </a:t>
            </a:r>
          </a:p>
          <a:p>
            <a:r>
              <a:rPr lang="en-US" dirty="0"/>
              <a:t>-------------+---------------------------------+----------</a:t>
            </a:r>
          </a:p>
          <a:p>
            <a:r>
              <a:rPr lang="en-US" dirty="0"/>
              <a:t>       </a:t>
            </a:r>
            <a:r>
              <a:rPr lang="en-US" dirty="0" err="1"/>
              <a:t>asian</a:t>
            </a:r>
            <a:r>
              <a:rPr lang="en-US" dirty="0"/>
              <a:t> |         3          5          3 |        11 </a:t>
            </a:r>
          </a:p>
          <a:p>
            <a:r>
              <a:rPr lang="en-US" dirty="0"/>
              <a:t>             |     27.27      45.45      27.27 |    100.00 </a:t>
            </a:r>
          </a:p>
          <a:p>
            <a:r>
              <a:rPr lang="en-US" dirty="0"/>
              <a:t>-------------+---------------------------------+----------</a:t>
            </a:r>
          </a:p>
          <a:p>
            <a:r>
              <a:rPr lang="en-US" dirty="0" err="1"/>
              <a:t>african-amer</a:t>
            </a:r>
            <a:r>
              <a:rPr lang="en-US" dirty="0"/>
              <a:t> |        11          6          3 |        20 </a:t>
            </a:r>
          </a:p>
          <a:p>
            <a:r>
              <a:rPr lang="en-US" dirty="0"/>
              <a:t>             |     55.00      30.00      15.00 |    100.00 </a:t>
            </a:r>
          </a:p>
          <a:p>
            <a:r>
              <a:rPr lang="en-US" dirty="0"/>
              <a:t>-------------+---------------------------------+----------</a:t>
            </a:r>
          </a:p>
          <a:p>
            <a:r>
              <a:rPr lang="en-US" dirty="0"/>
              <a:t>       white |        24         71         48 |       143 </a:t>
            </a:r>
          </a:p>
          <a:p>
            <a:r>
              <a:rPr lang="en-US" dirty="0"/>
              <a:t>             |     16.78      49.65      33.57 |    100.00 </a:t>
            </a:r>
          </a:p>
          <a:p>
            <a:r>
              <a:rPr lang="en-US" dirty="0"/>
              <a:t>-------------+---------------------------------+----------</a:t>
            </a:r>
          </a:p>
          <a:p>
            <a:r>
              <a:rPr lang="en-US" dirty="0"/>
              <a:t>           5 |         0          2          0 |         2 </a:t>
            </a:r>
          </a:p>
          <a:p>
            <a:r>
              <a:rPr lang="en-US" dirty="0"/>
              <a:t>             |      0.00     100.00       0.00 |    100.00 </a:t>
            </a:r>
          </a:p>
          <a:p>
            <a:r>
              <a:rPr lang="en-US" dirty="0"/>
              <a:t>-------------+---------------------------------+----------</a:t>
            </a:r>
          </a:p>
          <a:p>
            <a:r>
              <a:rPr lang="en-US" dirty="0"/>
              <a:t>       Total |        47         95         58 |       200 </a:t>
            </a:r>
          </a:p>
          <a:p>
            <a:r>
              <a:rPr lang="en-US" dirty="0"/>
              <a:t>             |     23.50      47.50      29.00 |    100.00</a:t>
            </a:r>
          </a:p>
        </p:txBody>
      </p:sp>
    </p:spTree>
    <p:extLst>
      <p:ext uri="{BB962C8B-B14F-4D97-AF65-F5344CB8AC3E}">
        <p14:creationId xmlns:p14="http://schemas.microsoft.com/office/powerpoint/2010/main" val="14775160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B3A37F-8CD5-4853-A202-6AC37512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1F1BA8-BD8A-41D2-B24C-ADEDEEE6F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tab</a:t>
            </a:r>
            <a:r>
              <a:rPr lang="en-US" dirty="0"/>
              <a:t> command to determine the numeric code for “Asians” in the race variable</a:t>
            </a:r>
          </a:p>
          <a:p>
            <a:r>
              <a:rPr lang="en-US" dirty="0"/>
              <a:t>Then 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summarize</a:t>
            </a:r>
            <a:r>
              <a:rPr lang="en-US" dirty="0"/>
              <a:t> to estimate the mean of the variable science for Asians</a:t>
            </a:r>
          </a:p>
        </p:txBody>
      </p:sp>
    </p:spTree>
    <p:extLst>
      <p:ext uri="{BB962C8B-B14F-4D97-AF65-F5344CB8AC3E}">
        <p14:creationId xmlns:p14="http://schemas.microsoft.com/office/powerpoint/2010/main" val="37503566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visualization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histogram</a:t>
            </a:r>
            <a:r>
              <a:rPr lang="en-US" dirty="0"/>
              <a:t>	histogram</a:t>
            </a:r>
          </a:p>
          <a:p>
            <a:endParaRPr lang="en-US" dirty="0"/>
          </a:p>
          <a:p>
            <a:r>
              <a:rPr lang="en-US" b="1" dirty="0"/>
              <a:t>graph</a:t>
            </a:r>
            <a:r>
              <a:rPr lang="en-US" dirty="0"/>
              <a:t> </a:t>
            </a:r>
            <a:r>
              <a:rPr lang="en-US" b="1" dirty="0"/>
              <a:t>box</a:t>
            </a:r>
            <a:r>
              <a:rPr lang="en-US" dirty="0"/>
              <a:t>	boxplot</a:t>
            </a:r>
          </a:p>
          <a:p>
            <a:endParaRPr lang="en-US" dirty="0"/>
          </a:p>
          <a:p>
            <a:r>
              <a:rPr lang="en-US" b="1" dirty="0"/>
              <a:t>scatter</a:t>
            </a:r>
            <a:r>
              <a:rPr lang="en-US" dirty="0"/>
              <a:t>		scatter plot</a:t>
            </a:r>
          </a:p>
          <a:p>
            <a:endParaRPr lang="en-US" b="1" dirty="0"/>
          </a:p>
          <a:p>
            <a:r>
              <a:rPr lang="en-US" b="1" dirty="0"/>
              <a:t>graph</a:t>
            </a:r>
            <a:r>
              <a:rPr lang="en-US" dirty="0"/>
              <a:t> </a:t>
            </a:r>
            <a:r>
              <a:rPr lang="en-US" b="1" dirty="0"/>
              <a:t>bar</a:t>
            </a:r>
            <a:r>
              <a:rPr lang="en-US" dirty="0"/>
              <a:t>	bar plots</a:t>
            </a:r>
          </a:p>
          <a:p>
            <a:endParaRPr lang="en-US" dirty="0"/>
          </a:p>
          <a:p>
            <a:r>
              <a:rPr lang="en-US" b="1" dirty="0" err="1"/>
              <a:t>twoway</a:t>
            </a:r>
            <a:r>
              <a:rPr lang="en-US" dirty="0"/>
              <a:t>		layered graphics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811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visualization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visualization is the representation of data in visual formats such as graphs</a:t>
            </a:r>
          </a:p>
          <a:p>
            <a:pPr lvl="1"/>
            <a:r>
              <a:rPr lang="en-US" dirty="0"/>
              <a:t>Graphs help us to gain information about the distributions of variables and relationships among variables quickly through visual inspection</a:t>
            </a:r>
          </a:p>
          <a:p>
            <a:r>
              <a:rPr lang="en-US" dirty="0"/>
              <a:t>Graphs can be used to explore your data, to familiarize yourself with distributions and associations in your data</a:t>
            </a:r>
          </a:p>
          <a:p>
            <a:r>
              <a:rPr lang="en-US" dirty="0"/>
              <a:t>Graphs can also be used to present the results of statistical analysis</a:t>
            </a:r>
          </a:p>
        </p:txBody>
      </p:sp>
    </p:spTree>
    <p:extLst>
      <p:ext uri="{BB962C8B-B14F-4D97-AF65-F5344CB8AC3E}">
        <p14:creationId xmlns:p14="http://schemas.microsoft.com/office/powerpoint/2010/main" val="14999605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Histograms plot distributions of variables by displaying counts of values that fall into various intervals of the variable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*histogram of write </a:t>
            </a:r>
          </a:p>
          <a:p>
            <a:r>
              <a:rPr lang="en-US" dirty="0">
                <a:solidFill>
                  <a:schemeClr val="tx1"/>
                </a:solidFill>
              </a:rPr>
              <a:t>histogram write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62" y="3267722"/>
            <a:ext cx="3656648" cy="26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459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Courier New" panose="02070309020205020404" pitchFamily="49" charset="0"/>
                <a:cs typeface="Courier New" panose="02070309020205020404" pitchFamily="49" charset="0"/>
              </a:rPr>
              <a:t>histogram</a:t>
            </a:r>
            <a:r>
              <a:rPr lang="en-US" dirty="0"/>
              <a:t> options 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the option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normal</a:t>
            </a:r>
            <a:r>
              <a:rPr lang="en-US" dirty="0"/>
              <a:t>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histogram</a:t>
            </a:r>
            <a:r>
              <a:rPr lang="en-US" dirty="0"/>
              <a:t> to overlay a theoretical normal density</a:t>
            </a:r>
          </a:p>
          <a:p>
            <a:r>
              <a:rPr lang="en-US" dirty="0"/>
              <a:t>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width() </a:t>
            </a:r>
            <a:r>
              <a:rPr lang="en-US" dirty="0"/>
              <a:t>option to specify interval width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histogram of write with normal density </a:t>
            </a:r>
          </a:p>
          <a:p>
            <a:r>
              <a:rPr lang="en-US" dirty="0">
                <a:solidFill>
                  <a:srgbClr val="00B050"/>
                </a:solidFill>
              </a:rPr>
              <a:t>*  and intervals of length 5</a:t>
            </a:r>
          </a:p>
          <a:p>
            <a:r>
              <a:rPr lang="en-US" dirty="0" err="1">
                <a:solidFill>
                  <a:schemeClr val="tx1"/>
                </a:solidFill>
              </a:rPr>
              <a:t>hist</a:t>
            </a:r>
            <a:r>
              <a:rPr lang="en-US" dirty="0">
                <a:solidFill>
                  <a:schemeClr val="tx1"/>
                </a:solidFill>
              </a:rPr>
              <a:t> write, normal width(5)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Andy\Desktop\intro stata images\histogram wr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41" y="3329351"/>
            <a:ext cx="3656648" cy="266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3430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Boxplots 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Boxplots are another popular option for displaying distributions of continuous variables</a:t>
            </a:r>
          </a:p>
          <a:p>
            <a:r>
              <a:rPr lang="en-US" dirty="0"/>
              <a:t>They display the median, the interquartile range, (IQR) and outliers (beyond 1.5*IQR)</a:t>
            </a:r>
          </a:p>
          <a:p>
            <a:r>
              <a:rPr lang="en-US" dirty="0"/>
              <a:t>You can request boxplots for multiple variables on the same plot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boxplot of all test scores</a:t>
            </a:r>
          </a:p>
          <a:p>
            <a:r>
              <a:rPr lang="en-US" dirty="0"/>
              <a:t>graph box read write math science </a:t>
            </a:r>
            <a:r>
              <a:rPr lang="en-US" dirty="0" err="1"/>
              <a:t>socst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21" y="3260480"/>
            <a:ext cx="3584633" cy="260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0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STATA: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to one dataset in memory at a time</a:t>
            </a:r>
          </a:p>
          <a:p>
            <a:pPr lvl="1"/>
            <a:r>
              <a:rPr lang="en-US" dirty="0"/>
              <a:t>Must open another instance of Stata to open another dataset</a:t>
            </a:r>
          </a:p>
          <a:p>
            <a:pPr lvl="1"/>
            <a:r>
              <a:rPr lang="en-US" dirty="0"/>
              <a:t>This won’t be a problem for most users</a:t>
            </a:r>
          </a:p>
          <a:p>
            <a:r>
              <a:rPr lang="en-US" dirty="0"/>
              <a:t>Community is smaller than R (and maybe SAS)</a:t>
            </a:r>
          </a:p>
          <a:p>
            <a:pPr lvl="1"/>
            <a:r>
              <a:rPr lang="en-US" dirty="0"/>
              <a:t>less online help</a:t>
            </a:r>
          </a:p>
          <a:p>
            <a:pPr lvl="1"/>
            <a:r>
              <a:rPr lang="en-US" dirty="0"/>
              <a:t>fewer user-written extensions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146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Explore the relationship between 2 continuous variables with a scatter plot</a:t>
            </a:r>
          </a:p>
          <a:p>
            <a:r>
              <a:rPr lang="en-US" dirty="0"/>
              <a:t>The syntax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scatter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var1 var2</a:t>
            </a:r>
            <a:r>
              <a:rPr lang="en-US" i="1" dirty="0"/>
              <a:t> </a:t>
            </a:r>
            <a:r>
              <a:rPr lang="en-US" dirty="0"/>
              <a:t>will create a scatter plot with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var1</a:t>
            </a:r>
            <a:r>
              <a:rPr lang="en-US" dirty="0"/>
              <a:t> on the y-axis and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var2</a:t>
            </a:r>
            <a:r>
              <a:rPr lang="en-US" dirty="0"/>
              <a:t> on the x-axis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scatter plot of write vs read</a:t>
            </a:r>
          </a:p>
          <a:p>
            <a:r>
              <a:rPr lang="en-US" dirty="0"/>
              <a:t>scatter write read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14" y="3277406"/>
            <a:ext cx="3463766" cy="251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306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graphs to visualize frequencies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Bar graphs are often used to visualize frequencies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graph bar</a:t>
            </a:r>
            <a:r>
              <a:rPr lang="en-US" dirty="0"/>
              <a:t> produces bar graphs in Stata</a:t>
            </a:r>
          </a:p>
          <a:p>
            <a:pPr lvl="1"/>
            <a:r>
              <a:rPr lang="en-US" dirty="0"/>
              <a:t>its syntax is a bit tricky to understand</a:t>
            </a:r>
          </a:p>
          <a:p>
            <a:r>
              <a:rPr lang="en-US" dirty="0"/>
              <a:t>For displays of frequencies (counts) of each level of a </a:t>
            </a:r>
            <a:r>
              <a:rPr lang="en-US" i="1" dirty="0"/>
              <a:t>variable</a:t>
            </a:r>
            <a:r>
              <a:rPr lang="en-US" dirty="0"/>
              <a:t>, use this syntax:</a:t>
            </a:r>
          </a:p>
          <a:p>
            <a:pPr marL="2286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graph bar (count), over(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bar graph of count of </a:t>
            </a:r>
            <a:r>
              <a:rPr lang="en-US" dirty="0" err="1">
                <a:solidFill>
                  <a:srgbClr val="00B050"/>
                </a:solidFill>
              </a:rPr>
              <a:t>ses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graph bar (count), over(</a:t>
            </a:r>
            <a:r>
              <a:rPr lang="en-US" dirty="0" err="1"/>
              <a:t>ses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70" y="3244872"/>
            <a:ext cx="3656648" cy="26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202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two-way bar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over(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options can be specified</a:t>
            </a:r>
          </a:p>
          <a:p>
            <a:r>
              <a:rPr lang="en-US" dirty="0"/>
              <a:t>The option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asyvars</a:t>
            </a:r>
            <a:r>
              <a:rPr lang="en-US" dirty="0"/>
              <a:t> will color the bars by the first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over()</a:t>
            </a:r>
            <a:r>
              <a:rPr lang="en-US" dirty="0"/>
              <a:t> variable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3" y="2638044"/>
            <a:ext cx="4798609" cy="3217811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frequencies of gender by </a:t>
            </a:r>
            <a:r>
              <a:rPr lang="en-US" dirty="0" err="1">
                <a:solidFill>
                  <a:srgbClr val="00B050"/>
                </a:solidFill>
              </a:rPr>
              <a:t>ses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*   </a:t>
            </a:r>
            <a:r>
              <a:rPr lang="en-US" dirty="0" err="1">
                <a:solidFill>
                  <a:srgbClr val="00B050"/>
                </a:solidFill>
              </a:rPr>
              <a:t>asyvars</a:t>
            </a:r>
            <a:r>
              <a:rPr lang="en-US" dirty="0">
                <a:solidFill>
                  <a:srgbClr val="00B050"/>
                </a:solidFill>
              </a:rPr>
              <a:t> colors bars by </a:t>
            </a:r>
            <a:r>
              <a:rPr lang="en-US" dirty="0" err="1">
                <a:solidFill>
                  <a:srgbClr val="00B050"/>
                </a:solidFill>
              </a:rPr>
              <a:t>ses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graph bar (count), over(</a:t>
            </a:r>
            <a:r>
              <a:rPr lang="en-US" dirty="0" err="1"/>
              <a:t>ses</a:t>
            </a:r>
            <a:r>
              <a:rPr lang="en-US" dirty="0"/>
              <a:t>) over(gender) </a:t>
            </a:r>
            <a:r>
              <a:rPr lang="en-US" dirty="0" err="1"/>
              <a:t>asyvars</a:t>
            </a:r>
            <a:endParaRPr lang="en-US" dirty="0"/>
          </a:p>
        </p:txBody>
      </p:sp>
      <p:pic>
        <p:nvPicPr>
          <p:cNvPr id="4098" name="Picture 2" descr="C:\Users\Andy\Desktop\intro stata images\graph bar ses by gen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787" y="3404120"/>
            <a:ext cx="3656648" cy="266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0522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two-way, layered 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Stata graphing command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twoway</a:t>
            </a:r>
            <a:r>
              <a:rPr lang="en-US" dirty="0"/>
              <a:t> produces layered graphics, where multiple plots can be </a:t>
            </a:r>
            <a:r>
              <a:rPr lang="en-US" dirty="0" err="1"/>
              <a:t>overlayed</a:t>
            </a:r>
            <a:r>
              <a:rPr lang="en-US" dirty="0"/>
              <a:t> on the same graph</a:t>
            </a:r>
          </a:p>
          <a:p>
            <a:r>
              <a:rPr lang="en-US" dirty="0"/>
              <a:t>Each plot should involve a y-variable and an x-variable that appear on the y-axis and x-axis, respectively</a:t>
            </a:r>
          </a:p>
          <a:p>
            <a:pPr lvl="1"/>
            <a:r>
              <a:rPr lang="en-US" dirty="0"/>
              <a:t>Syntax (generally):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twoway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plottype1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(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plottype2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)…</a:t>
            </a:r>
          </a:p>
          <a:p>
            <a:pPr lvl="1"/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is one of several types of plots available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twoway</a:t>
            </a:r>
            <a:r>
              <a:rPr lang="en-US" dirty="0">
                <a:cs typeface="Courier New" panose="02070309020205020404" pitchFamily="49" charset="0"/>
              </a:rPr>
              <a:t>, and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yvar</a:t>
            </a:r>
            <a:r>
              <a:rPr lang="en-US" dirty="0">
                <a:cs typeface="Courier New" panose="02070309020205020404" pitchFamily="49" charset="0"/>
              </a:rPr>
              <a:t> and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xvar</a:t>
            </a:r>
            <a:r>
              <a:rPr lang="en-US" dirty="0">
                <a:cs typeface="Courier New" panose="02070309020205020404" pitchFamily="49" charset="0"/>
              </a:rPr>
              <a:t> are the variables to appear on the y-axis and x-axis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See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help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twoway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for a list of the many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plottypes</a:t>
            </a:r>
            <a:r>
              <a:rPr lang="en-US" dirty="0">
                <a:cs typeface="Courier New" panose="02070309020205020404" pitchFamily="49" charset="0"/>
              </a:rPr>
              <a:t> available</a:t>
            </a:r>
          </a:p>
        </p:txBody>
      </p:sp>
    </p:spTree>
    <p:extLst>
      <p:ext uri="{BB962C8B-B14F-4D97-AF65-F5344CB8AC3E}">
        <p14:creationId xmlns:p14="http://schemas.microsoft.com/office/powerpoint/2010/main" val="13394103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layered graph example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Layered graph of scatter plot and </a:t>
            </a:r>
            <a:r>
              <a:rPr lang="en-US" dirty="0" err="1"/>
              <a:t>lowess</a:t>
            </a:r>
            <a:r>
              <a:rPr lang="en-US" dirty="0"/>
              <a:t> plot (best fit curve)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38314" y="2638044"/>
            <a:ext cx="4835654" cy="3217811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layered graph of scatter plot and </a:t>
            </a:r>
            <a:r>
              <a:rPr lang="en-US" dirty="0" err="1">
                <a:solidFill>
                  <a:srgbClr val="00B050"/>
                </a:solidFill>
              </a:rPr>
              <a:t>lowess</a:t>
            </a:r>
            <a:r>
              <a:rPr lang="en-US" dirty="0">
                <a:solidFill>
                  <a:srgbClr val="00B050"/>
                </a:solidFill>
              </a:rPr>
              <a:t> curve</a:t>
            </a:r>
          </a:p>
          <a:p>
            <a:r>
              <a:rPr lang="en-US" dirty="0" err="1"/>
              <a:t>twoway</a:t>
            </a:r>
            <a:r>
              <a:rPr lang="en-US" dirty="0"/>
              <a:t> (scatter write read) (</a:t>
            </a:r>
            <a:r>
              <a:rPr lang="en-US" dirty="0" err="1"/>
              <a:t>lowess</a:t>
            </a:r>
            <a:r>
              <a:rPr lang="en-US" dirty="0"/>
              <a:t> write read)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39" y="3295675"/>
            <a:ext cx="33242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510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layered graph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 can also overlay separate plots by group to the same graph with different colors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 to select groups</a:t>
            </a:r>
          </a:p>
          <a:p>
            <a:pPr lvl="1"/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mcolor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option controls the color of the markers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4" y="2638044"/>
            <a:ext cx="5750054" cy="3217811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layered scatter plots of write and read</a:t>
            </a:r>
          </a:p>
          <a:p>
            <a:r>
              <a:rPr lang="en-US" dirty="0">
                <a:solidFill>
                  <a:srgbClr val="00B050"/>
                </a:solidFill>
              </a:rPr>
              <a:t>*   colored by gender</a:t>
            </a:r>
          </a:p>
          <a:p>
            <a:r>
              <a:rPr lang="en-US" dirty="0" err="1"/>
              <a:t>twoway</a:t>
            </a:r>
            <a:r>
              <a:rPr lang="en-US" dirty="0"/>
              <a:t> (scatter write read if gender == 1, </a:t>
            </a:r>
            <a:r>
              <a:rPr lang="en-US" dirty="0" err="1"/>
              <a:t>mcolor</a:t>
            </a:r>
            <a:r>
              <a:rPr lang="en-US" dirty="0"/>
              <a:t>(blue)) ///</a:t>
            </a:r>
          </a:p>
          <a:p>
            <a:r>
              <a:rPr lang="en-US" dirty="0"/>
              <a:t>(scatter write read if gender == 2, </a:t>
            </a:r>
            <a:r>
              <a:rPr lang="en-US" dirty="0" err="1"/>
              <a:t>mcolor</a:t>
            </a:r>
            <a:r>
              <a:rPr lang="en-US" dirty="0"/>
              <a:t>(red))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820" y="3551707"/>
            <a:ext cx="33242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32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303284-2016-4348-8D0B-499DA8FB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7FC93F-C414-4165-AB17-A658E5E12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scatter</a:t>
            </a:r>
            <a:r>
              <a:rPr lang="en-US" dirty="0"/>
              <a:t> command to create a scatter plot of math on the x-axis vs write on the y-axis</a:t>
            </a:r>
          </a:p>
          <a:p>
            <a:r>
              <a:rPr lang="en-US" dirty="0"/>
              <a:t>Use the help file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scatter</a:t>
            </a:r>
            <a:r>
              <a:rPr lang="en-US" dirty="0"/>
              <a:t> to change the </a:t>
            </a:r>
            <a:r>
              <a:rPr lang="en-US" b="1" dirty="0"/>
              <a:t>shape of the markers </a:t>
            </a:r>
            <a:r>
              <a:rPr lang="en-US" dirty="0"/>
              <a:t>to triangles.  </a:t>
            </a:r>
          </a:p>
        </p:txBody>
      </p:sp>
    </p:spTree>
    <p:extLst>
      <p:ext uri="{BB962C8B-B14F-4D97-AF65-F5344CB8AC3E}">
        <p14:creationId xmlns:p14="http://schemas.microsoft.com/office/powerpoint/2010/main" val="1219575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915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creating,transforming</a:t>
            </a:r>
            <a:r>
              <a:rPr lang="en-US" dirty="0"/>
              <a:t>, and labeling variables</a:t>
            </a:r>
            <a:endParaRPr lang="en-US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792" y="804672"/>
            <a:ext cx="5771052" cy="5248656"/>
          </a:xfrm>
        </p:spPr>
        <p:txBody>
          <a:bodyPr/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generate	</a:t>
            </a:r>
            <a:r>
              <a:rPr lang="en-US" dirty="0"/>
              <a:t>create variable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replace		</a:t>
            </a:r>
            <a:r>
              <a:rPr lang="en-US" dirty="0"/>
              <a:t>replace values of variable</a:t>
            </a:r>
          </a:p>
          <a:p>
            <a:endParaRPr lang="en-US" b="1" dirty="0"/>
          </a:p>
          <a:p>
            <a:r>
              <a:rPr lang="en-US" b="1" dirty="0" err="1"/>
              <a:t>egen</a:t>
            </a:r>
            <a:r>
              <a:rPr lang="en-US" b="1" dirty="0"/>
              <a:t>		</a:t>
            </a:r>
            <a:r>
              <a:rPr lang="en-US" dirty="0"/>
              <a:t>extended variable generation</a:t>
            </a:r>
          </a:p>
          <a:p>
            <a:endParaRPr lang="en-US" b="1" dirty="0"/>
          </a:p>
          <a:p>
            <a:r>
              <a:rPr lang="en-US" b="1" dirty="0"/>
              <a:t>rename		</a:t>
            </a:r>
            <a:r>
              <a:rPr lang="en-US" dirty="0"/>
              <a:t>rename variable</a:t>
            </a:r>
          </a:p>
          <a:p>
            <a:endParaRPr lang="en-US" b="1" dirty="0"/>
          </a:p>
          <a:p>
            <a:r>
              <a:rPr lang="en-US" b="1" dirty="0"/>
              <a:t>recode		</a:t>
            </a:r>
            <a:r>
              <a:rPr lang="en-US" dirty="0"/>
              <a:t>recode variable values</a:t>
            </a:r>
          </a:p>
          <a:p>
            <a:endParaRPr lang="en-US" b="1" dirty="0"/>
          </a:p>
          <a:p>
            <a:r>
              <a:rPr lang="en-US" b="1" dirty="0"/>
              <a:t>label variable	</a:t>
            </a:r>
            <a:r>
              <a:rPr lang="en-US" dirty="0"/>
              <a:t>give variable description</a:t>
            </a:r>
          </a:p>
          <a:p>
            <a:endParaRPr lang="en-US" b="1" dirty="0"/>
          </a:p>
          <a:p>
            <a:r>
              <a:rPr lang="en-US" b="1" dirty="0"/>
              <a:t>label define	</a:t>
            </a:r>
            <a:r>
              <a:rPr lang="en-US" dirty="0"/>
              <a:t>generate value label set</a:t>
            </a:r>
          </a:p>
          <a:p>
            <a:endParaRPr lang="en-US" b="1" dirty="0"/>
          </a:p>
          <a:p>
            <a:r>
              <a:rPr lang="en-US" b="1" dirty="0"/>
              <a:t>label value	</a:t>
            </a:r>
            <a:r>
              <a:rPr lang="en-US" dirty="0"/>
              <a:t>apply value labels to variable</a:t>
            </a:r>
          </a:p>
          <a:p>
            <a:endParaRPr lang="en-US" b="1" dirty="0"/>
          </a:p>
          <a:p>
            <a:r>
              <a:rPr lang="en-US" b="1" dirty="0"/>
              <a:t>encode		</a:t>
            </a:r>
            <a:r>
              <a:rPr lang="en-US" dirty="0"/>
              <a:t>convert string variable to</a:t>
            </a:r>
          </a:p>
          <a:p>
            <a:r>
              <a:rPr lang="en-US" dirty="0"/>
              <a:t>		numeric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465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variables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Variables often do not arrive in the form that we need</a:t>
            </a:r>
          </a:p>
          <a:p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generate</a:t>
            </a:r>
            <a:r>
              <a:rPr lang="en-US" dirty="0"/>
              <a:t> (often abbreviated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gen </a:t>
            </a:r>
            <a:r>
              <a:rPr lang="en-US" dirty="0">
                <a:cs typeface="Courier New" panose="02070309020205020404" pitchFamily="49" charset="0"/>
              </a:rPr>
              <a:t>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</a:t>
            </a:r>
            <a:r>
              <a:rPr lang="en-US" dirty="0"/>
              <a:t>) to create variables, usually from operations on existing variables</a:t>
            </a:r>
          </a:p>
          <a:p>
            <a:pPr lvl="1"/>
            <a:r>
              <a:rPr lang="en-US" dirty="0"/>
              <a:t>sums/differences/products/means of variables</a:t>
            </a:r>
          </a:p>
          <a:p>
            <a:pPr lvl="1"/>
            <a:r>
              <a:rPr lang="en-US" dirty="0"/>
              <a:t>squares of variables</a:t>
            </a:r>
          </a:p>
          <a:p>
            <a:r>
              <a:rPr lang="en-US" dirty="0"/>
              <a:t>If an input value to a generated variable is missing, the result will be missing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* generate a sum of 3 variables</a:t>
            </a:r>
          </a:p>
          <a:p>
            <a:r>
              <a:rPr lang="en-US" dirty="0"/>
              <a:t>generate total = math + science + </a:t>
            </a:r>
            <a:r>
              <a:rPr lang="en-US" dirty="0" err="1"/>
              <a:t>socst</a:t>
            </a:r>
            <a:endParaRPr lang="en-US" dirty="0"/>
          </a:p>
          <a:p>
            <a:r>
              <a:rPr lang="en-US" b="0" dirty="0"/>
              <a:t>(5 missing values generated)</a:t>
            </a:r>
          </a:p>
          <a:p>
            <a:endParaRPr lang="en-US" b="0" dirty="0"/>
          </a:p>
          <a:p>
            <a:r>
              <a:rPr lang="en-US" dirty="0">
                <a:solidFill>
                  <a:srgbClr val="00B050"/>
                </a:solidFill>
              </a:rPr>
              <a:t>* it seems 5 missing values were generated</a:t>
            </a:r>
          </a:p>
          <a:p>
            <a:r>
              <a:rPr lang="en-US" dirty="0">
                <a:solidFill>
                  <a:srgbClr val="00B050"/>
                </a:solidFill>
              </a:rPr>
              <a:t>*  let's look at variables</a:t>
            </a:r>
          </a:p>
          <a:p>
            <a:r>
              <a:rPr lang="en-US" dirty="0"/>
              <a:t>summarize total math science </a:t>
            </a:r>
            <a:r>
              <a:rPr lang="en-US" dirty="0" err="1"/>
              <a:t>socst</a:t>
            </a:r>
            <a:endParaRPr lang="en-US" dirty="0"/>
          </a:p>
          <a:p>
            <a:endParaRPr lang="en-US" dirty="0"/>
          </a:p>
          <a:p>
            <a:r>
              <a:rPr lang="en-US" sz="800" dirty="0"/>
              <a:t>    Variable |        </a:t>
            </a:r>
            <a:r>
              <a:rPr lang="en-US" sz="800" dirty="0" err="1"/>
              <a:t>Obs</a:t>
            </a:r>
            <a:r>
              <a:rPr lang="en-US" sz="800" dirty="0"/>
              <a:t>        Mean    Std. Dev.       Min        Max</a:t>
            </a:r>
          </a:p>
          <a:p>
            <a:r>
              <a:rPr lang="en-US" sz="800" dirty="0"/>
              <a:t>-------------+---------------------------------------------------------</a:t>
            </a:r>
          </a:p>
          <a:p>
            <a:r>
              <a:rPr lang="en-US" sz="800" dirty="0"/>
              <a:t>       total |        195    156.4564    24.63553         96        213</a:t>
            </a:r>
          </a:p>
          <a:p>
            <a:r>
              <a:rPr lang="en-US" sz="800" dirty="0"/>
              <a:t>        math |        200      52.645    9.368448         33         75</a:t>
            </a:r>
          </a:p>
          <a:p>
            <a:r>
              <a:rPr lang="en-US" sz="800" dirty="0"/>
              <a:t>     science |        195    51.66154    9.866026         26         74</a:t>
            </a:r>
          </a:p>
          <a:p>
            <a:r>
              <a:rPr lang="en-US" sz="800" dirty="0"/>
              <a:t>       </a:t>
            </a:r>
            <a:r>
              <a:rPr lang="en-US" sz="800" dirty="0" err="1"/>
              <a:t>socst</a:t>
            </a:r>
            <a:r>
              <a:rPr lang="en-US" sz="800" dirty="0"/>
              <a:t> |        200      52.405    10.73579         26         71</a:t>
            </a:r>
          </a:p>
        </p:txBody>
      </p:sp>
    </p:spTree>
    <p:extLst>
      <p:ext uri="{BB962C8B-B14F-4D97-AF65-F5344CB8AC3E}">
        <p14:creationId xmlns:p14="http://schemas.microsoft.com/office/powerpoint/2010/main" val="61170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Acquiring and USING </a:t>
            </a:r>
            <a:r>
              <a:rPr lang="en-US" dirty="0" err="1"/>
              <a:t>stata</a:t>
            </a:r>
            <a:r>
              <a:rPr lang="en-US" dirty="0"/>
              <a:t> at </a:t>
            </a:r>
            <a:r>
              <a:rPr lang="en-US" dirty="0" err="1"/>
              <a:t>ucla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 and then download Stata directly from their website, but be sure to use </a:t>
            </a:r>
            <a:r>
              <a:rPr lang="en-US" dirty="0" err="1"/>
              <a:t>GradPlan</a:t>
            </a:r>
            <a:r>
              <a:rPr lang="en-US" dirty="0"/>
              <a:t> pricing, available to UCLA students</a:t>
            </a:r>
          </a:p>
          <a:p>
            <a:pPr lvl="1"/>
            <a:r>
              <a:rPr lang="en-US" dirty="0"/>
              <a:t>Order using </a:t>
            </a:r>
            <a:r>
              <a:rPr lang="en-US" dirty="0" err="1">
                <a:hlinkClick r:id="rId2"/>
              </a:rPr>
              <a:t>GradPlan</a:t>
            </a:r>
            <a:endParaRPr lang="en-US" dirty="0"/>
          </a:p>
          <a:p>
            <a:pPr lvl="1"/>
            <a:r>
              <a:rPr lang="en-US" dirty="0"/>
              <a:t>Flavors of Stata are IC, SE and MP</a:t>
            </a:r>
          </a:p>
          <a:p>
            <a:pPr lvl="2"/>
            <a:r>
              <a:rPr lang="en-US" dirty="0"/>
              <a:t>IC ≤ SE ≤ MP, regarding size of dataset allowed, number of processors used, and cost</a:t>
            </a:r>
          </a:p>
          <a:p>
            <a:r>
              <a:rPr lang="en-US" dirty="0"/>
              <a:t>Stata is also installed in various Library computer labs around campus and can be used through their </a:t>
            </a:r>
            <a:r>
              <a:rPr lang="en-US" dirty="0">
                <a:hlinkClick r:id="rId3"/>
              </a:rPr>
              <a:t>Virtual Desktop</a:t>
            </a:r>
            <a:endParaRPr lang="en-US" dirty="0"/>
          </a:p>
          <a:p>
            <a:r>
              <a:rPr lang="en-US" dirty="0"/>
              <a:t>See our </a:t>
            </a:r>
            <a:r>
              <a:rPr lang="en-US" dirty="0">
                <a:hlinkClick r:id="rId4"/>
              </a:rPr>
              <a:t>webpage</a:t>
            </a:r>
            <a:r>
              <a:rPr lang="en-US" dirty="0"/>
              <a:t> for more information about using Stata at UCLA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400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088E6C-9C97-4959-9990-D7480D8A7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values in </a:t>
            </a:r>
            <a:r>
              <a:rPr lang="en-US" dirty="0" err="1"/>
              <a:t>stata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0C26C2-D5BD-49B5-852F-F8ACBFBB3E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Missing numeric values in Stata are represented by .</a:t>
            </a:r>
          </a:p>
          <a:p>
            <a:r>
              <a:rPr lang="en-US" dirty="0"/>
              <a:t>Missing string values in Stata are represented by “” (empty quotes)</a:t>
            </a:r>
          </a:p>
          <a:p>
            <a:r>
              <a:rPr lang="en-US" dirty="0"/>
              <a:t>You can check for missing by testing for equality to .  (or “” for string variables)</a:t>
            </a:r>
          </a:p>
          <a:p>
            <a:pPr lvl="1"/>
            <a:r>
              <a:rPr lang="en-US" dirty="0"/>
              <a:t>You can also use the missing() function</a:t>
            </a:r>
          </a:p>
          <a:p>
            <a:r>
              <a:rPr lang="en-US" dirty="0"/>
              <a:t>When using estimation commands, generally, observations with missing on any variable used in the command will be dropped from the analysis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3D988A5-1380-4CFD-8887-DE3532627C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* list variables when science is missing</a:t>
            </a:r>
          </a:p>
          <a:p>
            <a:r>
              <a:rPr lang="en-US" dirty="0"/>
              <a:t>li math science </a:t>
            </a:r>
            <a:r>
              <a:rPr lang="en-US" dirty="0" err="1"/>
              <a:t>socst</a:t>
            </a:r>
            <a:r>
              <a:rPr lang="en-US" dirty="0"/>
              <a:t> if science == .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* same as above, using missing() function</a:t>
            </a:r>
          </a:p>
          <a:p>
            <a:r>
              <a:rPr lang="en-US" dirty="0"/>
              <a:t>li math science </a:t>
            </a:r>
            <a:r>
              <a:rPr lang="en-US" dirty="0" err="1"/>
              <a:t>socst</a:t>
            </a:r>
            <a:r>
              <a:rPr lang="en-US" dirty="0"/>
              <a:t> if missing(science)</a:t>
            </a:r>
          </a:p>
          <a:p>
            <a:endParaRPr lang="en-US" dirty="0"/>
          </a:p>
          <a:p>
            <a:r>
              <a:rPr lang="en-US" dirty="0"/>
              <a:t>     +------------------------+</a:t>
            </a:r>
          </a:p>
          <a:p>
            <a:r>
              <a:rPr lang="en-US" dirty="0"/>
              <a:t>     | math   science   </a:t>
            </a:r>
            <a:r>
              <a:rPr lang="en-US" dirty="0" err="1"/>
              <a:t>socst</a:t>
            </a:r>
            <a:r>
              <a:rPr lang="en-US" dirty="0"/>
              <a:t> |</a:t>
            </a:r>
          </a:p>
          <a:p>
            <a:r>
              <a:rPr lang="en-US" dirty="0"/>
              <a:t>     |------------------------|</a:t>
            </a:r>
          </a:p>
          <a:p>
            <a:r>
              <a:rPr lang="en-US" dirty="0"/>
              <a:t>  9. |   54         .      51 |</a:t>
            </a:r>
          </a:p>
          <a:p>
            <a:r>
              <a:rPr lang="en-US" dirty="0"/>
              <a:t> 18. |   60         .      56 |</a:t>
            </a:r>
          </a:p>
          <a:p>
            <a:r>
              <a:rPr lang="en-US" dirty="0"/>
              <a:t> 37. |   75         .      66 |</a:t>
            </a:r>
          </a:p>
          <a:p>
            <a:r>
              <a:rPr lang="en-US" dirty="0"/>
              <a:t> 55. |   73         .      66 |</a:t>
            </a:r>
          </a:p>
          <a:p>
            <a:r>
              <a:rPr lang="en-US" dirty="0"/>
              <a:t> 76. |   43         .      31 |</a:t>
            </a:r>
          </a:p>
          <a:p>
            <a:r>
              <a:rPr lang="en-US" dirty="0"/>
              <a:t>     +------------------------+</a:t>
            </a:r>
          </a:p>
        </p:txBody>
      </p:sp>
    </p:spTree>
    <p:extLst>
      <p:ext uri="{BB962C8B-B14F-4D97-AF65-F5344CB8AC3E}">
        <p14:creationId xmlns:p14="http://schemas.microsoft.com/office/powerpoint/2010/main" val="39684978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replacing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replace</a:t>
            </a:r>
            <a:r>
              <a:rPr lang="en-US" dirty="0"/>
              <a:t> to replace values of existing variables</a:t>
            </a:r>
          </a:p>
          <a:p>
            <a:pPr lvl="1"/>
            <a:r>
              <a:rPr lang="en-US" dirty="0"/>
              <a:t>Often used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 to replace values for a subset of observations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3" y="2638044"/>
            <a:ext cx="4626671" cy="3217811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replace total with just (</a:t>
            </a:r>
            <a:r>
              <a:rPr lang="en-US" dirty="0" err="1">
                <a:solidFill>
                  <a:srgbClr val="00B050"/>
                </a:solidFill>
              </a:rPr>
              <a:t>math+socst</a:t>
            </a:r>
            <a:r>
              <a:rPr lang="en-US" dirty="0">
                <a:solidFill>
                  <a:srgbClr val="00B050"/>
                </a:solidFill>
              </a:rPr>
              <a:t>)</a:t>
            </a:r>
          </a:p>
          <a:p>
            <a:r>
              <a:rPr lang="en-US" dirty="0">
                <a:solidFill>
                  <a:srgbClr val="00B050"/>
                </a:solidFill>
              </a:rPr>
              <a:t>*  if science is missing</a:t>
            </a:r>
          </a:p>
          <a:p>
            <a:r>
              <a:rPr lang="en-US" dirty="0"/>
              <a:t>replace total = math + </a:t>
            </a:r>
            <a:r>
              <a:rPr lang="en-US" dirty="0" err="1"/>
              <a:t>socst</a:t>
            </a:r>
            <a:r>
              <a:rPr lang="en-US" dirty="0"/>
              <a:t> if science == .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* no missing totals now</a:t>
            </a:r>
          </a:p>
          <a:p>
            <a:r>
              <a:rPr lang="en-US" dirty="0"/>
              <a:t>summarize total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800" dirty="0"/>
              <a:t>    Variable |        </a:t>
            </a:r>
            <a:r>
              <a:rPr lang="en-US" sz="800" dirty="0" err="1"/>
              <a:t>Obs</a:t>
            </a:r>
            <a:r>
              <a:rPr lang="en-US" sz="800" dirty="0"/>
              <a:t>        Mean    Std. Dev.       Min        Max</a:t>
            </a:r>
          </a:p>
          <a:p>
            <a:r>
              <a:rPr lang="en-US" sz="800" dirty="0"/>
              <a:t>-------------+---------------------------------------------------------</a:t>
            </a:r>
          </a:p>
          <a:p>
            <a:r>
              <a:rPr lang="en-US" sz="800" dirty="0"/>
              <a:t>       total |        200      155.42    25.47565         74        213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69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generation of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egen</a:t>
            </a:r>
            <a:r>
              <a:rPr lang="en-US" dirty="0"/>
              <a:t> (extended generate) creates variables using a wide array of functions, which include:</a:t>
            </a:r>
          </a:p>
          <a:p>
            <a:pPr lvl="1"/>
            <a:r>
              <a:rPr lang="en-US" dirty="0"/>
              <a:t>statistical functions that accept multiple variables as arguments</a:t>
            </a:r>
          </a:p>
          <a:p>
            <a:pPr lvl="2"/>
            <a:r>
              <a:rPr lang="en-US" dirty="0"/>
              <a:t>e.g. means across several variables</a:t>
            </a:r>
          </a:p>
          <a:p>
            <a:pPr lvl="1"/>
            <a:r>
              <a:rPr lang="en-US" dirty="0"/>
              <a:t>functions that accept a single variable, but do not involve simple arithmetic operations</a:t>
            </a:r>
          </a:p>
          <a:p>
            <a:pPr lvl="2"/>
            <a:r>
              <a:rPr lang="en-US" dirty="0"/>
              <a:t>e.g. standardizing a variable (subtract mean and divide by standard deviation)</a:t>
            </a:r>
          </a:p>
          <a:p>
            <a:r>
              <a:rPr lang="en-US" dirty="0"/>
              <a:t>See the help file 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egen</a:t>
            </a:r>
            <a:r>
              <a:rPr lang="en-US" dirty="0"/>
              <a:t> to see a full list of available functions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4" y="2638044"/>
            <a:ext cx="5009624" cy="3217811"/>
          </a:xfrm>
        </p:spPr>
        <p:txBody>
          <a:bodyPr>
            <a:normAutofit fontScale="92500" lnSpcReduction="10000"/>
          </a:bodyPr>
          <a:lstStyle/>
          <a:p>
            <a:r>
              <a:rPr lang="en-US" sz="1300" dirty="0">
                <a:solidFill>
                  <a:srgbClr val="00B050"/>
                </a:solidFill>
              </a:rPr>
              <a:t>* </a:t>
            </a:r>
            <a:r>
              <a:rPr lang="en-US" sz="1300" dirty="0" err="1">
                <a:solidFill>
                  <a:srgbClr val="00B050"/>
                </a:solidFill>
              </a:rPr>
              <a:t>egen</a:t>
            </a:r>
            <a:r>
              <a:rPr lang="en-US" sz="1300" dirty="0">
                <a:solidFill>
                  <a:srgbClr val="00B050"/>
                </a:solidFill>
              </a:rPr>
              <a:t> with function </a:t>
            </a:r>
            <a:r>
              <a:rPr lang="en-US" sz="1300" dirty="0" err="1">
                <a:solidFill>
                  <a:srgbClr val="00B050"/>
                </a:solidFill>
              </a:rPr>
              <a:t>rowmean</a:t>
            </a:r>
            <a:r>
              <a:rPr lang="en-US" sz="1300" dirty="0">
                <a:solidFill>
                  <a:srgbClr val="00B050"/>
                </a:solidFill>
              </a:rPr>
              <a:t> generates variable that</a:t>
            </a:r>
          </a:p>
          <a:p>
            <a:r>
              <a:rPr lang="en-US" sz="1300" dirty="0">
                <a:solidFill>
                  <a:srgbClr val="00B050"/>
                </a:solidFill>
              </a:rPr>
              <a:t>* is mean of all non-missing values of those        * variables</a:t>
            </a:r>
          </a:p>
          <a:p>
            <a:r>
              <a:rPr lang="en-US" sz="1300" dirty="0" err="1"/>
              <a:t>egen</a:t>
            </a:r>
            <a:r>
              <a:rPr lang="en-US" sz="1300" dirty="0"/>
              <a:t> </a:t>
            </a:r>
            <a:r>
              <a:rPr lang="en-US" sz="1300" dirty="0" err="1"/>
              <a:t>meantest</a:t>
            </a:r>
            <a:r>
              <a:rPr lang="en-US" sz="1300" dirty="0"/>
              <a:t> = </a:t>
            </a:r>
            <a:r>
              <a:rPr lang="en-US" sz="1300" dirty="0" err="1"/>
              <a:t>rowmean</a:t>
            </a:r>
            <a:r>
              <a:rPr lang="en-US" sz="1300" dirty="0"/>
              <a:t>(read math science </a:t>
            </a:r>
            <a:r>
              <a:rPr lang="en-US" sz="1300" dirty="0" err="1"/>
              <a:t>socst</a:t>
            </a:r>
            <a:r>
              <a:rPr lang="en-US" sz="1300" dirty="0"/>
              <a:t>)</a:t>
            </a:r>
          </a:p>
          <a:p>
            <a:r>
              <a:rPr lang="en-US" sz="1300" dirty="0"/>
              <a:t>summarize </a:t>
            </a:r>
            <a:r>
              <a:rPr lang="en-US" sz="1300" dirty="0" err="1"/>
              <a:t>meantest</a:t>
            </a:r>
            <a:r>
              <a:rPr lang="en-US" sz="1300" dirty="0"/>
              <a:t> read math science </a:t>
            </a:r>
            <a:r>
              <a:rPr lang="en-US" sz="1300" dirty="0" err="1"/>
              <a:t>socst</a:t>
            </a:r>
            <a:endParaRPr lang="en-US" sz="1300" dirty="0"/>
          </a:p>
          <a:p>
            <a:endParaRPr lang="en-US" dirty="0"/>
          </a:p>
          <a:p>
            <a:endParaRPr lang="en-US" sz="800" dirty="0"/>
          </a:p>
          <a:p>
            <a:r>
              <a:rPr lang="en-US" sz="800" dirty="0"/>
              <a:t>    Variable |        </a:t>
            </a:r>
            <a:r>
              <a:rPr lang="en-US" sz="800" dirty="0" err="1"/>
              <a:t>Obs</a:t>
            </a:r>
            <a:r>
              <a:rPr lang="en-US" sz="800" dirty="0"/>
              <a:t>        Mean    Std. Dev.       Min        Max</a:t>
            </a:r>
          </a:p>
          <a:p>
            <a:r>
              <a:rPr lang="en-US" sz="800" dirty="0"/>
              <a:t>-------------+---------------------------------------------------------</a:t>
            </a:r>
          </a:p>
          <a:p>
            <a:r>
              <a:rPr lang="en-US" sz="800" dirty="0"/>
              <a:t>    </a:t>
            </a:r>
            <a:r>
              <a:rPr lang="en-US" sz="800" dirty="0" err="1"/>
              <a:t>meantest</a:t>
            </a:r>
            <a:r>
              <a:rPr lang="en-US" sz="800" dirty="0"/>
              <a:t> |        200    52.28042    8.400239       32.5   70.66666</a:t>
            </a:r>
          </a:p>
          <a:p>
            <a:r>
              <a:rPr lang="en-US" sz="800" dirty="0"/>
              <a:t>        read |        200       52.23    10.25294         28         76</a:t>
            </a:r>
          </a:p>
          <a:p>
            <a:r>
              <a:rPr lang="en-US" sz="800" dirty="0"/>
              <a:t>        math |        200      52.645    9.368448         33         75</a:t>
            </a:r>
          </a:p>
          <a:p>
            <a:r>
              <a:rPr lang="en-US" sz="800" dirty="0"/>
              <a:t>     science |        195    51.66154    9.866026         26         74</a:t>
            </a:r>
          </a:p>
          <a:p>
            <a:r>
              <a:rPr lang="en-US" sz="800" dirty="0"/>
              <a:t>       </a:t>
            </a:r>
            <a:r>
              <a:rPr lang="en-US" sz="800" dirty="0" err="1"/>
              <a:t>socst</a:t>
            </a:r>
            <a:r>
              <a:rPr lang="en-US" sz="800" dirty="0"/>
              <a:t> |        200      52.405    10.73579         26         71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300" dirty="0">
                <a:solidFill>
                  <a:srgbClr val="00B050"/>
                </a:solidFill>
              </a:rPr>
              <a:t>* standardize read </a:t>
            </a:r>
          </a:p>
          <a:p>
            <a:r>
              <a:rPr lang="en-US" sz="1300" dirty="0" err="1"/>
              <a:t>egen</a:t>
            </a:r>
            <a:r>
              <a:rPr lang="en-US" sz="1300" dirty="0"/>
              <a:t> </a:t>
            </a:r>
            <a:r>
              <a:rPr lang="en-US" sz="1300" dirty="0" err="1"/>
              <a:t>zread</a:t>
            </a:r>
            <a:r>
              <a:rPr lang="en-US" sz="1300" dirty="0"/>
              <a:t> = </a:t>
            </a:r>
            <a:r>
              <a:rPr lang="en-US" sz="1300" dirty="0" err="1"/>
              <a:t>std</a:t>
            </a:r>
            <a:r>
              <a:rPr lang="en-US" sz="1300" dirty="0"/>
              <a:t>(read)</a:t>
            </a:r>
          </a:p>
          <a:p>
            <a:r>
              <a:rPr lang="en-US" sz="1300" dirty="0"/>
              <a:t>summarize </a:t>
            </a:r>
            <a:r>
              <a:rPr lang="en-US" sz="1300" dirty="0" err="1"/>
              <a:t>zread</a:t>
            </a:r>
            <a:endParaRPr lang="en-US" sz="1300" dirty="0"/>
          </a:p>
          <a:p>
            <a:endParaRPr lang="en-US" dirty="0"/>
          </a:p>
          <a:p>
            <a:endParaRPr lang="en-US" sz="800" dirty="0"/>
          </a:p>
          <a:p>
            <a:r>
              <a:rPr lang="en-US" sz="800" dirty="0"/>
              <a:t>    Variable |        </a:t>
            </a:r>
            <a:r>
              <a:rPr lang="en-US" sz="800" dirty="0" err="1"/>
              <a:t>Obs</a:t>
            </a:r>
            <a:r>
              <a:rPr lang="en-US" sz="800" dirty="0"/>
              <a:t>        Mean    Std. Dev.       Min        Max</a:t>
            </a:r>
          </a:p>
          <a:p>
            <a:r>
              <a:rPr lang="en-US" sz="800" dirty="0"/>
              <a:t>-------------+---------------------------------------------------------</a:t>
            </a:r>
          </a:p>
          <a:p>
            <a:r>
              <a:rPr lang="en-US" sz="800" dirty="0"/>
              <a:t>       </a:t>
            </a:r>
            <a:r>
              <a:rPr lang="en-US" sz="800" dirty="0" err="1"/>
              <a:t>zread</a:t>
            </a:r>
            <a:r>
              <a:rPr lang="en-US" sz="800" dirty="0"/>
              <a:t> |        200   -1.84e-09           1  -2.363225    2.31836</a:t>
            </a:r>
          </a:p>
        </p:txBody>
      </p:sp>
    </p:spTree>
    <p:extLst>
      <p:ext uri="{BB962C8B-B14F-4D97-AF65-F5344CB8AC3E}">
        <p14:creationId xmlns:p14="http://schemas.microsoft.com/office/powerpoint/2010/main" val="7784317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renaming and recoding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rename</a:t>
            </a:r>
            <a:r>
              <a:rPr lang="en-US" dirty="0"/>
              <a:t> changes the name of a variable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rename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old_name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new_name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recode</a:t>
            </a:r>
            <a:r>
              <a:rPr lang="en-US" dirty="0">
                <a:cs typeface="Courier New" panose="02070309020205020404" pitchFamily="49" charset="0"/>
              </a:rPr>
              <a:t> changes the values of a variable to another set of values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Syntax: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recode (old=new) (old=new)…</a:t>
            </a:r>
          </a:p>
          <a:p>
            <a:r>
              <a:rPr lang="en-US" dirty="0">
                <a:cs typeface="Courier New" panose="02070309020205020404" pitchFamily="49" charset="0"/>
              </a:rPr>
              <a:t>Here we will change the gender variable (1=male, 2=female) to “female” and will recode its values to (0=male, 1=female)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Thus, it will be clear what the coding of female signifies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* renaming variables</a:t>
            </a:r>
          </a:p>
          <a:p>
            <a:r>
              <a:rPr lang="en-US" dirty="0"/>
              <a:t>rename gender female</a:t>
            </a:r>
          </a:p>
          <a:p>
            <a:r>
              <a:rPr lang="en-US" dirty="0">
                <a:solidFill>
                  <a:srgbClr val="00B050"/>
                </a:solidFill>
              </a:rPr>
              <a:t>* recode values to 0,1</a:t>
            </a:r>
          </a:p>
          <a:p>
            <a:r>
              <a:rPr lang="en-US" dirty="0"/>
              <a:t>recode female (1=0)(2=1)</a:t>
            </a:r>
          </a:p>
          <a:p>
            <a:r>
              <a:rPr lang="en-US" dirty="0"/>
              <a:t>tab female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100" dirty="0"/>
              <a:t>     female |      Freq.     Percent        Cum.</a:t>
            </a:r>
          </a:p>
          <a:p>
            <a:r>
              <a:rPr lang="en-US" sz="1100" dirty="0"/>
              <a:t>------------+-----------------------------------</a:t>
            </a:r>
          </a:p>
          <a:p>
            <a:r>
              <a:rPr lang="en-US" sz="1100" dirty="0"/>
              <a:t>          0 |         91       45.50       45.50</a:t>
            </a:r>
          </a:p>
          <a:p>
            <a:r>
              <a:rPr lang="en-US" sz="1100" dirty="0"/>
              <a:t>          1 |        109       54.50      100.00</a:t>
            </a:r>
          </a:p>
          <a:p>
            <a:r>
              <a:rPr lang="en-US" sz="1100" dirty="0"/>
              <a:t>------------+-----------------------------------</a:t>
            </a:r>
          </a:p>
          <a:p>
            <a:r>
              <a:rPr lang="en-US" sz="1100" dirty="0"/>
              <a:t>      Total |        200      100.00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561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variables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Short variable names make coding more efficient but can obscure the variable’s meaning</a:t>
            </a:r>
          </a:p>
          <a:p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label variable</a:t>
            </a:r>
            <a:r>
              <a:rPr lang="en-US" dirty="0"/>
              <a:t> to give the variable a longer description</a:t>
            </a:r>
          </a:p>
          <a:p>
            <a:r>
              <a:rPr lang="en-US" dirty="0"/>
              <a:t>The variable label will sometimes be used in output and often in graphs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3" y="2638044"/>
            <a:ext cx="5025255" cy="3217811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labeling variables (description)</a:t>
            </a:r>
          </a:p>
          <a:p>
            <a:r>
              <a:rPr lang="en-US" dirty="0"/>
              <a:t>label variable math "9th grade math score”</a:t>
            </a:r>
          </a:p>
          <a:p>
            <a:r>
              <a:rPr lang="en-US" dirty="0"/>
              <a:t>label variable </a:t>
            </a:r>
            <a:r>
              <a:rPr lang="en-US" dirty="0" err="1"/>
              <a:t>schtyp</a:t>
            </a:r>
            <a:r>
              <a:rPr lang="en-US" dirty="0"/>
              <a:t> "public/private school"</a:t>
            </a:r>
          </a:p>
          <a:p>
            <a:r>
              <a:rPr lang="en-US" dirty="0">
                <a:solidFill>
                  <a:srgbClr val="00B050"/>
                </a:solidFill>
              </a:rPr>
              <a:t>* the variable label will be used in some output</a:t>
            </a:r>
          </a:p>
          <a:p>
            <a:r>
              <a:rPr lang="en-US" dirty="0">
                <a:solidFill>
                  <a:schemeClr val="tx1"/>
                </a:solidFill>
              </a:rPr>
              <a:t>histogram math</a:t>
            </a:r>
          </a:p>
          <a:p>
            <a:r>
              <a:rPr lang="en-US" dirty="0">
                <a:solidFill>
                  <a:schemeClr val="tx1"/>
                </a:solidFill>
              </a:rPr>
              <a:t>tab </a:t>
            </a:r>
            <a:r>
              <a:rPr lang="en-US" dirty="0" err="1">
                <a:solidFill>
                  <a:schemeClr val="tx1"/>
                </a:solidFill>
              </a:rPr>
              <a:t>schtyp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Andy\Desktop\intro stata images\histogram_math_labe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31" y="3900788"/>
            <a:ext cx="2680678" cy="195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4900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variables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 variable names make coding more efficient but can obscure the variable’s meaning</a:t>
            </a:r>
          </a:p>
          <a:p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label variable</a:t>
            </a:r>
            <a:r>
              <a:rPr lang="en-US" dirty="0"/>
              <a:t> to give the variable a longer description</a:t>
            </a:r>
          </a:p>
          <a:p>
            <a:r>
              <a:rPr lang="en-US" dirty="0"/>
              <a:t>The variable label will sometimes be used in output and often in graphs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3" y="2638044"/>
            <a:ext cx="5025255" cy="32178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* labeling variables (description)</a:t>
            </a:r>
          </a:p>
          <a:p>
            <a:r>
              <a:rPr lang="en-US" dirty="0"/>
              <a:t>label variable math "9th grade math score”</a:t>
            </a:r>
          </a:p>
          <a:p>
            <a:r>
              <a:rPr lang="en-US" dirty="0"/>
              <a:t>label variable </a:t>
            </a:r>
            <a:r>
              <a:rPr lang="en-US" dirty="0" err="1"/>
              <a:t>schtyp</a:t>
            </a:r>
            <a:r>
              <a:rPr lang="en-US" dirty="0"/>
              <a:t> "public/private school"</a:t>
            </a:r>
          </a:p>
          <a:p>
            <a:r>
              <a:rPr lang="en-US" dirty="0">
                <a:solidFill>
                  <a:srgbClr val="00B050"/>
                </a:solidFill>
              </a:rPr>
              <a:t>* the variable label will be used in some output</a:t>
            </a:r>
          </a:p>
          <a:p>
            <a:r>
              <a:rPr lang="en-US" dirty="0">
                <a:solidFill>
                  <a:schemeClr val="tx1"/>
                </a:solidFill>
              </a:rPr>
              <a:t>histogram math</a:t>
            </a:r>
          </a:p>
          <a:p>
            <a:r>
              <a:rPr lang="en-US" dirty="0">
                <a:solidFill>
                  <a:schemeClr val="tx1"/>
                </a:solidFill>
              </a:rPr>
              <a:t>tab </a:t>
            </a:r>
            <a:r>
              <a:rPr lang="en-US" dirty="0" err="1">
                <a:solidFill>
                  <a:schemeClr val="tx1"/>
                </a:solidFill>
              </a:rPr>
              <a:t>schtyp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/>
              <a:t>public/</a:t>
            </a:r>
            <a:r>
              <a:rPr lang="en-US" dirty="0" err="1"/>
              <a:t>priv</a:t>
            </a:r>
            <a:r>
              <a:rPr lang="en-US" dirty="0"/>
              <a:t> |</a:t>
            </a:r>
          </a:p>
          <a:p>
            <a:r>
              <a:rPr lang="en-US" dirty="0"/>
              <a:t> ate school |      Freq.     Percent        Cum.</a:t>
            </a:r>
          </a:p>
          <a:p>
            <a:r>
              <a:rPr lang="en-US" dirty="0"/>
              <a:t>------------+-----------------------------------</a:t>
            </a:r>
          </a:p>
          <a:p>
            <a:r>
              <a:rPr lang="en-US" dirty="0"/>
              <a:t>          1 |        168       84.00       84.00</a:t>
            </a:r>
          </a:p>
          <a:p>
            <a:r>
              <a:rPr lang="en-US" dirty="0"/>
              <a:t>          2 |         32       16.00      100.00</a:t>
            </a:r>
          </a:p>
          <a:p>
            <a:r>
              <a:rPr lang="en-US" dirty="0"/>
              <a:t>------------+-----------------------------------</a:t>
            </a:r>
          </a:p>
          <a:p>
            <a:r>
              <a:rPr lang="en-US" dirty="0"/>
              <a:t>      Total |        200      100.00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559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300" dirty="0"/>
              <a:t>Value labels give text descriptions to the numerical values of a variable. </a:t>
            </a:r>
          </a:p>
          <a:p>
            <a:r>
              <a:rPr lang="en-US" sz="2300" dirty="0"/>
              <a:t>To create a new set of value labels use 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label define</a:t>
            </a:r>
          </a:p>
          <a:p>
            <a:pPr lvl="1"/>
            <a:r>
              <a:rPr lang="en-US" sz="2000" dirty="0"/>
              <a:t>Syntax: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label define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labelname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 # label…, </a:t>
            </a:r>
            <a:r>
              <a:rPr lang="en-US" sz="2000" dirty="0"/>
              <a:t>where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labelname</a:t>
            </a:r>
            <a:r>
              <a:rPr lang="en-US" sz="2000" dirty="0"/>
              <a:t> is the name of the value label set,  and (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# label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…)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cs typeface="Courier New" panose="02070309020205020404" pitchFamily="49" charset="0"/>
              </a:rPr>
              <a:t>is a list of numbers, each followed by its label.</a:t>
            </a:r>
            <a:r>
              <a:rPr lang="en-US" sz="2000" dirty="0"/>
              <a:t> </a:t>
            </a:r>
          </a:p>
          <a:p>
            <a:r>
              <a:rPr lang="en-US" sz="2300" dirty="0"/>
              <a:t>Then, to apply the labels to variables, use 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label values</a:t>
            </a:r>
            <a:endParaRPr lang="en-US" sz="2300" dirty="0"/>
          </a:p>
          <a:p>
            <a:pPr lvl="1"/>
            <a:r>
              <a:rPr lang="en-US" sz="2000" dirty="0"/>
              <a:t>Syntax: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label values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labelname</a:t>
            </a:r>
            <a:r>
              <a:rPr lang="en-US" sz="2000" dirty="0"/>
              <a:t>, where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sz="2000" dirty="0"/>
              <a:t> is one or more variables, and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labelname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cs typeface="Courier New" panose="02070309020205020404" pitchFamily="49" charset="0"/>
              </a:rPr>
              <a:t>is the value label set name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700" dirty="0">
                <a:solidFill>
                  <a:srgbClr val="00B050"/>
                </a:solidFill>
              </a:rPr>
              <a:t>* </a:t>
            </a:r>
            <a:r>
              <a:rPr lang="en-US" sz="1700" dirty="0" err="1">
                <a:solidFill>
                  <a:srgbClr val="00B050"/>
                </a:solidFill>
              </a:rPr>
              <a:t>schtyp</a:t>
            </a:r>
            <a:r>
              <a:rPr lang="en-US" sz="1700" dirty="0">
                <a:solidFill>
                  <a:srgbClr val="00B050"/>
                </a:solidFill>
              </a:rPr>
              <a:t> before labeling values</a:t>
            </a:r>
          </a:p>
          <a:p>
            <a:r>
              <a:rPr lang="en-US" sz="1700" dirty="0"/>
              <a:t>tab </a:t>
            </a:r>
            <a:r>
              <a:rPr lang="en-US" sz="1700" dirty="0" err="1"/>
              <a:t>schtyp</a:t>
            </a:r>
            <a:endParaRPr lang="en-US" sz="17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public/</a:t>
            </a:r>
            <a:r>
              <a:rPr lang="en-US" dirty="0" err="1"/>
              <a:t>priv</a:t>
            </a:r>
            <a:r>
              <a:rPr lang="en-US" dirty="0"/>
              <a:t> |</a:t>
            </a:r>
          </a:p>
          <a:p>
            <a:r>
              <a:rPr lang="en-US" dirty="0"/>
              <a:t> ate school |      Freq.     Percent        Cum.</a:t>
            </a:r>
          </a:p>
          <a:p>
            <a:r>
              <a:rPr lang="en-US" dirty="0"/>
              <a:t>------------+-----------------------------------</a:t>
            </a:r>
          </a:p>
          <a:p>
            <a:r>
              <a:rPr lang="en-US" dirty="0"/>
              <a:t>          1 |        168       84.00       84.00</a:t>
            </a:r>
          </a:p>
          <a:p>
            <a:r>
              <a:rPr lang="en-US" dirty="0"/>
              <a:t>          2 |         32       16.00      100.00</a:t>
            </a:r>
          </a:p>
          <a:p>
            <a:r>
              <a:rPr lang="en-US" dirty="0"/>
              <a:t>------------+-----------------------------------</a:t>
            </a:r>
          </a:p>
          <a:p>
            <a:r>
              <a:rPr lang="en-US" dirty="0"/>
              <a:t>      Total |        200      100.00</a:t>
            </a:r>
          </a:p>
          <a:p>
            <a:endParaRPr lang="en-US" dirty="0"/>
          </a:p>
          <a:p>
            <a:endParaRPr lang="en-US" dirty="0"/>
          </a:p>
          <a:p>
            <a:pPr>
              <a:spcBef>
                <a:spcPts val="300"/>
              </a:spcBef>
            </a:pPr>
            <a:r>
              <a:rPr lang="en-US" sz="1500" dirty="0">
                <a:solidFill>
                  <a:srgbClr val="00B050"/>
                </a:solidFill>
              </a:rPr>
              <a:t>* create and apply labels for </a:t>
            </a:r>
            <a:r>
              <a:rPr lang="en-US" sz="1500" dirty="0" err="1">
                <a:solidFill>
                  <a:srgbClr val="00B050"/>
                </a:solidFill>
              </a:rPr>
              <a:t>schtyp</a:t>
            </a:r>
            <a:endParaRPr lang="en-US" sz="1500" dirty="0">
              <a:solidFill>
                <a:srgbClr val="00B05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1500" dirty="0"/>
              <a:t>label define </a:t>
            </a:r>
            <a:r>
              <a:rPr lang="en-US" sz="1500" dirty="0" err="1"/>
              <a:t>pubpri</a:t>
            </a:r>
            <a:r>
              <a:rPr lang="en-US" sz="1500" dirty="0"/>
              <a:t> 1 public 2 private</a:t>
            </a:r>
          </a:p>
          <a:p>
            <a:pPr>
              <a:spcBef>
                <a:spcPts val="300"/>
              </a:spcBef>
            </a:pPr>
            <a:r>
              <a:rPr lang="en-US" sz="1500" dirty="0"/>
              <a:t>label values </a:t>
            </a:r>
            <a:r>
              <a:rPr lang="en-US" sz="1500" dirty="0" err="1"/>
              <a:t>schtyp</a:t>
            </a:r>
            <a:r>
              <a:rPr lang="en-US" sz="1500" dirty="0"/>
              <a:t> </a:t>
            </a:r>
            <a:r>
              <a:rPr lang="en-US" sz="1500" dirty="0" err="1"/>
              <a:t>pubpri</a:t>
            </a:r>
            <a:endParaRPr lang="en-US" sz="1500" dirty="0"/>
          </a:p>
          <a:p>
            <a:pPr>
              <a:spcBef>
                <a:spcPts val="300"/>
              </a:spcBef>
            </a:pPr>
            <a:r>
              <a:rPr lang="en-US" sz="1500" dirty="0"/>
              <a:t>tab </a:t>
            </a:r>
            <a:r>
              <a:rPr lang="en-US" sz="1500" dirty="0" err="1"/>
              <a:t>schtyp</a:t>
            </a:r>
            <a:endParaRPr lang="en-US" sz="15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public/</a:t>
            </a:r>
            <a:r>
              <a:rPr lang="en-US" dirty="0" err="1"/>
              <a:t>priv</a:t>
            </a:r>
            <a:r>
              <a:rPr lang="en-US" dirty="0"/>
              <a:t> |</a:t>
            </a:r>
          </a:p>
          <a:p>
            <a:r>
              <a:rPr lang="en-US" dirty="0"/>
              <a:t> ate school |      Freq.     Percent        Cum.</a:t>
            </a:r>
          </a:p>
          <a:p>
            <a:r>
              <a:rPr lang="en-US" dirty="0"/>
              <a:t>------------+-----------------------------------</a:t>
            </a:r>
          </a:p>
          <a:p>
            <a:r>
              <a:rPr lang="en-US" dirty="0"/>
              <a:t>     public |        168       84.00       84.00</a:t>
            </a:r>
          </a:p>
          <a:p>
            <a:r>
              <a:rPr lang="en-US" dirty="0"/>
              <a:t>    private |         32       16.00      100.00</a:t>
            </a:r>
          </a:p>
          <a:p>
            <a:r>
              <a:rPr lang="en-US" dirty="0"/>
              <a:t>------------+-----------------------------------</a:t>
            </a:r>
          </a:p>
          <a:p>
            <a:r>
              <a:rPr lang="en-US" dirty="0"/>
              <a:t>      Total |        200      100.00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505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string variables into numeric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encode</a:t>
            </a:r>
            <a:r>
              <a:rPr lang="en-US" dirty="0"/>
              <a:t> converts a string variable into a numeric variable</a:t>
            </a:r>
          </a:p>
          <a:p>
            <a:pPr lvl="1"/>
            <a:r>
              <a:rPr lang="en-US" dirty="0"/>
              <a:t>remember that some Stata commands require numeric variables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encode</a:t>
            </a:r>
            <a:r>
              <a:rPr lang="en-US" dirty="0"/>
              <a:t> will use alphabetical order to order the numeric codes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encode</a:t>
            </a:r>
            <a:r>
              <a:rPr lang="en-US" dirty="0"/>
              <a:t> will convert the original string values into a set of value labels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encode</a:t>
            </a:r>
            <a:r>
              <a:rPr lang="en-US" dirty="0"/>
              <a:t> will create a new numeric variable, which must be specified in option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gen(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4" y="2638044"/>
            <a:ext cx="5087778" cy="321781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* encoding string </a:t>
            </a:r>
            <a:r>
              <a:rPr lang="en-US" dirty="0" err="1">
                <a:solidFill>
                  <a:srgbClr val="00B050"/>
                </a:solidFill>
              </a:rPr>
              <a:t>prgtype</a:t>
            </a:r>
            <a:r>
              <a:rPr lang="en-US" dirty="0">
                <a:solidFill>
                  <a:srgbClr val="00B050"/>
                </a:solidFill>
              </a:rPr>
              <a:t> into</a:t>
            </a:r>
          </a:p>
          <a:p>
            <a:r>
              <a:rPr lang="en-US" dirty="0">
                <a:solidFill>
                  <a:srgbClr val="00B050"/>
                </a:solidFill>
              </a:rPr>
              <a:t>*  numeric variable </a:t>
            </a:r>
            <a:r>
              <a:rPr lang="en-US" dirty="0" err="1">
                <a:solidFill>
                  <a:srgbClr val="00B050"/>
                </a:solidFill>
              </a:rPr>
              <a:t>prog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encode </a:t>
            </a:r>
            <a:r>
              <a:rPr lang="en-US" dirty="0" err="1"/>
              <a:t>prgtype</a:t>
            </a:r>
            <a:r>
              <a:rPr lang="en-US" dirty="0"/>
              <a:t>, gen(</a:t>
            </a:r>
            <a:r>
              <a:rPr lang="en-US" dirty="0" err="1"/>
              <a:t>prog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* we see that prog is a numeric with labels (blue)</a:t>
            </a:r>
          </a:p>
          <a:p>
            <a:r>
              <a:rPr lang="en-US" dirty="0">
                <a:solidFill>
                  <a:srgbClr val="00B050"/>
                </a:solidFill>
              </a:rPr>
              <a:t>*  while the old variable prog is string (red)</a:t>
            </a:r>
          </a:p>
          <a:p>
            <a:r>
              <a:rPr lang="en-US" dirty="0">
                <a:solidFill>
                  <a:schemeClr val="tx1"/>
                </a:solidFill>
              </a:rPr>
              <a:t>browse </a:t>
            </a:r>
            <a:r>
              <a:rPr lang="en-US" dirty="0" err="1">
                <a:solidFill>
                  <a:schemeClr val="tx1"/>
                </a:solidFill>
              </a:rPr>
              <a:t>prog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prgtype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0CD7A9-FF5B-4036-8D9F-D1B621857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931" y="4068625"/>
            <a:ext cx="2492468" cy="169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084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string variables into numeric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remember to use the option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nolabel</a:t>
            </a:r>
            <a:r>
              <a:rPr lang="en-US" dirty="0"/>
              <a:t> to remove value labels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tabulate</a:t>
            </a:r>
            <a:r>
              <a:rPr lang="en-US" dirty="0"/>
              <a:t> output</a:t>
            </a:r>
          </a:p>
          <a:p>
            <a:r>
              <a:rPr lang="en-US" dirty="0">
                <a:cs typeface="Courier New" panose="02070309020205020404" pitchFamily="49" charset="0"/>
              </a:rPr>
              <a:t>Notice that numbering begins at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4" y="2638044"/>
            <a:ext cx="5087778" cy="321781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* we see labels by default in tab</a:t>
            </a:r>
          </a:p>
          <a:p>
            <a:r>
              <a:rPr lang="en-US" dirty="0">
                <a:solidFill>
                  <a:schemeClr val="tx1"/>
                </a:solidFill>
              </a:rPr>
              <a:t>tab </a:t>
            </a:r>
            <a:r>
              <a:rPr lang="en-US" dirty="0" err="1">
                <a:solidFill>
                  <a:schemeClr val="tx1"/>
                </a:solidFill>
              </a:rPr>
              <a:t>prog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900" dirty="0">
                <a:solidFill>
                  <a:schemeClr val="tx1"/>
                </a:solidFill>
              </a:rPr>
              <a:t>       </a:t>
            </a:r>
            <a:r>
              <a:rPr lang="en-US" sz="900" dirty="0" err="1">
                <a:solidFill>
                  <a:schemeClr val="tx1"/>
                </a:solidFill>
              </a:rPr>
              <a:t>prog</a:t>
            </a:r>
            <a:r>
              <a:rPr lang="en-US" sz="900" dirty="0">
                <a:solidFill>
                  <a:schemeClr val="tx1"/>
                </a:solidFill>
              </a:rPr>
              <a:t> |      Freq.     Percent        Cum.</a:t>
            </a:r>
          </a:p>
          <a:p>
            <a:r>
              <a:rPr lang="en-US" sz="900" dirty="0">
                <a:solidFill>
                  <a:schemeClr val="tx1"/>
                </a:solidFill>
              </a:rPr>
              <a:t>------------+-----------------------------------</a:t>
            </a:r>
          </a:p>
          <a:p>
            <a:r>
              <a:rPr lang="en-US" sz="900" dirty="0">
                <a:solidFill>
                  <a:schemeClr val="tx1"/>
                </a:solidFill>
              </a:rPr>
              <a:t>   academic |        105       52.50       52.50</a:t>
            </a:r>
          </a:p>
          <a:p>
            <a:r>
              <a:rPr lang="en-US" sz="900" dirty="0">
                <a:solidFill>
                  <a:schemeClr val="tx1"/>
                </a:solidFill>
              </a:rPr>
              <a:t>    general |         45       22.50       75.00</a:t>
            </a:r>
          </a:p>
          <a:p>
            <a:r>
              <a:rPr lang="en-US" sz="900" dirty="0">
                <a:solidFill>
                  <a:schemeClr val="tx1"/>
                </a:solidFill>
              </a:rPr>
              <a:t>     </a:t>
            </a:r>
            <a:r>
              <a:rPr lang="en-US" sz="900" dirty="0" err="1">
                <a:solidFill>
                  <a:schemeClr val="tx1"/>
                </a:solidFill>
              </a:rPr>
              <a:t>vocati</a:t>
            </a:r>
            <a:r>
              <a:rPr lang="en-US" sz="900" dirty="0">
                <a:solidFill>
                  <a:schemeClr val="tx1"/>
                </a:solidFill>
              </a:rPr>
              <a:t> |         50       25.00      100.00</a:t>
            </a:r>
          </a:p>
          <a:p>
            <a:r>
              <a:rPr lang="en-US" sz="900" dirty="0">
                <a:solidFill>
                  <a:schemeClr val="tx1"/>
                </a:solidFill>
              </a:rPr>
              <a:t>------------+-----------------------------------</a:t>
            </a:r>
          </a:p>
          <a:p>
            <a:r>
              <a:rPr lang="en-US" sz="900" dirty="0">
                <a:solidFill>
                  <a:schemeClr val="tx1"/>
                </a:solidFill>
              </a:rPr>
              <a:t>      Total |        200      100.00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* use option </a:t>
            </a:r>
            <a:r>
              <a:rPr lang="en-US" dirty="0" err="1">
                <a:solidFill>
                  <a:srgbClr val="00B050"/>
                </a:solidFill>
              </a:rPr>
              <a:t>nolabel</a:t>
            </a:r>
            <a:r>
              <a:rPr lang="en-US" dirty="0">
                <a:solidFill>
                  <a:srgbClr val="00B050"/>
                </a:solidFill>
              </a:rPr>
              <a:t> to remove the labels</a:t>
            </a:r>
          </a:p>
          <a:p>
            <a:r>
              <a:rPr lang="en-US" dirty="0">
                <a:solidFill>
                  <a:schemeClr val="tx1"/>
                </a:solidFill>
              </a:rPr>
              <a:t>tab </a:t>
            </a:r>
            <a:r>
              <a:rPr lang="en-US" dirty="0" err="1">
                <a:solidFill>
                  <a:schemeClr val="tx1"/>
                </a:solidFill>
              </a:rPr>
              <a:t>prog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nolabel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900" dirty="0">
              <a:solidFill>
                <a:schemeClr val="tx1"/>
              </a:solidFill>
            </a:endParaRPr>
          </a:p>
          <a:p>
            <a:r>
              <a:rPr lang="en-US" sz="900" dirty="0">
                <a:solidFill>
                  <a:schemeClr val="tx1"/>
                </a:solidFill>
              </a:rPr>
              <a:t>       </a:t>
            </a:r>
            <a:r>
              <a:rPr lang="en-US" sz="900" dirty="0" err="1">
                <a:solidFill>
                  <a:schemeClr val="tx1"/>
                </a:solidFill>
              </a:rPr>
              <a:t>prog</a:t>
            </a:r>
            <a:r>
              <a:rPr lang="en-US" sz="900" dirty="0">
                <a:solidFill>
                  <a:schemeClr val="tx1"/>
                </a:solidFill>
              </a:rPr>
              <a:t> |      Freq.     Percent        Cum.</a:t>
            </a:r>
          </a:p>
          <a:p>
            <a:r>
              <a:rPr lang="en-US" sz="900" dirty="0">
                <a:solidFill>
                  <a:schemeClr val="tx1"/>
                </a:solidFill>
              </a:rPr>
              <a:t>------------+-----------------------------------</a:t>
            </a:r>
          </a:p>
          <a:p>
            <a:r>
              <a:rPr lang="en-US" sz="900" dirty="0">
                <a:solidFill>
                  <a:schemeClr val="tx1"/>
                </a:solidFill>
              </a:rPr>
              <a:t>          1 |        105       52.50       52.50</a:t>
            </a:r>
          </a:p>
          <a:p>
            <a:r>
              <a:rPr lang="en-US" sz="900" dirty="0">
                <a:solidFill>
                  <a:schemeClr val="tx1"/>
                </a:solidFill>
              </a:rPr>
              <a:t>          2 |         45       22.50       75.00</a:t>
            </a:r>
          </a:p>
          <a:p>
            <a:r>
              <a:rPr lang="en-US" sz="900" dirty="0">
                <a:solidFill>
                  <a:schemeClr val="tx1"/>
                </a:solidFill>
              </a:rPr>
              <a:t>          3 |         50       25.00      100.00</a:t>
            </a:r>
          </a:p>
          <a:p>
            <a:r>
              <a:rPr lang="en-US" sz="900" dirty="0">
                <a:solidFill>
                  <a:schemeClr val="tx1"/>
                </a:solidFill>
              </a:rPr>
              <a:t>------------+-----------------------------------</a:t>
            </a:r>
          </a:p>
          <a:p>
            <a:r>
              <a:rPr lang="en-US" sz="900" dirty="0">
                <a:solidFill>
                  <a:schemeClr val="tx1"/>
                </a:solidFill>
              </a:rPr>
              <a:t>      Total |        200      100.00</a:t>
            </a:r>
          </a:p>
          <a:p>
            <a:endParaRPr lang="en-US" sz="9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503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7EA157-226F-449D-B65D-EB0B7CFC8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2C9A2-2A42-41AB-A880-10EEFDA6B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generate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replace</a:t>
            </a:r>
            <a:r>
              <a:rPr lang="en-US" dirty="0"/>
              <a:t> commands to create a variable called “</a:t>
            </a:r>
            <a:r>
              <a:rPr lang="en-US" dirty="0" err="1"/>
              <a:t>highmath</a:t>
            </a:r>
            <a:r>
              <a:rPr lang="en-US" dirty="0"/>
              <a:t>” that takes on the value 1 if math is greater than 60, and 0 otherwise</a:t>
            </a:r>
          </a:p>
          <a:p>
            <a:r>
              <a:rPr lang="en-US" dirty="0"/>
              <a:t>Then 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en-US" dirty="0"/>
              <a:t> command to create a set of value labels called “</a:t>
            </a:r>
            <a:r>
              <a:rPr lang="en-US" dirty="0" err="1"/>
              <a:t>mathlabel</a:t>
            </a:r>
            <a:r>
              <a:rPr lang="en-US" dirty="0"/>
              <a:t>”, which labels the value 1 “high” and the value 0 “low”</a:t>
            </a:r>
          </a:p>
          <a:p>
            <a:r>
              <a:rPr lang="en-US" dirty="0"/>
              <a:t>Finally, 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en-US" dirty="0"/>
              <a:t> command to apply the “</a:t>
            </a:r>
            <a:r>
              <a:rPr lang="en-US" dirty="0" err="1"/>
              <a:t>mathlabel</a:t>
            </a:r>
            <a:r>
              <a:rPr lang="en-US" dirty="0"/>
              <a:t>” labels to the newly generated variable </a:t>
            </a:r>
            <a:r>
              <a:rPr lang="en-US" dirty="0" err="1"/>
              <a:t>highmath</a:t>
            </a:r>
            <a:r>
              <a:rPr lang="en-US" dirty="0"/>
              <a:t>.  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tab</a:t>
            </a:r>
            <a:r>
              <a:rPr lang="en-US" dirty="0"/>
              <a:t> command on </a:t>
            </a:r>
            <a:r>
              <a:rPr lang="en-US" dirty="0" err="1"/>
              <a:t>highmath</a:t>
            </a:r>
            <a:r>
              <a:rPr lang="en-US" dirty="0"/>
              <a:t> to check your results.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59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</a:t>
            </a:r>
            <a:r>
              <a:rPr lang="en-US" dirty="0" err="1"/>
              <a:t>stata’s</a:t>
            </a:r>
            <a:r>
              <a:rPr lang="en-US" dirty="0"/>
              <a:t> interface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cd</a:t>
            </a:r>
            <a:r>
              <a:rPr lang="en-US" dirty="0"/>
              <a:t>	change working directory</a:t>
            </a:r>
          </a:p>
        </p:txBody>
      </p:sp>
    </p:spTree>
    <p:extLst>
      <p:ext uri="{BB962C8B-B14F-4D97-AF65-F5344CB8AC3E}">
        <p14:creationId xmlns:p14="http://schemas.microsoft.com/office/powerpoint/2010/main" val="30920542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Dataset operations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keep</a:t>
            </a:r>
            <a:r>
              <a:rPr lang="en-US" dirty="0"/>
              <a:t>		keep variables, drop others</a:t>
            </a:r>
          </a:p>
          <a:p>
            <a:endParaRPr lang="en-US" dirty="0"/>
          </a:p>
          <a:p>
            <a:r>
              <a:rPr lang="en-US" b="1" dirty="0"/>
              <a:t>drop</a:t>
            </a:r>
            <a:r>
              <a:rPr lang="en-US" dirty="0"/>
              <a:t>		drop variables, keep others</a:t>
            </a:r>
          </a:p>
          <a:p>
            <a:endParaRPr lang="en-US" dirty="0"/>
          </a:p>
          <a:p>
            <a:r>
              <a:rPr lang="en-US" b="1" dirty="0"/>
              <a:t>keep if</a:t>
            </a:r>
            <a:r>
              <a:rPr lang="en-US" dirty="0"/>
              <a:t>		keep observations, drop others</a:t>
            </a:r>
          </a:p>
          <a:p>
            <a:endParaRPr lang="en-US" dirty="0"/>
          </a:p>
          <a:p>
            <a:r>
              <a:rPr lang="en-US" b="1" dirty="0"/>
              <a:t>drop if	</a:t>
            </a:r>
            <a:r>
              <a:rPr lang="en-US" dirty="0"/>
              <a:t>	drop observations, keep others</a:t>
            </a:r>
          </a:p>
          <a:p>
            <a:endParaRPr lang="en-US" dirty="0"/>
          </a:p>
          <a:p>
            <a:r>
              <a:rPr lang="en-US" b="1" dirty="0"/>
              <a:t>sort</a:t>
            </a:r>
            <a:r>
              <a:rPr lang="en-US" dirty="0"/>
              <a:t>		sort by variables, ascending</a:t>
            </a:r>
          </a:p>
          <a:p>
            <a:endParaRPr lang="en-US" dirty="0"/>
          </a:p>
          <a:p>
            <a:r>
              <a:rPr lang="en-US" b="1" dirty="0" err="1"/>
              <a:t>gsort</a:t>
            </a:r>
            <a:r>
              <a:rPr lang="en-US" dirty="0"/>
              <a:t>		ascending and descending sort</a:t>
            </a:r>
          </a:p>
        </p:txBody>
      </p:sp>
    </p:spTree>
    <p:extLst>
      <p:ext uri="{BB962C8B-B14F-4D97-AF65-F5344CB8AC3E}">
        <p14:creationId xmlns:p14="http://schemas.microsoft.com/office/powerpoint/2010/main" val="41584050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your data before making big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 are about to make changes to the dataset that cannot easily be reversed, so we should save the data </a:t>
            </a:r>
            <a:r>
              <a:rPr lang="en-US"/>
              <a:t>before continuing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save dataset, overwrite existing file</a:t>
            </a:r>
          </a:p>
          <a:p>
            <a:r>
              <a:rPr lang="en-US" dirty="0"/>
              <a:t>save hs1, replace</a:t>
            </a:r>
          </a:p>
        </p:txBody>
      </p:sp>
    </p:spTree>
    <p:extLst>
      <p:ext uri="{BB962C8B-B14F-4D97-AF65-F5344CB8AC3E}">
        <p14:creationId xmlns:p14="http://schemas.microsoft.com/office/powerpoint/2010/main" val="40837876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and dropping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keep</a:t>
            </a:r>
            <a:r>
              <a:rPr lang="en-US" dirty="0"/>
              <a:t> preserves the selected variables and drops the rest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keep</a:t>
            </a:r>
            <a:r>
              <a:rPr lang="en-US" dirty="0"/>
              <a:t> if you want to remove most of the variables but keep a select few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n-US" dirty="0"/>
              <a:t> removes the selected variables and keeps the rest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n-US" dirty="0"/>
              <a:t> if you want to remove a few variables but keep most of them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drop variable </a:t>
            </a:r>
            <a:r>
              <a:rPr lang="en-US" dirty="0" err="1">
                <a:solidFill>
                  <a:srgbClr val="00B050"/>
                </a:solidFill>
              </a:rPr>
              <a:t>prgtype</a:t>
            </a:r>
            <a:r>
              <a:rPr lang="en-US" dirty="0">
                <a:solidFill>
                  <a:srgbClr val="00B050"/>
                </a:solidFill>
              </a:rPr>
              <a:t> from dataset</a:t>
            </a:r>
          </a:p>
          <a:p>
            <a:r>
              <a:rPr lang="en-US" dirty="0"/>
              <a:t>drop </a:t>
            </a:r>
            <a:r>
              <a:rPr lang="en-US" dirty="0" err="1"/>
              <a:t>prgtype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* keep just id read and math</a:t>
            </a:r>
          </a:p>
          <a:p>
            <a:r>
              <a:rPr lang="en-US" dirty="0">
                <a:solidFill>
                  <a:schemeClr val="tx1"/>
                </a:solidFill>
              </a:rPr>
              <a:t>keep id read math</a:t>
            </a:r>
          </a:p>
        </p:txBody>
      </p:sp>
    </p:spTree>
    <p:extLst>
      <p:ext uri="{BB962C8B-B14F-4D97-AF65-F5344CB8AC3E}">
        <p14:creationId xmlns:p14="http://schemas.microsoft.com/office/powerpoint/2010/main" val="23682790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and dropping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 after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keep</a:t>
            </a:r>
            <a:r>
              <a:rPr lang="en-US" dirty="0"/>
              <a:t>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n-US" dirty="0"/>
              <a:t> to preserve or remove observations by condition</a:t>
            </a:r>
          </a:p>
          <a:p>
            <a:r>
              <a:rPr lang="en-US" dirty="0">
                <a:cs typeface="Courier New" panose="02070309020205020404" pitchFamily="49" charset="0"/>
              </a:rPr>
              <a:t>To be clear,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keep if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drop if</a:t>
            </a:r>
            <a:r>
              <a:rPr lang="en-US" dirty="0"/>
              <a:t> select observations, while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keep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n-US" dirty="0"/>
              <a:t> select variables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* keep observation if reading &gt; 40</a:t>
            </a:r>
          </a:p>
          <a:p>
            <a:r>
              <a:rPr lang="en-US" dirty="0"/>
              <a:t>keep if read &gt; 40</a:t>
            </a:r>
          </a:p>
          <a:p>
            <a:r>
              <a:rPr lang="en-US" dirty="0" err="1"/>
              <a:t>summ</a:t>
            </a:r>
            <a:r>
              <a:rPr lang="en-US" dirty="0"/>
              <a:t> read</a:t>
            </a:r>
          </a:p>
          <a:p>
            <a:endParaRPr lang="en-US" dirty="0"/>
          </a:p>
          <a:p>
            <a:r>
              <a:rPr lang="en-US" sz="800" dirty="0"/>
              <a:t>    Variable |        </a:t>
            </a:r>
            <a:r>
              <a:rPr lang="en-US" sz="800" dirty="0" err="1"/>
              <a:t>Obs</a:t>
            </a:r>
            <a:r>
              <a:rPr lang="en-US" sz="800" dirty="0"/>
              <a:t>        Mean    Std. Dev.       Min        Max</a:t>
            </a:r>
          </a:p>
          <a:p>
            <a:r>
              <a:rPr lang="en-US" sz="800" dirty="0"/>
              <a:t>-------------+---------------------------------------------------------</a:t>
            </a:r>
          </a:p>
          <a:p>
            <a:r>
              <a:rPr lang="en-US" sz="800" dirty="0"/>
              <a:t>        read |        178    54.23596     8.96323         41         76</a:t>
            </a:r>
          </a:p>
          <a:p>
            <a:endParaRPr lang="en-US" sz="800" dirty="0"/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* now drop if math outside range [30,70]</a:t>
            </a:r>
          </a:p>
          <a:p>
            <a:r>
              <a:rPr lang="en-US" dirty="0"/>
              <a:t>drop if math &lt; 30 | math &gt; 70</a:t>
            </a:r>
          </a:p>
          <a:p>
            <a:r>
              <a:rPr lang="en-US" dirty="0" err="1"/>
              <a:t>summ</a:t>
            </a:r>
            <a:r>
              <a:rPr lang="en-US" dirty="0"/>
              <a:t> math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800" dirty="0"/>
              <a:t>    Variable |        </a:t>
            </a:r>
            <a:r>
              <a:rPr lang="en-US" sz="800" dirty="0" err="1"/>
              <a:t>Obs</a:t>
            </a:r>
            <a:r>
              <a:rPr lang="en-US" sz="800" dirty="0"/>
              <a:t>        Mean    Std. Dev.       Min        Max</a:t>
            </a:r>
          </a:p>
          <a:p>
            <a:r>
              <a:rPr lang="en-US" sz="800" dirty="0"/>
              <a:t>-------------+---------------------------------------------------------</a:t>
            </a:r>
          </a:p>
          <a:p>
            <a:r>
              <a:rPr lang="en-US" sz="800" dirty="0"/>
              <a:t>        math |        168    52.68452    8.118243         35         70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194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data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dirty="0"/>
              <a:t> to order the observations by one or more variables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sort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var1 var2 var3</a:t>
            </a:r>
            <a:r>
              <a:rPr lang="en-US" dirty="0"/>
              <a:t>, for example, will sort first by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var1</a:t>
            </a:r>
            <a:r>
              <a:rPr lang="en-US" dirty="0"/>
              <a:t>, then by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var2</a:t>
            </a:r>
            <a:r>
              <a:rPr lang="en-US" dirty="0"/>
              <a:t>, then by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var3</a:t>
            </a:r>
            <a:r>
              <a:rPr lang="en-US" dirty="0"/>
              <a:t>, all in ascending order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sorting</a:t>
            </a:r>
          </a:p>
          <a:p>
            <a:r>
              <a:rPr lang="en-US" dirty="0">
                <a:solidFill>
                  <a:srgbClr val="00B050"/>
                </a:solidFill>
              </a:rPr>
              <a:t>* first look at unsorted</a:t>
            </a:r>
          </a:p>
          <a:p>
            <a:r>
              <a:rPr lang="en-US" dirty="0"/>
              <a:t>li in 1/5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+-------------------+</a:t>
            </a:r>
          </a:p>
          <a:p>
            <a:r>
              <a:rPr lang="en-US" dirty="0"/>
              <a:t>     |  id   read   math |</a:t>
            </a:r>
          </a:p>
          <a:p>
            <a:r>
              <a:rPr lang="en-US" dirty="0"/>
              <a:t>     |-------------------|</a:t>
            </a:r>
          </a:p>
          <a:p>
            <a:r>
              <a:rPr lang="en-US" dirty="0"/>
              <a:t>  1. |  70     57     41 |</a:t>
            </a:r>
          </a:p>
          <a:p>
            <a:r>
              <a:rPr lang="en-US" dirty="0"/>
              <a:t>  2. | 121     68     53 |</a:t>
            </a:r>
          </a:p>
          <a:p>
            <a:r>
              <a:rPr lang="en-US" dirty="0"/>
              <a:t>  3. |  86     44     54 |</a:t>
            </a:r>
          </a:p>
          <a:p>
            <a:r>
              <a:rPr lang="en-US" dirty="0"/>
              <a:t>  4. | 141     63     47 |</a:t>
            </a:r>
          </a:p>
          <a:p>
            <a:r>
              <a:rPr lang="en-US" dirty="0"/>
              <a:t>  5. | 172     47     57 |</a:t>
            </a:r>
          </a:p>
          <a:p>
            <a:r>
              <a:rPr lang="en-US" dirty="0"/>
              <a:t>     +-------------------+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8653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data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dirty="0"/>
              <a:t> to order the observations by one or more variables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sort var1 var2 var3</a:t>
            </a:r>
            <a:r>
              <a:rPr lang="en-US" dirty="0"/>
              <a:t>, for example, will sort first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var1</a:t>
            </a:r>
            <a:r>
              <a:rPr lang="en-US" dirty="0"/>
              <a:t>, then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var2</a:t>
            </a:r>
            <a:r>
              <a:rPr lang="en-US" dirty="0"/>
              <a:t>, then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var3</a:t>
            </a:r>
            <a:r>
              <a:rPr lang="en-US" dirty="0"/>
              <a:t>, all in ascending order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now sort by read and then math</a:t>
            </a:r>
          </a:p>
          <a:p>
            <a:r>
              <a:rPr lang="en-US" dirty="0"/>
              <a:t>sort read math</a:t>
            </a:r>
          </a:p>
          <a:p>
            <a:r>
              <a:rPr lang="en-US" dirty="0"/>
              <a:t>li in 1/5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+-------------------+</a:t>
            </a:r>
          </a:p>
          <a:p>
            <a:r>
              <a:rPr lang="en-US" dirty="0"/>
              <a:t>     |  id   read   math |</a:t>
            </a:r>
          </a:p>
          <a:p>
            <a:r>
              <a:rPr lang="en-US" dirty="0"/>
              <a:t>     |-------------------|</a:t>
            </a:r>
          </a:p>
          <a:p>
            <a:r>
              <a:rPr lang="en-US" dirty="0"/>
              <a:t>  1. |  37     41     40 |</a:t>
            </a:r>
          </a:p>
          <a:p>
            <a:r>
              <a:rPr lang="en-US" dirty="0"/>
              <a:t>  2. |  30     41     42 |</a:t>
            </a:r>
          </a:p>
          <a:p>
            <a:r>
              <a:rPr lang="en-US" dirty="0"/>
              <a:t>  3. | 145     42     38 |</a:t>
            </a:r>
          </a:p>
          <a:p>
            <a:r>
              <a:rPr lang="en-US" dirty="0"/>
              <a:t>  4. |  22     42     39 |</a:t>
            </a:r>
          </a:p>
          <a:p>
            <a:r>
              <a:rPr lang="en-US" dirty="0"/>
              <a:t>  5. | 124     42     41 |</a:t>
            </a:r>
          </a:p>
          <a:p>
            <a:r>
              <a:rPr lang="en-US" dirty="0"/>
              <a:t>     +-------------------+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923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data (3) 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gsort</a:t>
            </a:r>
            <a:r>
              <a:rPr lang="en-US" dirty="0"/>
              <a:t>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/>
              <a:t>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/>
              <a:t> before each variable to specify ascending and descending order, respectively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sort descending read then ascending math</a:t>
            </a:r>
          </a:p>
          <a:p>
            <a:r>
              <a:rPr lang="en-US" dirty="0" err="1"/>
              <a:t>gsort</a:t>
            </a:r>
            <a:r>
              <a:rPr lang="en-US" dirty="0"/>
              <a:t> -read +math</a:t>
            </a:r>
          </a:p>
          <a:p>
            <a:r>
              <a:rPr lang="en-US" dirty="0"/>
              <a:t>li in 1/5</a:t>
            </a:r>
          </a:p>
          <a:p>
            <a:endParaRPr lang="en-US" dirty="0"/>
          </a:p>
          <a:p>
            <a:r>
              <a:rPr lang="en-US" dirty="0"/>
              <a:t>     +-------------------+</a:t>
            </a:r>
          </a:p>
          <a:p>
            <a:r>
              <a:rPr lang="en-US" dirty="0"/>
              <a:t>     |  id   read   math |</a:t>
            </a:r>
          </a:p>
          <a:p>
            <a:r>
              <a:rPr lang="en-US" dirty="0"/>
              <a:t>     |-------------------|</a:t>
            </a:r>
          </a:p>
          <a:p>
            <a:r>
              <a:rPr lang="en-US" dirty="0"/>
              <a:t>  1. |  61     76     60 |</a:t>
            </a:r>
          </a:p>
          <a:p>
            <a:r>
              <a:rPr lang="en-US" dirty="0"/>
              <a:t>  2. | 103     76     64 |</a:t>
            </a:r>
          </a:p>
          <a:p>
            <a:r>
              <a:rPr lang="en-US" dirty="0"/>
              <a:t>  3. |  34     73     57 |</a:t>
            </a:r>
          </a:p>
          <a:p>
            <a:r>
              <a:rPr lang="en-US" dirty="0"/>
              <a:t>  4. |  93     73     62 |</a:t>
            </a:r>
          </a:p>
          <a:p>
            <a:r>
              <a:rPr lang="en-US" dirty="0"/>
              <a:t>  5. |  95     73     71 |</a:t>
            </a:r>
          </a:p>
          <a:p>
            <a:r>
              <a:rPr lang="en-US" dirty="0"/>
              <a:t>     +-------------------+</a:t>
            </a:r>
          </a:p>
        </p:txBody>
      </p:sp>
    </p:spTree>
    <p:extLst>
      <p:ext uri="{BB962C8B-B14F-4D97-AF65-F5344CB8AC3E}">
        <p14:creationId xmlns:p14="http://schemas.microsoft.com/office/powerpoint/2010/main" val="157103478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0A38DA-90DA-439A-8A24-7186120A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0A356-7CD0-411B-9217-79E9BB9DE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Reload the hs0 data set fresh using the following command: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use https://stats.idre.ucla.edu/stat/data/hs0, clear</a:t>
            </a:r>
          </a:p>
          <a:p>
            <a:r>
              <a:rPr lang="en-US" dirty="0"/>
              <a:t>Subset the dataset to observations with write score greater than or equal to 60.  Then remove all variables except for id and write.  Save this as a Stata dataset called “</a:t>
            </a:r>
            <a:r>
              <a:rPr lang="en-US" dirty="0" err="1"/>
              <a:t>highwrite</a:t>
            </a:r>
            <a:r>
              <a:rPr lang="en-US" dirty="0"/>
              <a:t>”</a:t>
            </a:r>
          </a:p>
          <a:p>
            <a:r>
              <a:rPr lang="en-US" dirty="0"/>
              <a:t>Reload the hs0 dataset, subset to observations with write score less than 60, remove all variables except id and write, and save this dataset as “</a:t>
            </a:r>
            <a:r>
              <a:rPr lang="en-US" dirty="0" err="1"/>
              <a:t>lowwrite</a:t>
            </a:r>
            <a:r>
              <a:rPr lang="en-US" dirty="0"/>
              <a:t>”</a:t>
            </a:r>
          </a:p>
          <a:p>
            <a:r>
              <a:rPr lang="en-US" dirty="0"/>
              <a:t>Reload the hs0 dataset.  Drop the write variable.  Save this dataset as “</a:t>
            </a:r>
            <a:r>
              <a:rPr lang="en-US" dirty="0" err="1"/>
              <a:t>nowrite</a:t>
            </a:r>
            <a:r>
              <a:rPr lang="en-US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38329997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datasets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append</a:t>
            </a:r>
            <a:r>
              <a:rPr lang="en-US" dirty="0"/>
              <a:t>		add more observations</a:t>
            </a:r>
          </a:p>
          <a:p>
            <a:endParaRPr lang="en-US" dirty="0"/>
          </a:p>
          <a:p>
            <a:r>
              <a:rPr lang="en-US" b="1" dirty="0"/>
              <a:t>merge</a:t>
            </a:r>
            <a:r>
              <a:rPr lang="en-US" dirty="0"/>
              <a:t>		add more variables, join by </a:t>
            </a:r>
          </a:p>
          <a:p>
            <a:r>
              <a:rPr lang="en-US" dirty="0"/>
              <a:t>		matching variable</a:t>
            </a:r>
          </a:p>
        </p:txBody>
      </p:sp>
    </p:spTree>
    <p:extLst>
      <p:ext uri="{BB962C8B-B14F-4D97-AF65-F5344CB8AC3E}">
        <p14:creationId xmlns:p14="http://schemas.microsoft.com/office/powerpoint/2010/main" val="191426776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appending datasets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Datasets are not always complete when we receive them</a:t>
            </a:r>
          </a:p>
          <a:p>
            <a:pPr lvl="1"/>
            <a:r>
              <a:rPr lang="en-US" dirty="0"/>
              <a:t>multiple data collectors</a:t>
            </a:r>
          </a:p>
          <a:p>
            <a:pPr lvl="1"/>
            <a:r>
              <a:rPr lang="en-US" dirty="0"/>
              <a:t>multiple waves of data</a:t>
            </a:r>
          </a:p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en-US" dirty="0"/>
              <a:t> command combines datasets by stacking them row-wise, adding more observations of the same variables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9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window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4" r="16525"/>
          <a:stretch/>
        </p:blipFill>
        <p:spPr>
          <a:xfrm>
            <a:off x="5497485" y="516188"/>
            <a:ext cx="6492240" cy="5878284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You can enter commands directly into the Command window</a:t>
            </a:r>
          </a:p>
          <a:p>
            <a:r>
              <a:rPr lang="en-US" dirty="0"/>
              <a:t>This command will load a Stata dataset over the internet</a:t>
            </a:r>
          </a:p>
          <a:p>
            <a:r>
              <a:rPr lang="en-US" dirty="0"/>
              <a:t>Go ahead and enter the command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592946" y="4544291"/>
            <a:ext cx="2613892" cy="655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669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appending datasets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Let’s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en-US" dirty="0"/>
              <a:t> together two of the datasets we just created in the previous exercise</a:t>
            </a:r>
          </a:p>
          <a:p>
            <a:r>
              <a:rPr lang="en-US" dirty="0"/>
              <a:t>Begin with one of the datasets in memory</a:t>
            </a:r>
          </a:p>
          <a:p>
            <a:pPr lvl="1"/>
            <a:r>
              <a:rPr lang="en-US" dirty="0"/>
              <a:t>First load the “</a:t>
            </a:r>
            <a:r>
              <a:rPr lang="en-US" dirty="0" err="1"/>
              <a:t>highwrite</a:t>
            </a:r>
            <a:r>
              <a:rPr lang="en-US" dirty="0"/>
              <a:t>” dataset</a:t>
            </a:r>
          </a:p>
          <a:p>
            <a:r>
              <a:rPr lang="en-US" dirty="0"/>
              <a:t>Then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en-US" dirty="0"/>
              <a:t> the “</a:t>
            </a:r>
            <a:r>
              <a:rPr lang="en-US" dirty="0" err="1"/>
              <a:t>lowwrite</a:t>
            </a:r>
            <a:r>
              <a:rPr lang="en-US" dirty="0"/>
              <a:t>” dataset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append using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dtaname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dtaname</a:t>
            </a:r>
            <a:r>
              <a:rPr lang="en-US" dirty="0"/>
              <a:t> is the name of the Stata data file to append</a:t>
            </a:r>
          </a:p>
          <a:p>
            <a:r>
              <a:rPr lang="en-US" dirty="0"/>
              <a:t>Variables that appear in only one file will be filled with missing in observations from the other file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* first load </a:t>
            </a:r>
            <a:r>
              <a:rPr lang="en-US" sz="1400" dirty="0" err="1">
                <a:solidFill>
                  <a:srgbClr val="00B050"/>
                </a:solidFill>
              </a:rPr>
              <a:t>highwrite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</a:p>
          <a:p>
            <a:r>
              <a:rPr lang="en-US" sz="1400" dirty="0">
                <a:solidFill>
                  <a:schemeClr val="tx1"/>
                </a:solidFill>
              </a:rPr>
              <a:t>use </a:t>
            </a:r>
            <a:r>
              <a:rPr lang="en-US" sz="1400" dirty="0" err="1">
                <a:solidFill>
                  <a:schemeClr val="tx1"/>
                </a:solidFill>
              </a:rPr>
              <a:t>highwrite</a:t>
            </a:r>
            <a:r>
              <a:rPr lang="en-US" sz="1400" dirty="0">
                <a:solidFill>
                  <a:schemeClr val="tx1"/>
                </a:solidFill>
              </a:rPr>
              <a:t>, clear</a:t>
            </a:r>
          </a:p>
          <a:p>
            <a:endParaRPr lang="en-US" sz="1400" dirty="0">
              <a:solidFill>
                <a:srgbClr val="00B050"/>
              </a:solidFill>
            </a:endParaRPr>
          </a:p>
          <a:p>
            <a:r>
              <a:rPr lang="en-US" sz="1400" dirty="0">
                <a:solidFill>
                  <a:srgbClr val="00B050"/>
                </a:solidFill>
              </a:rPr>
              <a:t>* append </a:t>
            </a:r>
            <a:r>
              <a:rPr lang="en-US" sz="1400" dirty="0" err="1">
                <a:solidFill>
                  <a:srgbClr val="00B050"/>
                </a:solidFill>
              </a:rPr>
              <a:t>lowwrite</a:t>
            </a:r>
            <a:endParaRPr lang="en-US" sz="1400" dirty="0">
              <a:solidFill>
                <a:srgbClr val="00B050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append using </a:t>
            </a:r>
            <a:r>
              <a:rPr lang="en-US" sz="1400" dirty="0" err="1">
                <a:solidFill>
                  <a:schemeClr val="tx1"/>
                </a:solidFill>
              </a:rPr>
              <a:t>lowwrite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rgbClr val="00B050"/>
              </a:solidFill>
            </a:endParaRPr>
          </a:p>
          <a:p>
            <a:r>
              <a:rPr lang="en-US" sz="1400" dirty="0">
                <a:solidFill>
                  <a:srgbClr val="00B050"/>
                </a:solidFill>
              </a:rPr>
              <a:t>* summarize write shows 200 observations and write scores above and below 70</a:t>
            </a:r>
          </a:p>
          <a:p>
            <a:r>
              <a:rPr lang="en-US" sz="1400" dirty="0" err="1">
                <a:solidFill>
                  <a:schemeClr val="tx1"/>
                </a:solidFill>
              </a:rPr>
              <a:t>summ</a:t>
            </a:r>
            <a:r>
              <a:rPr lang="en-US" sz="1400" dirty="0">
                <a:solidFill>
                  <a:schemeClr val="tx1"/>
                </a:solidFill>
              </a:rPr>
              <a:t> write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900" dirty="0">
                <a:solidFill>
                  <a:schemeClr val="tx1"/>
                </a:solidFill>
              </a:rPr>
              <a:t>    Variable |        </a:t>
            </a:r>
            <a:r>
              <a:rPr lang="en-US" sz="900" dirty="0" err="1">
                <a:solidFill>
                  <a:schemeClr val="tx1"/>
                </a:solidFill>
              </a:rPr>
              <a:t>Obs</a:t>
            </a:r>
            <a:r>
              <a:rPr lang="en-US" sz="900" dirty="0">
                <a:solidFill>
                  <a:schemeClr val="tx1"/>
                </a:solidFill>
              </a:rPr>
              <a:t>        Mean    Std. Dev.       Min        Max</a:t>
            </a:r>
          </a:p>
          <a:p>
            <a:r>
              <a:rPr lang="en-US" sz="900" dirty="0">
                <a:solidFill>
                  <a:schemeClr val="tx1"/>
                </a:solidFill>
              </a:rPr>
              <a:t>-------------+---------------------------------------------------------</a:t>
            </a:r>
          </a:p>
          <a:p>
            <a:r>
              <a:rPr lang="en-US" sz="900" dirty="0">
                <a:solidFill>
                  <a:schemeClr val="tx1"/>
                </a:solidFill>
              </a:rPr>
              <a:t>       write |        200      52.775    9.478586         31         67</a:t>
            </a:r>
          </a:p>
        </p:txBody>
      </p:sp>
    </p:spTree>
    <p:extLst>
      <p:ext uri="{BB962C8B-B14F-4D97-AF65-F5344CB8AC3E}">
        <p14:creationId xmlns:p14="http://schemas.microsoft.com/office/powerpoint/2010/main" val="176708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datasets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add a dataset of columns of variables to another dataset, we merge them</a:t>
            </a:r>
          </a:p>
          <a:p>
            <a:r>
              <a:rPr lang="en-US" dirty="0"/>
              <a:t>In Stata terms, the dataset in memory is termed the master dataset</a:t>
            </a:r>
          </a:p>
          <a:p>
            <a:pPr lvl="1"/>
            <a:r>
              <a:rPr lang="en-US" dirty="0"/>
              <a:t>the dataset to be merged in is called the “using” dataset</a:t>
            </a:r>
          </a:p>
          <a:p>
            <a:r>
              <a:rPr lang="en-US" dirty="0"/>
              <a:t>Observations in each dataset to be merged should be linked by an id variable</a:t>
            </a:r>
          </a:p>
          <a:p>
            <a:pPr lvl="1"/>
            <a:r>
              <a:rPr lang="en-US" dirty="0"/>
              <a:t>the id variable should uniquely identify observations in at least one of the datasets</a:t>
            </a:r>
          </a:p>
          <a:p>
            <a:pPr lvl="1"/>
            <a:r>
              <a:rPr lang="en-US" dirty="0"/>
              <a:t>If the id variable uniquely identifies observations in both datasets, Stata calls this a 1:1 merge</a:t>
            </a:r>
          </a:p>
          <a:p>
            <a:pPr lvl="1"/>
            <a:r>
              <a:rPr lang="en-US" dirty="0"/>
              <a:t>If the id variable uniquely identifies observations in only one dataset, Stata calls this a 1:m (or m:1) merge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0922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datasets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Let’s merge our dataset of id and write with the dataset “</a:t>
            </a:r>
            <a:r>
              <a:rPr lang="en-US" dirty="0" err="1"/>
              <a:t>nowrite</a:t>
            </a:r>
            <a:r>
              <a:rPr lang="en-US" dirty="0"/>
              <a:t>” using id as the merge variable</a:t>
            </a:r>
          </a:p>
          <a:p>
            <a:r>
              <a:rPr lang="en-US" dirty="0"/>
              <a:t>merge syntax:</a:t>
            </a:r>
          </a:p>
          <a:p>
            <a:pPr lvl="1"/>
            <a:r>
              <a:rPr lang="en-US" dirty="0"/>
              <a:t>1-to-1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merge 1:1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using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dtaname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1-to-many: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merge 1:m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using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dtaname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many-to-1: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merge m:1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using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dtaname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Note that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idvar</a:t>
            </a:r>
            <a:r>
              <a:rPr lang="en-US" dirty="0">
                <a:cs typeface="Courier New" panose="02070309020205020404" pitchFamily="49" charset="0"/>
              </a:rPr>
              <a:t> can be multiple variables used to match</a:t>
            </a:r>
          </a:p>
          <a:p>
            <a:r>
              <a:rPr lang="en-US" dirty="0"/>
              <a:t>Let’s try this 1-to-1merge</a:t>
            </a:r>
          </a:p>
          <a:p>
            <a:r>
              <a:rPr lang="en-US" dirty="0"/>
              <a:t>Stata will output how many observations were successfully and unsuccessfully merged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* merge in </a:t>
            </a:r>
            <a:r>
              <a:rPr lang="en-US" sz="1400" dirty="0" err="1">
                <a:solidFill>
                  <a:srgbClr val="00B050"/>
                </a:solidFill>
              </a:rPr>
              <a:t>nowrite</a:t>
            </a:r>
            <a:r>
              <a:rPr lang="en-US" sz="1400" dirty="0">
                <a:solidFill>
                  <a:srgbClr val="00B050"/>
                </a:solidFill>
              </a:rPr>
              <a:t> dataset using id to link</a:t>
            </a:r>
          </a:p>
          <a:p>
            <a:r>
              <a:rPr lang="en-US" sz="1400" dirty="0">
                <a:solidFill>
                  <a:schemeClr val="tx1"/>
                </a:solidFill>
              </a:rPr>
              <a:t>merge 1:1 id using </a:t>
            </a:r>
            <a:r>
              <a:rPr lang="en-US" sz="1400" dirty="0" err="1">
                <a:solidFill>
                  <a:schemeClr val="tx1"/>
                </a:solidFill>
              </a:rPr>
              <a:t>nowrite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sz="900" dirty="0"/>
          </a:p>
          <a:p>
            <a:r>
              <a:rPr lang="en-US" sz="900" dirty="0"/>
              <a:t>    Result                           # of obs.</a:t>
            </a:r>
          </a:p>
          <a:p>
            <a:r>
              <a:rPr lang="en-US" sz="900" dirty="0"/>
              <a:t>    -----------------------------------------</a:t>
            </a:r>
          </a:p>
          <a:p>
            <a:r>
              <a:rPr lang="en-US" sz="900" dirty="0"/>
              <a:t>    not matched                             0</a:t>
            </a:r>
          </a:p>
          <a:p>
            <a:r>
              <a:rPr lang="en-US" sz="900" dirty="0"/>
              <a:t>    matched                               200  (_merge==3)</a:t>
            </a:r>
          </a:p>
          <a:p>
            <a:r>
              <a:rPr lang="en-US" sz="900" dirty="0"/>
              <a:t>    -----------------------------------------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7924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statistical analysis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4981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continuous, normally distributed outcomes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mean		</a:t>
            </a:r>
            <a:r>
              <a:rPr lang="en-US" dirty="0"/>
              <a:t>means and confidence intervals</a:t>
            </a:r>
          </a:p>
          <a:p>
            <a:endParaRPr lang="en-US" b="1" dirty="0"/>
          </a:p>
          <a:p>
            <a:r>
              <a:rPr lang="en-US" b="1" dirty="0" err="1"/>
              <a:t>ttest</a:t>
            </a:r>
            <a:r>
              <a:rPr lang="en-US" b="1" dirty="0"/>
              <a:t>		</a:t>
            </a:r>
            <a:r>
              <a:rPr lang="en-US" dirty="0"/>
              <a:t>t-tests</a:t>
            </a:r>
          </a:p>
          <a:p>
            <a:endParaRPr lang="en-US" dirty="0"/>
          </a:p>
          <a:p>
            <a:r>
              <a:rPr lang="en-US" b="1" dirty="0"/>
              <a:t>correlate	</a:t>
            </a:r>
            <a:r>
              <a:rPr lang="en-US" dirty="0"/>
              <a:t>correlation matrices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regress		</a:t>
            </a:r>
            <a:r>
              <a:rPr lang="en-US" dirty="0"/>
              <a:t>linear regression</a:t>
            </a:r>
          </a:p>
          <a:p>
            <a:endParaRPr lang="en-US" dirty="0"/>
          </a:p>
          <a:p>
            <a:r>
              <a:rPr lang="en-US" b="1" dirty="0"/>
              <a:t>predict		</a:t>
            </a:r>
            <a:r>
              <a:rPr lang="en-US" dirty="0"/>
              <a:t>model predictions</a:t>
            </a:r>
          </a:p>
          <a:p>
            <a:endParaRPr lang="en-US" dirty="0"/>
          </a:p>
          <a:p>
            <a:r>
              <a:rPr lang="en-US" b="1" dirty="0"/>
              <a:t>test		</a:t>
            </a:r>
            <a:r>
              <a:rPr lang="en-US" dirty="0"/>
              <a:t>test of linear combinations of</a:t>
            </a:r>
          </a:p>
          <a:p>
            <a:r>
              <a:rPr lang="en-US" dirty="0"/>
              <a:t>		coefficients</a:t>
            </a:r>
          </a:p>
        </p:txBody>
      </p:sp>
    </p:spTree>
    <p:extLst>
      <p:ext uri="{BB962C8B-B14F-4D97-AF65-F5344CB8AC3E}">
        <p14:creationId xmlns:p14="http://schemas.microsoft.com/office/powerpoint/2010/main" val="240696848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A8551E-64C9-44F9-9E1C-C57CA4F1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dataset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066703-83E7-408C-9DDA-7A0CB3658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load the dataset hs1, which is dataset hs0 altered by our data management commands, using the following syntax: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use https://stats.idre.ucla.edu/stat/data/hs1, clear</a:t>
            </a:r>
          </a:p>
        </p:txBody>
      </p:sp>
    </p:spTree>
    <p:extLst>
      <p:ext uri="{BB962C8B-B14F-4D97-AF65-F5344CB8AC3E}">
        <p14:creationId xmlns:p14="http://schemas.microsoft.com/office/powerpoint/2010/main" val="290066478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means and confidence intervals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Confidence intervals express a range of plausible values for a population statistic, such as the mean of a variable, consistent with the sample data</a:t>
            </a:r>
          </a:p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en-US" dirty="0"/>
              <a:t> command provides a 95% confidence interval, as do many other commands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many commands provide 95% CI</a:t>
            </a:r>
          </a:p>
          <a:p>
            <a:r>
              <a:rPr lang="en-US" dirty="0"/>
              <a:t>mean read</a:t>
            </a:r>
          </a:p>
          <a:p>
            <a:endParaRPr lang="en-US" dirty="0"/>
          </a:p>
          <a:p>
            <a:r>
              <a:rPr lang="en-US" sz="900" dirty="0"/>
              <a:t>Mean estimation                   Number of </a:t>
            </a:r>
            <a:r>
              <a:rPr lang="en-US" sz="900" dirty="0" err="1"/>
              <a:t>obs</a:t>
            </a:r>
            <a:r>
              <a:rPr lang="en-US" sz="900" dirty="0"/>
              <a:t>   =        200</a:t>
            </a:r>
          </a:p>
          <a:p>
            <a:endParaRPr lang="en-US" sz="900" dirty="0"/>
          </a:p>
          <a:p>
            <a:r>
              <a:rPr lang="en-US" sz="900" dirty="0"/>
              <a:t>--------------------------------------------------------------</a:t>
            </a:r>
          </a:p>
          <a:p>
            <a:r>
              <a:rPr lang="en-US" sz="900" dirty="0"/>
              <a:t>             |       Mean   Std. Err.     [95% Conf. Interval]</a:t>
            </a:r>
          </a:p>
          <a:p>
            <a:r>
              <a:rPr lang="en-US" sz="900" dirty="0"/>
              <a:t>-------------+------------------------------------------------</a:t>
            </a:r>
          </a:p>
          <a:p>
            <a:r>
              <a:rPr lang="en-US" sz="900" dirty="0"/>
              <a:t>        read |      52.23   .7249921      50.80035    53.65965</a:t>
            </a:r>
          </a:p>
          <a:p>
            <a:r>
              <a:rPr lang="en-US" sz="900" dirty="0"/>
              <a:t>--------------------------------------------------------------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0916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t-tests test whether the means are different between 2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t-tests test whether the mean of a variable is different between 2 groups</a:t>
            </a:r>
          </a:p>
          <a:p>
            <a:r>
              <a:rPr lang="en-US" dirty="0"/>
              <a:t>The t-test assumes that the variable is normally distributed</a:t>
            </a:r>
          </a:p>
          <a:p>
            <a:r>
              <a:rPr lang="en-US" dirty="0"/>
              <a:t>The independent samples t-test assumes that the two groups are independent (uncorrelated)</a:t>
            </a:r>
          </a:p>
          <a:p>
            <a:r>
              <a:rPr lang="en-US" dirty="0"/>
              <a:t>Syntax for independent samples t-test: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ttest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by(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, where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/>
              <a:t> is the variable whose mean will be tested for differences between levels of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groupvar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ttest</a:t>
            </a:r>
            <a:r>
              <a:rPr lang="en-US" dirty="0">
                <a:cs typeface="Courier New" panose="02070309020205020404" pitchFamily="49" charset="0"/>
              </a:rPr>
              <a:t> command can also perform a paired-samples t-test, using slightly different syntax</a:t>
            </a:r>
          </a:p>
          <a:p>
            <a:r>
              <a:rPr lang="en-US" dirty="0">
                <a:cs typeface="Courier New" panose="02070309020205020404" pitchFamily="49" charset="0"/>
              </a:rPr>
              <a:t>Let’s </a:t>
            </a:r>
            <a:r>
              <a:rPr lang="en-US" dirty="0" err="1">
                <a:cs typeface="Courier New" panose="02070309020205020404" pitchFamily="49" charset="0"/>
              </a:rPr>
              <a:t>peform</a:t>
            </a:r>
            <a:r>
              <a:rPr lang="en-US" dirty="0">
                <a:cs typeface="Courier New" panose="02070309020205020404" pitchFamily="49" charset="0"/>
              </a:rPr>
              <a:t> a t-test to see if the means of write are different between the 2 genders</a:t>
            </a:r>
          </a:p>
        </p:txBody>
      </p:sp>
    </p:spTree>
    <p:extLst>
      <p:ext uri="{BB962C8B-B14F-4D97-AF65-F5344CB8AC3E}">
        <p14:creationId xmlns:p14="http://schemas.microsoft.com/office/powerpoint/2010/main" val="16621733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samples t-test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6755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independent samples t-test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ttest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read, by(female)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Two-sample t test with equal variances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Group |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Mean    Std. Err.   Std. Dev.   [95% Conf. Interval]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---------+--------------------------------------------------------------------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0 |      91    52.82418    1.101403    10.50671    50.63605     55.0123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1 |     109    51.73394    .9633659    10.05783    49.82439     53.6435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---------+--------------------------------------------------------------------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combined |     200       52.23    .7249921    10.25294    50.80035    53.65965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---------+--------------------------------------------------------------------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diff |            1.090231    1.457507               -1.783998    3.964459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diff = mean(0) - mean(1)                                      t =   0.7480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Ho: diff = 0                                     degrees of freedom =      198</a:t>
            </a:r>
          </a:p>
          <a:p>
            <a:pPr marL="0" indent="0">
              <a:lnSpc>
                <a:spcPct val="70000"/>
              </a:lnSpc>
              <a:buNone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Ha: diff &lt; 0                 Ha: diff != 0                 Ha: diff &gt;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 &lt; t) = 0.7723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(|T| &gt; |t|) = 0.4553 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 &gt; t) = 0.2277</a:t>
            </a:r>
          </a:p>
          <a:p>
            <a:pPr marL="0" indent="0">
              <a:buNone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72560" y="3403600"/>
            <a:ext cx="1117600" cy="10566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75840" y="3393440"/>
            <a:ext cx="1117600" cy="10566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8880" y="3403600"/>
            <a:ext cx="1117600" cy="10566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18960" y="3220720"/>
            <a:ext cx="2245360" cy="1422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11040" y="5801360"/>
            <a:ext cx="2245360" cy="9042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43076" y="5126093"/>
            <a:ext cx="2906119" cy="102768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samples t-test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6755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independent samples t-test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ttest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read, by(female)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Two-sample t test with equal variances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Group |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Mean    Std. Err.   Std. Dev.   [95% Conf. Interval]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---------+--------------------------------------------------------------------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0 |      91    52.82418    1.101403    10.50671    50.63605     55.0123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1 |     109    51.73394    .9633659    10.05783    49.82439     53.6435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---------+--------------------------------------------------------------------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combined |     200       52.23    .7249921    10.25294    50.80035    53.65965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---------+--------------------------------------------------------------------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diff |            1.090231    1.457507               -1.783998    3.964459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diff = mean(0) - mean(1)                                      t =   0.7480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Ho: diff = 0                                     degrees of freedom =      198</a:t>
            </a:r>
          </a:p>
          <a:p>
            <a:pPr marL="0" indent="0">
              <a:lnSpc>
                <a:spcPct val="70000"/>
              </a:lnSpc>
              <a:buNone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Ha: diff &lt; 0                 Ha: diff != 0                 Ha: diff &gt;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 &lt; t) = 0.7723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(|T| &gt; |t|) = 0.4553 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 &gt; t) = 0.2277</a:t>
            </a:r>
          </a:p>
          <a:p>
            <a:pPr marL="0" indent="0">
              <a:buNone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0136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F1A57FFD9CEE4D9527DB957A7B9F06" ma:contentTypeVersion="10" ma:contentTypeDescription="Create a new document." ma:contentTypeScope="" ma:versionID="76a444555a97caf7f122cf23a2c2aa7d">
  <xsd:schema xmlns:xsd="http://www.w3.org/2001/XMLSchema" xmlns:xs="http://www.w3.org/2001/XMLSchema" xmlns:p="http://schemas.microsoft.com/office/2006/metadata/properties" xmlns:ns3="b300b134-e910-48e1-a50a-994ff2c3363c" targetNamespace="http://schemas.microsoft.com/office/2006/metadata/properties" ma:root="true" ma:fieldsID="862a98b171796a6d3a6d9c804d2c1fc7" ns3:_="">
    <xsd:import namespace="b300b134-e910-48e1-a50a-994ff2c336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0b134-e910-48e1-a50a-994ff2c336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8C7EB7-A55E-4605-A114-D81F953B2A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00b134-e910-48e1-a50a-994ff2c336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8993F9-C40F-4ED4-9C85-6ADD452EDC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81F404-2AC1-4AC9-84AD-8B3B3568BB82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b300b134-e910-48e1-a50a-994ff2c3363c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3925</TotalTime>
  <Words>8520</Words>
  <Application>Microsoft Office PowerPoint</Application>
  <PresentationFormat>Widescreen</PresentationFormat>
  <Paragraphs>1200</Paragraphs>
  <Slides>119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3" baseType="lpstr">
      <vt:lpstr>Arial</vt:lpstr>
      <vt:lpstr>Courier New</vt:lpstr>
      <vt:lpstr>Gill Sans MT</vt:lpstr>
      <vt:lpstr>Parcel</vt:lpstr>
      <vt:lpstr>Introduction to stata</vt:lpstr>
      <vt:lpstr>Purpose of the seminar</vt:lpstr>
      <vt:lpstr>STATA</vt:lpstr>
      <vt:lpstr>What is stata?</vt:lpstr>
      <vt:lpstr>STATA: Advantages</vt:lpstr>
      <vt:lpstr>STATA: DISADVANTAGES</vt:lpstr>
      <vt:lpstr>Acquiring and USING stata at ucla</vt:lpstr>
      <vt:lpstr>NAVIGATING stata’s interface</vt:lpstr>
      <vt:lpstr>Command window</vt:lpstr>
      <vt:lpstr>Variables window</vt:lpstr>
      <vt:lpstr>Properties window</vt:lpstr>
      <vt:lpstr>Review Window</vt:lpstr>
      <vt:lpstr>Working directory</vt:lpstr>
      <vt:lpstr>Stata menus</vt:lpstr>
      <vt:lpstr>Do-files</vt:lpstr>
      <vt:lpstr>Do-files are scripts of commands</vt:lpstr>
      <vt:lpstr>Opening the do-file editor</vt:lpstr>
      <vt:lpstr>Syntax highlighting</vt:lpstr>
      <vt:lpstr>Running commands from the do-file</vt:lpstr>
      <vt:lpstr>COMMENTS</vt:lpstr>
      <vt:lpstr>long lines in do-files</vt:lpstr>
      <vt:lpstr>Importing data</vt:lpstr>
      <vt:lpstr>Stata .dta files</vt:lpstr>
      <vt:lpstr>Loading and saving .dta files</vt:lpstr>
      <vt:lpstr>Clearing memory</vt:lpstr>
      <vt:lpstr>Importing excel data sets</vt:lpstr>
      <vt:lpstr>IMPORTing .csv data sets</vt:lpstr>
      <vt:lpstr>Using the menu to import EXCEL and .csv data</vt:lpstr>
      <vt:lpstr>preparing data for import</vt:lpstr>
      <vt:lpstr>HELP files and stata syntax</vt:lpstr>
      <vt:lpstr>Help files</vt:lpstr>
      <vt:lpstr>Help file: Title section</vt:lpstr>
      <vt:lpstr>Help file: Syntax section</vt:lpstr>
      <vt:lpstr>Help file: options section</vt:lpstr>
      <vt:lpstr>Help file: Syntax section</vt:lpstr>
      <vt:lpstr>HELP FILE: THE REST</vt:lpstr>
      <vt:lpstr>Getting to know your data</vt:lpstr>
      <vt:lpstr>vIEWING data</vt:lpstr>
      <vt:lpstr>Seminar dataset</vt:lpstr>
      <vt:lpstr>Browsing the dataset</vt:lpstr>
      <vt:lpstr>Listing observations </vt:lpstr>
      <vt:lpstr>Selecting observations</vt:lpstr>
      <vt:lpstr>Selecting by observation number with in</vt:lpstr>
      <vt:lpstr>Selecting by condition with if</vt:lpstr>
      <vt:lpstr>Stata logical and relational operators</vt:lpstr>
      <vt:lpstr>Exercise 1</vt:lpstr>
      <vt:lpstr>Exploring data</vt:lpstr>
      <vt:lpstr>explore your data before analysis</vt:lpstr>
      <vt:lpstr>Use codebook to inspect variable values</vt:lpstr>
      <vt:lpstr>summarizing continuous variables</vt:lpstr>
      <vt:lpstr>detailed summaries</vt:lpstr>
      <vt:lpstr>tabulating frequencies of categorical variables</vt:lpstr>
      <vt:lpstr>two-way tabulations</vt:lpstr>
      <vt:lpstr>Exercise 2</vt:lpstr>
      <vt:lpstr>Data visualization</vt:lpstr>
      <vt:lpstr>data visualization</vt:lpstr>
      <vt:lpstr>histograms</vt:lpstr>
      <vt:lpstr>histogram options *</vt:lpstr>
      <vt:lpstr>Boxplots *</vt:lpstr>
      <vt:lpstr>scatter plots</vt:lpstr>
      <vt:lpstr>bar graphs to visualize frequencies</vt:lpstr>
      <vt:lpstr>two-way bar graphs</vt:lpstr>
      <vt:lpstr>two-way, layered graphics</vt:lpstr>
      <vt:lpstr>layered graph example 1</vt:lpstr>
      <vt:lpstr>layered graph example 2</vt:lpstr>
      <vt:lpstr>Exercise 3</vt:lpstr>
      <vt:lpstr>data management</vt:lpstr>
      <vt:lpstr>creating,transforming, and labeling variables</vt:lpstr>
      <vt:lpstr>generating variables</vt:lpstr>
      <vt:lpstr>Missing values in stata</vt:lpstr>
      <vt:lpstr>replacing values</vt:lpstr>
      <vt:lpstr>extended generation of variables</vt:lpstr>
      <vt:lpstr>renaming and recoding variables</vt:lpstr>
      <vt:lpstr>labeling variables (1)</vt:lpstr>
      <vt:lpstr>labeling variables (1)</vt:lpstr>
      <vt:lpstr>labeling values</vt:lpstr>
      <vt:lpstr>encoding string variables into numeric (1)</vt:lpstr>
      <vt:lpstr>encoding string variables into numeric (2)</vt:lpstr>
      <vt:lpstr>Exercise 4</vt:lpstr>
      <vt:lpstr>Dataset operations</vt:lpstr>
      <vt:lpstr>save your data before making big changes</vt:lpstr>
      <vt:lpstr>keeping and dropping variables</vt:lpstr>
      <vt:lpstr>keeping and dropping observations</vt:lpstr>
      <vt:lpstr>sorting data (1)</vt:lpstr>
      <vt:lpstr>sorting data (2)</vt:lpstr>
      <vt:lpstr>sorting data (3) *</vt:lpstr>
      <vt:lpstr>Exercise 5</vt:lpstr>
      <vt:lpstr>combining datasets</vt:lpstr>
      <vt:lpstr>appending datasets</vt:lpstr>
      <vt:lpstr>appending datasets</vt:lpstr>
      <vt:lpstr>merging datasets (1)</vt:lpstr>
      <vt:lpstr>merging datasets (2)</vt:lpstr>
      <vt:lpstr>basic statistical analysis</vt:lpstr>
      <vt:lpstr>analysis of continuous, normally distributed outcomes</vt:lpstr>
      <vt:lpstr>load dataset</vt:lpstr>
      <vt:lpstr>means and confidence intervals (1)</vt:lpstr>
      <vt:lpstr>t-tests test whether the means are different between 2 groups</vt:lpstr>
      <vt:lpstr>independent samples t-test example</vt:lpstr>
      <vt:lpstr>independent samples t-test example</vt:lpstr>
      <vt:lpstr>correlation</vt:lpstr>
      <vt:lpstr>Model estimation command syntax</vt:lpstr>
      <vt:lpstr>linear regression</vt:lpstr>
      <vt:lpstr>linear regression example</vt:lpstr>
      <vt:lpstr>estimating statistics based on a model</vt:lpstr>
      <vt:lpstr>postestimation example 1: prediction</vt:lpstr>
      <vt:lpstr>Exercise 6</vt:lpstr>
      <vt:lpstr>analysis of categorical outcomes</vt:lpstr>
      <vt:lpstr> chi-square test of independence</vt:lpstr>
      <vt:lpstr>logistic regression</vt:lpstr>
      <vt:lpstr>logistic regression example</vt:lpstr>
      <vt:lpstr>Exercise 7</vt:lpstr>
      <vt:lpstr>additional stata modeling commands</vt:lpstr>
      <vt:lpstr>A few of stata’s Additional regression commands</vt:lpstr>
      <vt:lpstr>Structural equation modeling</vt:lpstr>
      <vt:lpstr>additional resources for learning stata</vt:lpstr>
      <vt:lpstr>idre statistical consulting website</vt:lpstr>
      <vt:lpstr>idre statistical consulting website stata pages</vt:lpstr>
      <vt:lpstr>external resources</vt:lpstr>
      <vt:lpstr>end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stats</dc:creator>
  <cp:lastModifiedBy>Lin, Andy</cp:lastModifiedBy>
  <cp:revision>455</cp:revision>
  <dcterms:created xsi:type="dcterms:W3CDTF">2017-05-08T02:46:06Z</dcterms:created>
  <dcterms:modified xsi:type="dcterms:W3CDTF">2020-11-09T01:12:05Z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0x010100DBF1A57FFD9CEE4D9527DB957A7B9F06</vt:lpwstr>
  </property>
</Properties>
</file>