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sldIdLst>
    <p:sldId id="256" r:id="rId2"/>
    <p:sldId id="394" r:id="rId3"/>
    <p:sldId id="398" r:id="rId4"/>
    <p:sldId id="377" r:id="rId5"/>
    <p:sldId id="396" r:id="rId6"/>
    <p:sldId id="484" r:id="rId7"/>
    <p:sldId id="466" r:id="rId8"/>
    <p:sldId id="478" r:id="rId9"/>
    <p:sldId id="476" r:id="rId10"/>
    <p:sldId id="474" r:id="rId11"/>
    <p:sldId id="481" r:id="rId12"/>
    <p:sldId id="465" r:id="rId13"/>
    <p:sldId id="399" r:id="rId14"/>
    <p:sldId id="490" r:id="rId15"/>
    <p:sldId id="379" r:id="rId16"/>
    <p:sldId id="479" r:id="rId17"/>
    <p:sldId id="458" r:id="rId18"/>
    <p:sldId id="460" r:id="rId19"/>
    <p:sldId id="461" r:id="rId20"/>
    <p:sldId id="462" r:id="rId21"/>
    <p:sldId id="459" r:id="rId22"/>
    <p:sldId id="463" r:id="rId23"/>
    <p:sldId id="464" r:id="rId24"/>
    <p:sldId id="381" r:id="rId25"/>
    <p:sldId id="382" r:id="rId26"/>
    <p:sldId id="426" r:id="rId27"/>
    <p:sldId id="429" r:id="rId28"/>
    <p:sldId id="428" r:id="rId29"/>
    <p:sldId id="404" r:id="rId30"/>
    <p:sldId id="420" r:id="rId31"/>
    <p:sldId id="421" r:id="rId32"/>
    <p:sldId id="422" r:id="rId33"/>
    <p:sldId id="423" r:id="rId34"/>
    <p:sldId id="424" r:id="rId35"/>
    <p:sldId id="425" r:id="rId36"/>
    <p:sldId id="454" r:id="rId37"/>
    <p:sldId id="455" r:id="rId38"/>
    <p:sldId id="456" r:id="rId39"/>
    <p:sldId id="457" r:id="rId40"/>
    <p:sldId id="431" r:id="rId41"/>
    <p:sldId id="405" r:id="rId42"/>
    <p:sldId id="437" r:id="rId43"/>
    <p:sldId id="443" r:id="rId44"/>
    <p:sldId id="442" r:id="rId45"/>
    <p:sldId id="441" r:id="rId46"/>
    <p:sldId id="446" r:id="rId47"/>
    <p:sldId id="444" r:id="rId48"/>
    <p:sldId id="445" r:id="rId49"/>
    <p:sldId id="430" r:id="rId50"/>
    <p:sldId id="447" r:id="rId51"/>
    <p:sldId id="450" r:id="rId52"/>
    <p:sldId id="448" r:id="rId53"/>
    <p:sldId id="451" r:id="rId54"/>
    <p:sldId id="452" r:id="rId55"/>
    <p:sldId id="453" r:id="rId56"/>
    <p:sldId id="486" r:id="rId57"/>
    <p:sldId id="485" r:id="rId58"/>
    <p:sldId id="487" r:id="rId59"/>
    <p:sldId id="488" r:id="rId60"/>
    <p:sldId id="489" r:id="rId61"/>
    <p:sldId id="393" r:id="rId62"/>
    <p:sldId id="483" r:id="rId63"/>
    <p:sldId id="408" r:id="rId64"/>
    <p:sldId id="491"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712"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1600"/>
        </a:p>
      </dgm:t>
    </dgm:pt>
    <dgm:pt modelId="{0B3C8FD1-A5EC-4E8A-9F7D-D9B205551D20}" type="sibTrans" cxnId="{38C90AE5-A762-41BD-A1EB-75768039AB9E}">
      <dgm:prSet/>
      <dgm:spPr/>
      <dgm:t>
        <a:bodyPr/>
        <a:lstStyle/>
        <a:p>
          <a:endParaRPr lang="en-US" sz="16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custScaleX="23940" custScaleY="23940"/>
      <dgm:spPr>
        <a:prstGeom prst="rect">
          <a:avLst/>
        </a:prstGeom>
      </dgm:spPr>
    </dgm:pt>
  </dgm:ptLst>
  <dgm:cxnLst>
    <dgm:cxn modelId="{38C90AE5-A762-41BD-A1EB-75768039AB9E}" srcId="{9C7EE756-8AA8-4AD5-9ADB-FFEE72DCA730}" destId="{E376BC8F-7F8C-427D-8488-6E58221A21F5}" srcOrd="0" destOrd="0" parTransId="{A71E5663-3DE4-4BAA-B9F4-44E46E04B775}" sibTransId="{0B3C8FD1-A5EC-4E8A-9F7D-D9B205551D20}"/>
    <dgm:cxn modelId="{54A586E9-CF03-47A7-AB2D-A6319EBA8E81}" type="presOf" srcId="{E376BC8F-7F8C-427D-8488-6E58221A21F5}" destId="{5ED40F72-9805-4F84-B3CB-718A335960A8}"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1600"/>
        </a:p>
      </dgm:t>
    </dgm:pt>
    <dgm:pt modelId="{0B3C8FD1-A5EC-4E8A-9F7D-D9B205551D20}" type="sibTrans" cxnId="{38C90AE5-A762-41BD-A1EB-75768039AB9E}">
      <dgm:prSet/>
      <dgm:spPr/>
      <dgm:t>
        <a:bodyPr/>
        <a:lstStyle/>
        <a:p>
          <a:endParaRPr lang="en-US" sz="1600"/>
        </a:p>
      </dgm:t>
    </dgm:pt>
    <dgm:pt modelId="{3B69ADB2-EB54-48B9-8C37-CECAEABFA7F0}">
      <dgm:prSet phldrT="[Text]" custT="1"/>
      <dgm:spPr>
        <a:solidFill>
          <a:schemeClr val="accent6">
            <a:lumMod val="75000"/>
          </a:schemeClr>
        </a:solidFill>
      </dgm:spPr>
      <dgm:t>
        <a:bodyPr/>
        <a:lstStyle/>
        <a:p>
          <a:r>
            <a:rPr lang="en-US" sz="1600" dirty="0"/>
            <a:t>exclude age&gt;70</a:t>
          </a:r>
        </a:p>
      </dgm:t>
    </dgm:pt>
    <dgm:pt modelId="{786E833D-B4C8-4DFF-A5F2-EEF14B6E4F9D}" type="sibTrans" cxnId="{3DFC48F5-370B-4010-903B-023F0B150F8D}">
      <dgm:prSet/>
      <dgm:spPr/>
      <dgm:t>
        <a:bodyPr/>
        <a:lstStyle/>
        <a:p>
          <a:endParaRPr lang="en-US" sz="1600"/>
        </a:p>
      </dgm:t>
    </dgm:pt>
    <dgm:pt modelId="{16502C96-664E-4E25-984D-557ED3B39BA7}" type="parTrans" cxnId="{3DFC48F5-370B-4010-903B-023F0B150F8D}">
      <dgm:prSet custT="1"/>
      <dgm:spPr/>
      <dgm:t>
        <a:bodyPr/>
        <a:lstStyle/>
        <a:p>
          <a:endParaRPr lang="en-US" sz="1600"/>
        </a:p>
      </dgm:t>
    </dgm:pt>
    <dgm:pt modelId="{0F4CB912-C852-46F6-A89C-2F72FF44AFD7}">
      <dgm:prSet phldrT="[Text]" custT="1"/>
      <dgm:spPr>
        <a:solidFill>
          <a:schemeClr val="accent5">
            <a:lumMod val="50000"/>
          </a:schemeClr>
        </a:solidFill>
      </dgm:spPr>
      <dgm:t>
        <a:bodyPr/>
        <a:lstStyle/>
        <a:p>
          <a:r>
            <a:rPr lang="en-US" sz="1600" dirty="0"/>
            <a:t>exclude age&gt;50</a:t>
          </a:r>
        </a:p>
      </dgm:t>
    </dgm:pt>
    <dgm:pt modelId="{5E51EDB7-8A6D-4D44-AB6F-A9545F3C8C06}" type="sibTrans" cxnId="{2266A31D-4205-4189-B6AB-635CDFBB7B32}">
      <dgm:prSet/>
      <dgm:spPr/>
      <dgm:t>
        <a:bodyPr/>
        <a:lstStyle/>
        <a:p>
          <a:endParaRPr lang="en-US" sz="1600"/>
        </a:p>
      </dgm:t>
    </dgm:pt>
    <dgm:pt modelId="{C752558E-A7BF-4B10-80F7-96F08F2C3779}" type="parTrans" cxnId="{2266A31D-4205-4189-B6AB-635CDFBB7B32}">
      <dgm:prSet custT="1"/>
      <dgm:spPr/>
      <dgm:t>
        <a:bodyPr/>
        <a:lstStyle/>
        <a:p>
          <a:endParaRPr lang="en-US" sz="16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custScaleX="90909" custScaleY="90909"/>
      <dgm:spPr>
        <a:prstGeom prst="rect">
          <a:avLst/>
        </a:prstGeom>
      </dgm:spPr>
    </dgm:pt>
    <dgm:pt modelId="{A4467039-8EB2-490A-8447-BDB4988B79D1}" type="pres">
      <dgm:prSet presAssocID="{16502C96-664E-4E25-984D-557ED3B39BA7}" presName="parTrans" presStyleLbl="sibTrans2D1" presStyleIdx="0" presStyleCnt="2"/>
      <dgm:spPr/>
    </dgm:pt>
    <dgm:pt modelId="{F66EAE3F-FC41-4DDC-8F0E-7E1669297AFA}" type="pres">
      <dgm:prSet presAssocID="{16502C96-664E-4E25-984D-557ED3B39BA7}" presName="connectorText" presStyleLbl="sibTrans2D1" presStyleIdx="0" presStyleCnt="2"/>
      <dgm:spPr/>
    </dgm:pt>
    <dgm:pt modelId="{D1C78632-DDB8-4B28-898A-80A874ADB59E}" type="pres">
      <dgm:prSet presAssocID="{3B69ADB2-EB54-48B9-8C37-CECAEABFA7F0}" presName="node" presStyleLbl="node1" presStyleIdx="0" presStyleCnt="2" custScaleX="90909" custScaleY="90909">
        <dgm:presLayoutVars>
          <dgm:bulletEnabled val="1"/>
        </dgm:presLayoutVars>
      </dgm:prSet>
      <dgm:spPr>
        <a:prstGeom prst="rect">
          <a:avLst/>
        </a:prstGeom>
      </dgm:spPr>
    </dgm:pt>
    <dgm:pt modelId="{B4BDE0A5-ECFC-46DE-945B-E2B860A104F6}" type="pres">
      <dgm:prSet presAssocID="{C752558E-A7BF-4B10-80F7-96F08F2C3779}" presName="parTrans" presStyleLbl="sibTrans2D1" presStyleIdx="1" presStyleCnt="2"/>
      <dgm:spPr/>
    </dgm:pt>
    <dgm:pt modelId="{71457BA2-DB95-4362-890A-87A0B05CBA3A}" type="pres">
      <dgm:prSet presAssocID="{C752558E-A7BF-4B10-80F7-96F08F2C3779}" presName="connectorText" presStyleLbl="sibTrans2D1" presStyleIdx="1" presStyleCnt="2"/>
      <dgm:spPr/>
    </dgm:pt>
    <dgm:pt modelId="{A43CF137-A847-4F87-944F-F0DDAC002EA0}" type="pres">
      <dgm:prSet presAssocID="{0F4CB912-C852-46F6-A89C-2F72FF44AFD7}" presName="node" presStyleLbl="node1" presStyleIdx="1" presStyleCnt="2" custScaleX="90909" custScaleY="90909">
        <dgm:presLayoutVars>
          <dgm:bulletEnabled val="1"/>
        </dgm:presLayoutVars>
      </dgm:prSet>
      <dgm:spPr>
        <a:prstGeom prst="rect">
          <a:avLst/>
        </a:prstGeom>
      </dgm:spPr>
    </dgm:pt>
  </dgm:ptLst>
  <dgm:cxnLst>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1" destOrd="0" parTransId="{C752558E-A7BF-4B10-80F7-96F08F2C3779}" sibTransId="{5E51EDB7-8A6D-4D44-AB6F-A9545F3C8C06}"/>
    <dgm:cxn modelId="{32ADFE59-1404-4459-A5D2-9B22F6064B8A}" type="presOf" srcId="{C752558E-A7BF-4B10-80F7-96F08F2C3779}" destId="{71457BA2-DB95-4362-890A-87A0B05CBA3A}"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4F4E48DE-A38F-4A49-9660-1CC50538D9D9}" type="presOf" srcId="{C752558E-A7BF-4B10-80F7-96F08F2C3779}" destId="{B4BDE0A5-ECFC-46DE-945B-E2B860A104F6}"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C9C8F8E8-1CE5-4DE5-8D9A-7E08CE6A74FA}" type="presParOf" srcId="{2E440FD5-CC50-4A1D-8263-0A0AEB8BDD52}" destId="{B4BDE0A5-ECFC-46DE-945B-E2B860A104F6}" srcOrd="3"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1600"/>
        </a:p>
      </dgm:t>
    </dgm:pt>
    <dgm:pt modelId="{0B3C8FD1-A5EC-4E8A-9F7D-D9B205551D20}" type="sibTrans" cxnId="{38C90AE5-A762-41BD-A1EB-75768039AB9E}">
      <dgm:prSet/>
      <dgm:spPr/>
      <dgm:t>
        <a:bodyPr/>
        <a:lstStyle/>
        <a:p>
          <a:endParaRPr lang="en-US" sz="1600"/>
        </a:p>
      </dgm:t>
    </dgm:pt>
    <dgm:pt modelId="{3B69ADB2-EB54-48B9-8C37-CECAEABFA7F0}">
      <dgm:prSet phldrT="[Text]" custT="1"/>
      <dgm:spPr>
        <a:solidFill>
          <a:schemeClr val="accent6">
            <a:lumMod val="75000"/>
          </a:schemeClr>
        </a:solidFill>
      </dgm:spPr>
      <dgm:t>
        <a:bodyPr/>
        <a:lstStyle/>
        <a:p>
          <a:r>
            <a:rPr lang="en-US" sz="1600" dirty="0"/>
            <a:t>exclude age&gt;70;</a:t>
          </a:r>
        </a:p>
        <a:p>
          <a:r>
            <a:rPr lang="en-US" sz="1600" dirty="0"/>
            <a:t>cont. </a:t>
          </a:r>
          <a:r>
            <a:rPr lang="en-US" sz="1600" dirty="0" err="1"/>
            <a:t>bmi</a:t>
          </a:r>
          <a:endParaRPr lang="en-US" sz="1600" dirty="0"/>
        </a:p>
      </dgm:t>
    </dgm:pt>
    <dgm:pt modelId="{786E833D-B4C8-4DFF-A5F2-EEF14B6E4F9D}" type="sibTrans" cxnId="{3DFC48F5-370B-4010-903B-023F0B150F8D}">
      <dgm:prSet/>
      <dgm:spPr/>
      <dgm:t>
        <a:bodyPr/>
        <a:lstStyle/>
        <a:p>
          <a:endParaRPr lang="en-US" sz="1600"/>
        </a:p>
      </dgm:t>
    </dgm:pt>
    <dgm:pt modelId="{16502C96-664E-4E25-984D-557ED3B39BA7}" type="parTrans" cxnId="{3DFC48F5-370B-4010-903B-023F0B150F8D}">
      <dgm:prSet custT="1"/>
      <dgm:spPr/>
      <dgm:t>
        <a:bodyPr/>
        <a:lstStyle/>
        <a:p>
          <a:endParaRPr lang="en-US" sz="1600"/>
        </a:p>
      </dgm:t>
    </dgm:pt>
    <dgm:pt modelId="{0F4CB912-C852-46F6-A89C-2F72FF44AFD7}">
      <dgm:prSet phldrT="[Text]" custT="1"/>
      <dgm:spPr>
        <a:solidFill>
          <a:schemeClr val="accent5">
            <a:lumMod val="50000"/>
          </a:schemeClr>
        </a:solidFill>
      </dgm:spPr>
      <dgm:t>
        <a:bodyPr/>
        <a:lstStyle/>
        <a:p>
          <a:r>
            <a:rPr lang="en-US" sz="1600" dirty="0"/>
            <a:t>exclude age&gt;50;</a:t>
          </a:r>
        </a:p>
        <a:p>
          <a:r>
            <a:rPr lang="en-US" sz="1600" dirty="0" err="1"/>
            <a:t>cont</a:t>
          </a:r>
          <a:r>
            <a:rPr lang="en-US" sz="1600" dirty="0"/>
            <a:t> </a:t>
          </a:r>
          <a:r>
            <a:rPr lang="en-US" sz="1600" dirty="0" err="1"/>
            <a:t>bmi</a:t>
          </a:r>
          <a:endParaRPr lang="en-US" sz="1600" dirty="0"/>
        </a:p>
      </dgm:t>
    </dgm:pt>
    <dgm:pt modelId="{5E51EDB7-8A6D-4D44-AB6F-A9545F3C8C06}" type="sibTrans" cxnId="{2266A31D-4205-4189-B6AB-635CDFBB7B32}">
      <dgm:prSet/>
      <dgm:spPr/>
      <dgm:t>
        <a:bodyPr/>
        <a:lstStyle/>
        <a:p>
          <a:endParaRPr lang="en-US" sz="1600"/>
        </a:p>
      </dgm:t>
    </dgm:pt>
    <dgm:pt modelId="{C752558E-A7BF-4B10-80F7-96F08F2C3779}" type="parTrans" cxnId="{2266A31D-4205-4189-B6AB-635CDFBB7B32}">
      <dgm:prSet custT="1"/>
      <dgm:spPr/>
      <dgm:t>
        <a:bodyPr/>
        <a:lstStyle/>
        <a:p>
          <a:endParaRPr lang="en-US" sz="1600"/>
        </a:p>
      </dgm:t>
    </dgm:pt>
    <dgm:pt modelId="{8D9C773A-8824-42E1-9ECB-A6E16CFD6890}">
      <dgm:prSet phldrT="[Text]" custT="1"/>
      <dgm:spPr>
        <a:solidFill>
          <a:schemeClr val="accent6">
            <a:lumMod val="75000"/>
          </a:schemeClr>
        </a:solidFill>
      </dgm:spPr>
      <dgm:t>
        <a:bodyPr/>
        <a:lstStyle/>
        <a:p>
          <a:r>
            <a:rPr lang="en-US" sz="1600" dirty="0"/>
            <a:t>exclude age&gt;70;</a:t>
          </a:r>
        </a:p>
        <a:p>
          <a:r>
            <a:rPr lang="en-US" sz="1600" dirty="0"/>
            <a:t>3-cat </a:t>
          </a:r>
          <a:r>
            <a:rPr lang="en-US" sz="1600" dirty="0" err="1"/>
            <a:t>bmi</a:t>
          </a:r>
          <a:endParaRPr lang="en-US" sz="1600" dirty="0"/>
        </a:p>
      </dgm:t>
    </dgm:pt>
    <dgm:pt modelId="{98BE3DC0-4DF7-42FE-858E-856938722F7A}" type="parTrans" cxnId="{346E7DDB-2EA5-4027-B45C-704F3BB2ACBB}">
      <dgm:prSet custT="1"/>
      <dgm:spPr/>
      <dgm:t>
        <a:bodyPr/>
        <a:lstStyle/>
        <a:p>
          <a:endParaRPr lang="en-US" sz="1600"/>
        </a:p>
      </dgm:t>
    </dgm:pt>
    <dgm:pt modelId="{35CFBCC9-D48A-4E2E-8658-04E37CA62B74}" type="sibTrans" cxnId="{346E7DDB-2EA5-4027-B45C-704F3BB2ACBB}">
      <dgm:prSet/>
      <dgm:spPr/>
      <dgm:t>
        <a:bodyPr/>
        <a:lstStyle/>
        <a:p>
          <a:endParaRPr lang="en-US" sz="1600"/>
        </a:p>
      </dgm:t>
    </dgm:pt>
    <dgm:pt modelId="{F7B421D5-E452-4FA6-B910-0D0249B9A360}">
      <dgm:prSet phldrT="[Text]" custT="1"/>
      <dgm:spPr>
        <a:solidFill>
          <a:schemeClr val="accent6">
            <a:lumMod val="75000"/>
          </a:schemeClr>
        </a:solidFill>
      </dgm:spPr>
      <dgm:t>
        <a:bodyPr/>
        <a:lstStyle/>
        <a:p>
          <a:r>
            <a:rPr lang="en-US" sz="1600" dirty="0"/>
            <a:t>exclude age&gt;70;</a:t>
          </a:r>
        </a:p>
        <a:p>
          <a:r>
            <a:rPr lang="en-US" sz="1600" dirty="0"/>
            <a:t>5-cat </a:t>
          </a:r>
          <a:r>
            <a:rPr lang="en-US" sz="1600" dirty="0" err="1"/>
            <a:t>bmi</a:t>
          </a:r>
          <a:endParaRPr lang="en-US" sz="1600" dirty="0"/>
        </a:p>
      </dgm:t>
    </dgm:pt>
    <dgm:pt modelId="{DFCECA78-DCD3-4760-A4B5-7630BB65B10A}" type="parTrans" cxnId="{59A82F8E-B994-4D28-BB4B-EA91EE41E616}">
      <dgm:prSet custT="1"/>
      <dgm:spPr/>
      <dgm:t>
        <a:bodyPr/>
        <a:lstStyle/>
        <a:p>
          <a:endParaRPr lang="en-US" sz="1600"/>
        </a:p>
      </dgm:t>
    </dgm:pt>
    <dgm:pt modelId="{37B711AC-3709-43C8-857B-46DFF927A3FB}" type="sibTrans" cxnId="{59A82F8E-B994-4D28-BB4B-EA91EE41E616}">
      <dgm:prSet/>
      <dgm:spPr/>
      <dgm:t>
        <a:bodyPr/>
        <a:lstStyle/>
        <a:p>
          <a:endParaRPr lang="en-US" sz="1600"/>
        </a:p>
      </dgm:t>
    </dgm:pt>
    <dgm:pt modelId="{86102B3A-645D-4C03-867F-88882955A35D}">
      <dgm:prSet phldrT="[Text]" custT="1"/>
      <dgm:spPr>
        <a:solidFill>
          <a:schemeClr val="accent5">
            <a:lumMod val="50000"/>
          </a:schemeClr>
        </a:solidFill>
      </dgm:spPr>
      <dgm:t>
        <a:bodyPr/>
        <a:lstStyle/>
        <a:p>
          <a:r>
            <a:rPr lang="en-US" sz="1600" dirty="0"/>
            <a:t>exclude age&gt;50;</a:t>
          </a:r>
        </a:p>
        <a:p>
          <a:r>
            <a:rPr lang="en-US" sz="1600" dirty="0"/>
            <a:t>3-cat </a:t>
          </a:r>
          <a:r>
            <a:rPr lang="en-US" sz="1600" dirty="0" err="1"/>
            <a:t>bmi</a:t>
          </a:r>
          <a:endParaRPr lang="en-US" sz="1600" dirty="0"/>
        </a:p>
      </dgm:t>
    </dgm:pt>
    <dgm:pt modelId="{707B8034-D974-4E75-99BA-891A7EC69ADF}" type="parTrans" cxnId="{E9FB2859-035A-4F54-8CFB-E777237F855C}">
      <dgm:prSet custT="1"/>
      <dgm:spPr/>
      <dgm:t>
        <a:bodyPr/>
        <a:lstStyle/>
        <a:p>
          <a:endParaRPr lang="en-US" sz="1600"/>
        </a:p>
      </dgm:t>
    </dgm:pt>
    <dgm:pt modelId="{104528DC-3097-46C6-9451-3B411E53D78D}" type="sibTrans" cxnId="{E9FB2859-035A-4F54-8CFB-E777237F855C}">
      <dgm:prSet/>
      <dgm:spPr/>
      <dgm:t>
        <a:bodyPr/>
        <a:lstStyle/>
        <a:p>
          <a:endParaRPr lang="en-US" sz="1600"/>
        </a:p>
      </dgm:t>
    </dgm:pt>
    <dgm:pt modelId="{22F7F886-9736-4489-95B5-FB076769C57A}">
      <dgm:prSet phldrT="[Text]" custT="1"/>
      <dgm:spPr>
        <a:solidFill>
          <a:schemeClr val="accent5">
            <a:lumMod val="50000"/>
          </a:schemeClr>
        </a:solidFill>
      </dgm:spPr>
      <dgm:t>
        <a:bodyPr/>
        <a:lstStyle/>
        <a:p>
          <a:r>
            <a:rPr lang="en-US" sz="1600" dirty="0"/>
            <a:t>exclude age&gt;50;</a:t>
          </a:r>
        </a:p>
        <a:p>
          <a:r>
            <a:rPr lang="en-US" sz="1600" dirty="0"/>
            <a:t>5-cat </a:t>
          </a:r>
          <a:r>
            <a:rPr lang="en-US" sz="1600" dirty="0" err="1"/>
            <a:t>bmi</a:t>
          </a:r>
          <a:endParaRPr lang="en-US" sz="1600" dirty="0"/>
        </a:p>
      </dgm:t>
    </dgm:pt>
    <dgm:pt modelId="{2DE3BA06-3E00-41D0-A43A-AC58AF485578}" type="parTrans" cxnId="{EE2CA0A9-88B8-44BA-9522-AF9AD7902574}">
      <dgm:prSet custT="1"/>
      <dgm:spPr/>
      <dgm:t>
        <a:bodyPr/>
        <a:lstStyle/>
        <a:p>
          <a:endParaRPr lang="en-US" sz="1600"/>
        </a:p>
      </dgm:t>
    </dgm:pt>
    <dgm:pt modelId="{00F795C9-D339-4B9A-BABE-5D31B5BA8913}" type="sibTrans" cxnId="{EE2CA0A9-88B8-44BA-9522-AF9AD7902574}">
      <dgm:prSet/>
      <dgm:spPr/>
      <dgm:t>
        <a:bodyPr/>
        <a:lstStyle/>
        <a:p>
          <a:endParaRPr lang="en-US" sz="16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custScaleX="90909" custScaleY="90909"/>
      <dgm:spPr>
        <a:prstGeom prst="rect">
          <a:avLst/>
        </a:prstGeom>
      </dgm:spPr>
    </dgm:pt>
    <dgm:pt modelId="{A4467039-8EB2-490A-8447-BDB4988B79D1}" type="pres">
      <dgm:prSet presAssocID="{16502C96-664E-4E25-984D-557ED3B39BA7}" presName="parTrans" presStyleLbl="sibTrans2D1" presStyleIdx="0" presStyleCnt="6"/>
      <dgm:spPr/>
    </dgm:pt>
    <dgm:pt modelId="{F66EAE3F-FC41-4DDC-8F0E-7E1669297AFA}" type="pres">
      <dgm:prSet presAssocID="{16502C96-664E-4E25-984D-557ED3B39BA7}" presName="connectorText" presStyleLbl="sibTrans2D1" presStyleIdx="0" presStyleCnt="6"/>
      <dgm:spPr/>
    </dgm:pt>
    <dgm:pt modelId="{D1C78632-DDB8-4B28-898A-80A874ADB59E}" type="pres">
      <dgm:prSet presAssocID="{3B69ADB2-EB54-48B9-8C37-CECAEABFA7F0}" presName="node" presStyleLbl="node1" presStyleIdx="0" presStyleCnt="6" custScaleX="90909" custScaleY="90909">
        <dgm:presLayoutVars>
          <dgm:bulletEnabled val="1"/>
        </dgm:presLayoutVars>
      </dgm:prSet>
      <dgm:spPr>
        <a:prstGeom prst="rect">
          <a:avLst/>
        </a:prstGeom>
      </dgm:spPr>
    </dgm:pt>
    <dgm:pt modelId="{8A1688DC-06ED-4816-946D-C7AD97616C47}" type="pres">
      <dgm:prSet presAssocID="{98BE3DC0-4DF7-42FE-858E-856938722F7A}" presName="parTrans" presStyleLbl="sibTrans2D1" presStyleIdx="1" presStyleCnt="6"/>
      <dgm:spPr/>
    </dgm:pt>
    <dgm:pt modelId="{010AC17D-9AF4-45C9-83E5-FA3EFF352641}" type="pres">
      <dgm:prSet presAssocID="{98BE3DC0-4DF7-42FE-858E-856938722F7A}" presName="connectorText" presStyleLbl="sibTrans2D1" presStyleIdx="1" presStyleCnt="6"/>
      <dgm:spPr/>
    </dgm:pt>
    <dgm:pt modelId="{0F91059A-96F6-46B5-B965-EFC1D362726F}" type="pres">
      <dgm:prSet presAssocID="{8D9C773A-8824-42E1-9ECB-A6E16CFD6890}" presName="node" presStyleLbl="node1" presStyleIdx="1" presStyleCnt="6" custScaleX="90909" custScaleY="90909">
        <dgm:presLayoutVars>
          <dgm:bulletEnabled val="1"/>
        </dgm:presLayoutVars>
      </dgm:prSet>
      <dgm:spPr>
        <a:prstGeom prst="ellipse">
          <a:avLst/>
        </a:prstGeom>
      </dgm:spPr>
    </dgm:pt>
    <dgm:pt modelId="{D1378CD7-2AF2-4D62-8CFE-5780B8052E77}" type="pres">
      <dgm:prSet presAssocID="{DFCECA78-DCD3-4760-A4B5-7630BB65B10A}" presName="parTrans" presStyleLbl="sibTrans2D1" presStyleIdx="2" presStyleCnt="6"/>
      <dgm:spPr/>
    </dgm:pt>
    <dgm:pt modelId="{7C715DE6-2362-4AEA-9FBE-AFF6AE5C46A2}" type="pres">
      <dgm:prSet presAssocID="{DFCECA78-DCD3-4760-A4B5-7630BB65B10A}" presName="connectorText" presStyleLbl="sibTrans2D1" presStyleIdx="2" presStyleCnt="6"/>
      <dgm:spPr/>
    </dgm:pt>
    <dgm:pt modelId="{3C873777-7787-4A9B-ABFE-03122ED90091}" type="pres">
      <dgm:prSet presAssocID="{F7B421D5-E452-4FA6-B910-0D0249B9A360}" presName="node" presStyleLbl="node1" presStyleIdx="2" presStyleCnt="6" custScaleX="90909" custScaleY="90909">
        <dgm:presLayoutVars>
          <dgm:bulletEnabled val="1"/>
        </dgm:presLayoutVars>
      </dgm:prSet>
      <dgm:spPr>
        <a:prstGeom prst="hexagon">
          <a:avLst/>
        </a:prstGeom>
      </dgm:spPr>
    </dgm:pt>
    <dgm:pt modelId="{B4BDE0A5-ECFC-46DE-945B-E2B860A104F6}" type="pres">
      <dgm:prSet presAssocID="{C752558E-A7BF-4B10-80F7-96F08F2C3779}" presName="parTrans" presStyleLbl="sibTrans2D1" presStyleIdx="3" presStyleCnt="6"/>
      <dgm:spPr/>
    </dgm:pt>
    <dgm:pt modelId="{71457BA2-DB95-4362-890A-87A0B05CBA3A}" type="pres">
      <dgm:prSet presAssocID="{C752558E-A7BF-4B10-80F7-96F08F2C3779}" presName="connectorText" presStyleLbl="sibTrans2D1" presStyleIdx="3" presStyleCnt="6"/>
      <dgm:spPr/>
    </dgm:pt>
    <dgm:pt modelId="{A43CF137-A847-4F87-944F-F0DDAC002EA0}" type="pres">
      <dgm:prSet presAssocID="{0F4CB912-C852-46F6-A89C-2F72FF44AFD7}" presName="node" presStyleLbl="node1" presStyleIdx="3" presStyleCnt="6" custScaleX="90909" custScaleY="90909">
        <dgm:presLayoutVars>
          <dgm:bulletEnabled val="1"/>
        </dgm:presLayoutVars>
      </dgm:prSet>
      <dgm:spPr>
        <a:prstGeom prst="rect">
          <a:avLst/>
        </a:prstGeom>
      </dgm:spPr>
    </dgm:pt>
    <dgm:pt modelId="{39D05AF7-D0C1-4C85-AFEC-52C1AFBC1A40}" type="pres">
      <dgm:prSet presAssocID="{707B8034-D974-4E75-99BA-891A7EC69ADF}" presName="parTrans" presStyleLbl="sibTrans2D1" presStyleIdx="4" presStyleCnt="6"/>
      <dgm:spPr/>
    </dgm:pt>
    <dgm:pt modelId="{D86721A8-A2DA-4099-93D1-4C1ACAD00EC3}" type="pres">
      <dgm:prSet presAssocID="{707B8034-D974-4E75-99BA-891A7EC69ADF}" presName="connectorText" presStyleLbl="sibTrans2D1" presStyleIdx="4" presStyleCnt="6"/>
      <dgm:spPr/>
    </dgm:pt>
    <dgm:pt modelId="{133591BE-6AFB-44DB-AD5E-62FB188EEE6C}" type="pres">
      <dgm:prSet presAssocID="{86102B3A-645D-4C03-867F-88882955A35D}" presName="node" presStyleLbl="node1" presStyleIdx="4" presStyleCnt="6" custScaleX="90909" custScaleY="90909">
        <dgm:presLayoutVars>
          <dgm:bulletEnabled val="1"/>
        </dgm:presLayoutVars>
      </dgm:prSet>
      <dgm:spPr>
        <a:prstGeom prst="ellipse">
          <a:avLst/>
        </a:prstGeom>
      </dgm:spPr>
    </dgm:pt>
    <dgm:pt modelId="{8CA84182-67F6-4F9E-B2E4-2AA96E7C18BF}" type="pres">
      <dgm:prSet presAssocID="{2DE3BA06-3E00-41D0-A43A-AC58AF485578}" presName="parTrans" presStyleLbl="sibTrans2D1" presStyleIdx="5" presStyleCnt="6"/>
      <dgm:spPr/>
    </dgm:pt>
    <dgm:pt modelId="{9BB02CC6-F048-4314-B18E-4CFE8E09D9AB}" type="pres">
      <dgm:prSet presAssocID="{2DE3BA06-3E00-41D0-A43A-AC58AF485578}" presName="connectorText" presStyleLbl="sibTrans2D1" presStyleIdx="5" presStyleCnt="6"/>
      <dgm:spPr/>
    </dgm:pt>
    <dgm:pt modelId="{55849FA6-BA6A-4B86-812B-D9ED2A61B87E}" type="pres">
      <dgm:prSet presAssocID="{22F7F886-9736-4489-95B5-FB076769C57A}" presName="node" presStyleLbl="node1" presStyleIdx="5" presStyleCnt="6" custScaleX="90909" custScaleY="90909">
        <dgm:presLayoutVars>
          <dgm:bulletEnabled val="1"/>
        </dgm:presLayoutVars>
      </dgm:prSet>
      <dgm:spPr>
        <a:prstGeom prst="hexagon">
          <a:avLst/>
        </a:prstGeom>
      </dgm:spPr>
    </dgm:pt>
  </dgm:ptLst>
  <dgm:cxnLst>
    <dgm:cxn modelId="{07EF0909-BC1D-4129-AD17-B3BDFB02B531}" type="presOf" srcId="{DFCECA78-DCD3-4760-A4B5-7630BB65B10A}" destId="{7C715DE6-2362-4AEA-9FBE-AFF6AE5C46A2}" srcOrd="1" destOrd="0" presId="urn:microsoft.com/office/officeart/2005/8/layout/radial5"/>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3" destOrd="0" parTransId="{C752558E-A7BF-4B10-80F7-96F08F2C3779}" sibTransId="{5E51EDB7-8A6D-4D44-AB6F-A9545F3C8C06}"/>
    <dgm:cxn modelId="{83BE125C-8B74-4B12-8AD9-B6C4F31E1C0F}" type="presOf" srcId="{98BE3DC0-4DF7-42FE-858E-856938722F7A}" destId="{010AC17D-9AF4-45C9-83E5-FA3EFF352641}" srcOrd="1" destOrd="0" presId="urn:microsoft.com/office/officeart/2005/8/layout/radial5"/>
    <dgm:cxn modelId="{F4276C41-1CE4-48A1-8039-B06C4A71B09F}" type="presOf" srcId="{8D9C773A-8824-42E1-9ECB-A6E16CFD6890}" destId="{0F91059A-96F6-46B5-B965-EFC1D362726F}" srcOrd="0" destOrd="0" presId="urn:microsoft.com/office/officeart/2005/8/layout/radial5"/>
    <dgm:cxn modelId="{3176FC6D-EB01-44A6-8E21-08FDB4B828B3}" type="presOf" srcId="{22F7F886-9736-4489-95B5-FB076769C57A}" destId="{55849FA6-BA6A-4B86-812B-D9ED2A61B87E}" srcOrd="0" destOrd="0" presId="urn:microsoft.com/office/officeart/2005/8/layout/radial5"/>
    <dgm:cxn modelId="{E9FB2859-035A-4F54-8CFB-E777237F855C}" srcId="{E376BC8F-7F8C-427D-8488-6E58221A21F5}" destId="{86102B3A-645D-4C03-867F-88882955A35D}" srcOrd="4" destOrd="0" parTransId="{707B8034-D974-4E75-99BA-891A7EC69ADF}" sibTransId="{104528DC-3097-46C6-9451-3B411E53D78D}"/>
    <dgm:cxn modelId="{32ADFE59-1404-4459-A5D2-9B22F6064B8A}" type="presOf" srcId="{C752558E-A7BF-4B10-80F7-96F08F2C3779}" destId="{71457BA2-DB95-4362-890A-87A0B05CBA3A}" srcOrd="1" destOrd="0" presId="urn:microsoft.com/office/officeart/2005/8/layout/radial5"/>
    <dgm:cxn modelId="{A3BAF97C-827C-47E8-A8AF-F70691CC6B4D}" type="presOf" srcId="{86102B3A-645D-4C03-867F-88882955A35D}" destId="{133591BE-6AFB-44DB-AD5E-62FB188EEE6C}" srcOrd="0" destOrd="0" presId="urn:microsoft.com/office/officeart/2005/8/layout/radial5"/>
    <dgm:cxn modelId="{FBE92280-1F44-4F19-A531-7A456C7D12F4}" type="presOf" srcId="{707B8034-D974-4E75-99BA-891A7EC69ADF}" destId="{D86721A8-A2DA-4099-93D1-4C1ACAD00EC3}"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59A82F8E-B994-4D28-BB4B-EA91EE41E616}" srcId="{E376BC8F-7F8C-427D-8488-6E58221A21F5}" destId="{F7B421D5-E452-4FA6-B910-0D0249B9A360}" srcOrd="2" destOrd="0" parTransId="{DFCECA78-DCD3-4760-A4B5-7630BB65B10A}" sibTransId="{37B711AC-3709-43C8-857B-46DFF927A3FB}"/>
    <dgm:cxn modelId="{F051CF96-B0F1-4978-8348-44F1C7ADFDE7}" type="presOf" srcId="{2DE3BA06-3E00-41D0-A43A-AC58AF485578}" destId="{9BB02CC6-F048-4314-B18E-4CFE8E09D9AB}" srcOrd="1"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E3E2D09D-4E15-4384-AA34-7FBF6A76256B}" type="presOf" srcId="{707B8034-D974-4E75-99BA-891A7EC69ADF}" destId="{39D05AF7-D0C1-4C85-AFEC-52C1AFBC1A40}" srcOrd="0" destOrd="0" presId="urn:microsoft.com/office/officeart/2005/8/layout/radial5"/>
    <dgm:cxn modelId="{EE2CA0A9-88B8-44BA-9522-AF9AD7902574}" srcId="{E376BC8F-7F8C-427D-8488-6E58221A21F5}" destId="{22F7F886-9736-4489-95B5-FB076769C57A}" srcOrd="5" destOrd="0" parTransId="{2DE3BA06-3E00-41D0-A43A-AC58AF485578}" sibTransId="{00F795C9-D339-4B9A-BABE-5D31B5BA8913}"/>
    <dgm:cxn modelId="{C4B50AB6-84F5-4A05-93A0-E90A93B4711B}" type="presOf" srcId="{F7B421D5-E452-4FA6-B910-0D0249B9A360}" destId="{3C873777-7787-4A9B-ABFE-03122ED90091}" srcOrd="0" destOrd="0" presId="urn:microsoft.com/office/officeart/2005/8/layout/radial5"/>
    <dgm:cxn modelId="{51FD9BC3-9F10-447F-AEE4-9862CF4BC067}" type="presOf" srcId="{DFCECA78-DCD3-4760-A4B5-7630BB65B10A}" destId="{D1378CD7-2AF2-4D62-8CFE-5780B8052E77}" srcOrd="0" destOrd="0" presId="urn:microsoft.com/office/officeart/2005/8/layout/radial5"/>
    <dgm:cxn modelId="{346E7DDB-2EA5-4027-B45C-704F3BB2ACBB}" srcId="{E376BC8F-7F8C-427D-8488-6E58221A21F5}" destId="{8D9C773A-8824-42E1-9ECB-A6E16CFD6890}" srcOrd="1" destOrd="0" parTransId="{98BE3DC0-4DF7-42FE-858E-856938722F7A}" sibTransId="{35CFBCC9-D48A-4E2E-8658-04E37CA62B74}"/>
    <dgm:cxn modelId="{4F4E48DE-A38F-4A49-9660-1CC50538D9D9}" type="presOf" srcId="{C752558E-A7BF-4B10-80F7-96F08F2C3779}" destId="{B4BDE0A5-ECFC-46DE-945B-E2B860A104F6}" srcOrd="0" destOrd="0" presId="urn:microsoft.com/office/officeart/2005/8/layout/radial5"/>
    <dgm:cxn modelId="{2C0CA8E2-EA6A-4092-9937-C1CBC8DED535}" type="presOf" srcId="{98BE3DC0-4DF7-42FE-858E-856938722F7A}" destId="{8A1688DC-06ED-4816-946D-C7AD97616C47}"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299207F8-31D7-46FA-B4A3-130C7D869A0B}" type="presOf" srcId="{2DE3BA06-3E00-41D0-A43A-AC58AF485578}" destId="{8CA84182-67F6-4F9E-B2E4-2AA96E7C18BF}"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A885E9DA-3B50-47D1-9E7B-FB6ACB89FE46}" type="presParOf" srcId="{2E440FD5-CC50-4A1D-8263-0A0AEB8BDD52}" destId="{8A1688DC-06ED-4816-946D-C7AD97616C47}" srcOrd="3" destOrd="0" presId="urn:microsoft.com/office/officeart/2005/8/layout/radial5"/>
    <dgm:cxn modelId="{3009AD27-14ED-4BE2-B3DE-DDBC78283ADF}" type="presParOf" srcId="{8A1688DC-06ED-4816-946D-C7AD97616C47}" destId="{010AC17D-9AF4-45C9-83E5-FA3EFF352641}" srcOrd="0" destOrd="0" presId="urn:microsoft.com/office/officeart/2005/8/layout/radial5"/>
    <dgm:cxn modelId="{1018E1C3-ACFF-4C75-A89A-15B1FED2C0C2}" type="presParOf" srcId="{2E440FD5-CC50-4A1D-8263-0A0AEB8BDD52}" destId="{0F91059A-96F6-46B5-B965-EFC1D362726F}" srcOrd="4" destOrd="0" presId="urn:microsoft.com/office/officeart/2005/8/layout/radial5"/>
    <dgm:cxn modelId="{88CA0AA6-5A09-4E6B-B07F-BF11B367A9DF}" type="presParOf" srcId="{2E440FD5-CC50-4A1D-8263-0A0AEB8BDD52}" destId="{D1378CD7-2AF2-4D62-8CFE-5780B8052E77}" srcOrd="5" destOrd="0" presId="urn:microsoft.com/office/officeart/2005/8/layout/radial5"/>
    <dgm:cxn modelId="{782CD9E5-4DB1-4023-BBA1-BFA9125582FF}" type="presParOf" srcId="{D1378CD7-2AF2-4D62-8CFE-5780B8052E77}" destId="{7C715DE6-2362-4AEA-9FBE-AFF6AE5C46A2}" srcOrd="0" destOrd="0" presId="urn:microsoft.com/office/officeart/2005/8/layout/radial5"/>
    <dgm:cxn modelId="{B89E2335-D5D0-4DCB-8E57-327C7107ECBE}" type="presParOf" srcId="{2E440FD5-CC50-4A1D-8263-0A0AEB8BDD52}" destId="{3C873777-7787-4A9B-ABFE-03122ED90091}" srcOrd="6" destOrd="0" presId="urn:microsoft.com/office/officeart/2005/8/layout/radial5"/>
    <dgm:cxn modelId="{C9C8F8E8-1CE5-4DE5-8D9A-7E08CE6A74FA}" type="presParOf" srcId="{2E440FD5-CC50-4A1D-8263-0A0AEB8BDD52}" destId="{B4BDE0A5-ECFC-46DE-945B-E2B860A104F6}" srcOrd="7"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8" destOrd="0" presId="urn:microsoft.com/office/officeart/2005/8/layout/radial5"/>
    <dgm:cxn modelId="{C6CA9B95-A647-44DA-BF40-ED3786D558B1}" type="presParOf" srcId="{2E440FD5-CC50-4A1D-8263-0A0AEB8BDD52}" destId="{39D05AF7-D0C1-4C85-AFEC-52C1AFBC1A40}" srcOrd="9" destOrd="0" presId="urn:microsoft.com/office/officeart/2005/8/layout/radial5"/>
    <dgm:cxn modelId="{AB59AE3F-8EA5-406D-A08B-5A3A60E20C10}" type="presParOf" srcId="{39D05AF7-D0C1-4C85-AFEC-52C1AFBC1A40}" destId="{D86721A8-A2DA-4099-93D1-4C1ACAD00EC3}" srcOrd="0" destOrd="0" presId="urn:microsoft.com/office/officeart/2005/8/layout/radial5"/>
    <dgm:cxn modelId="{3B765C34-B530-431F-8F09-E3974904C1DF}" type="presParOf" srcId="{2E440FD5-CC50-4A1D-8263-0A0AEB8BDD52}" destId="{133591BE-6AFB-44DB-AD5E-62FB188EEE6C}" srcOrd="10" destOrd="0" presId="urn:microsoft.com/office/officeart/2005/8/layout/radial5"/>
    <dgm:cxn modelId="{D4C0EBC1-4509-49F4-ADAF-0738519BA87A}" type="presParOf" srcId="{2E440FD5-CC50-4A1D-8263-0A0AEB8BDD52}" destId="{8CA84182-67F6-4F9E-B2E4-2AA96E7C18BF}" srcOrd="11" destOrd="0" presId="urn:microsoft.com/office/officeart/2005/8/layout/radial5"/>
    <dgm:cxn modelId="{1F30547C-410D-4AB5-A54B-3A87A9886B25}" type="presParOf" srcId="{8CA84182-67F6-4F9E-B2E4-2AA96E7C18BF}" destId="{9BB02CC6-F048-4314-B18E-4CFE8E09D9AB}" srcOrd="0" destOrd="0" presId="urn:microsoft.com/office/officeart/2005/8/layout/radial5"/>
    <dgm:cxn modelId="{865AC37A-6285-4591-9436-CE13CE511DDA}" type="presParOf" srcId="{2E440FD5-CC50-4A1D-8263-0A0AEB8BDD52}" destId="{55849FA6-BA6A-4B86-812B-D9ED2A61B87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900"/>
        </a:p>
      </dgm:t>
    </dgm:pt>
    <dgm:pt modelId="{0B3C8FD1-A5EC-4E8A-9F7D-D9B205551D20}" type="sibTrans" cxnId="{38C90AE5-A762-41BD-A1EB-75768039AB9E}">
      <dgm:prSet/>
      <dgm:spPr/>
      <dgm:t>
        <a:bodyPr/>
        <a:lstStyle/>
        <a:p>
          <a:endParaRPr lang="en-US" sz="900"/>
        </a:p>
      </dgm:t>
    </dgm:pt>
    <dgm:pt modelId="{3B69ADB2-EB54-48B9-8C37-CECAEABFA7F0}">
      <dgm:prSet phldrT="[Text]" custT="1"/>
      <dgm:spPr>
        <a:solidFill>
          <a:schemeClr val="accent6">
            <a:lumMod val="75000"/>
          </a:schemeClr>
        </a:solidFill>
      </dgm:spPr>
      <dgm:t>
        <a:bodyPr/>
        <a:lstStyle/>
        <a:p>
          <a:r>
            <a:rPr lang="en-US" sz="900" dirty="0"/>
            <a:t>exclude age&gt;70;</a:t>
          </a:r>
        </a:p>
        <a:p>
          <a:r>
            <a:rPr lang="en-US" sz="900" dirty="0"/>
            <a:t>cont. </a:t>
          </a:r>
          <a:r>
            <a:rPr lang="en-US" sz="900" dirty="0" err="1"/>
            <a:t>bmi</a:t>
          </a:r>
          <a:r>
            <a:rPr lang="en-US" sz="900" dirty="0"/>
            <a:t>;</a:t>
          </a:r>
        </a:p>
        <a:p>
          <a:r>
            <a:rPr lang="en-US" sz="900" dirty="0"/>
            <a:t>DV sqrt</a:t>
          </a:r>
        </a:p>
      </dgm:t>
    </dgm:pt>
    <dgm:pt modelId="{786E833D-B4C8-4DFF-A5F2-EEF14B6E4F9D}" type="sibTrans" cxnId="{3DFC48F5-370B-4010-903B-023F0B150F8D}">
      <dgm:prSet/>
      <dgm:spPr/>
      <dgm:t>
        <a:bodyPr/>
        <a:lstStyle/>
        <a:p>
          <a:endParaRPr lang="en-US" sz="900"/>
        </a:p>
      </dgm:t>
    </dgm:pt>
    <dgm:pt modelId="{16502C96-664E-4E25-984D-557ED3B39BA7}" type="parTrans" cxnId="{3DFC48F5-370B-4010-903B-023F0B150F8D}">
      <dgm:prSet custT="1"/>
      <dgm:spPr/>
      <dgm:t>
        <a:bodyPr/>
        <a:lstStyle/>
        <a:p>
          <a:endParaRPr lang="en-US" sz="900"/>
        </a:p>
      </dgm:t>
    </dgm:pt>
    <dgm:pt modelId="{0F4CB912-C852-46F6-A89C-2F72FF44AFD7}">
      <dgm:prSet phldrT="[Text]" custT="1"/>
      <dgm:spPr>
        <a:solidFill>
          <a:schemeClr val="accent5">
            <a:lumMod val="50000"/>
          </a:schemeClr>
        </a:solidFill>
      </dgm:spPr>
      <dgm:t>
        <a:bodyPr/>
        <a:lstStyle/>
        <a:p>
          <a:r>
            <a:rPr lang="en-US" sz="900" dirty="0"/>
            <a:t>exclude age&gt;50;</a:t>
          </a:r>
        </a:p>
        <a:p>
          <a:r>
            <a:rPr lang="en-US" sz="900" dirty="0" err="1"/>
            <a:t>cont</a:t>
          </a:r>
          <a:r>
            <a:rPr lang="en-US" sz="900" dirty="0"/>
            <a:t> </a:t>
          </a:r>
          <a:r>
            <a:rPr lang="en-US" sz="900" dirty="0" err="1"/>
            <a:t>bmi</a:t>
          </a:r>
          <a:r>
            <a:rPr lang="en-US" sz="900" dirty="0"/>
            <a:t>;</a:t>
          </a:r>
        </a:p>
        <a:p>
          <a:r>
            <a:rPr lang="en-US" sz="900" dirty="0"/>
            <a:t>DV sqrt</a:t>
          </a:r>
        </a:p>
      </dgm:t>
    </dgm:pt>
    <dgm:pt modelId="{5E51EDB7-8A6D-4D44-AB6F-A9545F3C8C06}" type="sibTrans" cxnId="{2266A31D-4205-4189-B6AB-635CDFBB7B32}">
      <dgm:prSet/>
      <dgm:spPr/>
      <dgm:t>
        <a:bodyPr/>
        <a:lstStyle/>
        <a:p>
          <a:endParaRPr lang="en-US" sz="900"/>
        </a:p>
      </dgm:t>
    </dgm:pt>
    <dgm:pt modelId="{C752558E-A7BF-4B10-80F7-96F08F2C3779}" type="parTrans" cxnId="{2266A31D-4205-4189-B6AB-635CDFBB7B32}">
      <dgm:prSet custT="1"/>
      <dgm:spPr/>
      <dgm:t>
        <a:bodyPr/>
        <a:lstStyle/>
        <a:p>
          <a:endParaRPr lang="en-US" sz="900"/>
        </a:p>
      </dgm:t>
    </dgm:pt>
    <dgm:pt modelId="{8D9C773A-8824-42E1-9ECB-A6E16CFD6890}">
      <dgm:prSet phldrT="[Text]" custT="1"/>
      <dgm:spPr>
        <a:solidFill>
          <a:schemeClr val="accent6">
            <a:lumMod val="75000"/>
          </a:schemeClr>
        </a:solidFill>
      </dgm:spPr>
      <dgm:t>
        <a:bodyPr/>
        <a:lstStyle/>
        <a:p>
          <a:r>
            <a:rPr lang="en-US" sz="900" dirty="0"/>
            <a:t>exclude age&gt;70;</a:t>
          </a:r>
        </a:p>
        <a:p>
          <a:r>
            <a:rPr lang="en-US" sz="900" dirty="0"/>
            <a:t>3-cat </a:t>
          </a:r>
          <a:r>
            <a:rPr lang="en-US" sz="900" dirty="0" err="1"/>
            <a:t>bmi</a:t>
          </a:r>
          <a:r>
            <a:rPr lang="en-US" sz="900" dirty="0"/>
            <a:t>;</a:t>
          </a:r>
        </a:p>
        <a:p>
          <a:r>
            <a:rPr lang="en-US" sz="900" dirty="0"/>
            <a:t>DV sqrt</a:t>
          </a:r>
        </a:p>
      </dgm:t>
    </dgm:pt>
    <dgm:pt modelId="{98BE3DC0-4DF7-42FE-858E-856938722F7A}" type="parTrans" cxnId="{346E7DDB-2EA5-4027-B45C-704F3BB2ACBB}">
      <dgm:prSet custT="1"/>
      <dgm:spPr/>
      <dgm:t>
        <a:bodyPr/>
        <a:lstStyle/>
        <a:p>
          <a:endParaRPr lang="en-US" sz="900"/>
        </a:p>
      </dgm:t>
    </dgm:pt>
    <dgm:pt modelId="{35CFBCC9-D48A-4E2E-8658-04E37CA62B74}" type="sibTrans" cxnId="{346E7DDB-2EA5-4027-B45C-704F3BB2ACBB}">
      <dgm:prSet/>
      <dgm:spPr/>
      <dgm:t>
        <a:bodyPr/>
        <a:lstStyle/>
        <a:p>
          <a:endParaRPr lang="en-US" sz="900"/>
        </a:p>
      </dgm:t>
    </dgm:pt>
    <dgm:pt modelId="{F7B421D5-E452-4FA6-B910-0D0249B9A360}">
      <dgm:prSet phldrT="[Text]" custT="1"/>
      <dgm:spPr>
        <a:solidFill>
          <a:schemeClr val="accent6">
            <a:lumMod val="75000"/>
          </a:schemeClr>
        </a:solidFill>
      </dgm:spPr>
      <dgm:t>
        <a:bodyPr/>
        <a:lstStyle/>
        <a:p>
          <a:r>
            <a:rPr lang="en-US" sz="900" dirty="0"/>
            <a:t>exclude age&gt;70;</a:t>
          </a:r>
        </a:p>
        <a:p>
          <a:r>
            <a:rPr lang="en-US" sz="900" dirty="0"/>
            <a:t>5-cat </a:t>
          </a:r>
          <a:r>
            <a:rPr lang="en-US" sz="900" dirty="0" err="1"/>
            <a:t>bmi</a:t>
          </a:r>
          <a:r>
            <a:rPr lang="en-US" sz="900" dirty="0"/>
            <a:t>;</a:t>
          </a:r>
        </a:p>
        <a:p>
          <a:r>
            <a:rPr lang="en-US" sz="900" dirty="0"/>
            <a:t>DV sqrt</a:t>
          </a:r>
        </a:p>
      </dgm:t>
    </dgm:pt>
    <dgm:pt modelId="{DFCECA78-DCD3-4760-A4B5-7630BB65B10A}" type="parTrans" cxnId="{59A82F8E-B994-4D28-BB4B-EA91EE41E616}">
      <dgm:prSet custT="1"/>
      <dgm:spPr/>
      <dgm:t>
        <a:bodyPr/>
        <a:lstStyle/>
        <a:p>
          <a:endParaRPr lang="en-US" sz="900"/>
        </a:p>
      </dgm:t>
    </dgm:pt>
    <dgm:pt modelId="{37B711AC-3709-43C8-857B-46DFF927A3FB}" type="sibTrans" cxnId="{59A82F8E-B994-4D28-BB4B-EA91EE41E616}">
      <dgm:prSet/>
      <dgm:spPr/>
      <dgm:t>
        <a:bodyPr/>
        <a:lstStyle/>
        <a:p>
          <a:endParaRPr lang="en-US" sz="900"/>
        </a:p>
      </dgm:t>
    </dgm:pt>
    <dgm:pt modelId="{86102B3A-645D-4C03-867F-88882955A35D}">
      <dgm:prSet phldrT="[Text]" custT="1"/>
      <dgm:spPr>
        <a:solidFill>
          <a:schemeClr val="accent5">
            <a:lumMod val="50000"/>
          </a:schemeClr>
        </a:solidFill>
      </dgm:spPr>
      <dgm:t>
        <a:bodyPr/>
        <a:lstStyle/>
        <a:p>
          <a:r>
            <a:rPr lang="en-US" sz="900" dirty="0"/>
            <a:t>exclude age&gt;50;</a:t>
          </a:r>
        </a:p>
        <a:p>
          <a:r>
            <a:rPr lang="en-US" sz="900" dirty="0"/>
            <a:t>3-cat </a:t>
          </a:r>
          <a:r>
            <a:rPr lang="en-US" sz="900" dirty="0" err="1"/>
            <a:t>bmi</a:t>
          </a:r>
          <a:r>
            <a:rPr lang="en-US" sz="900" dirty="0"/>
            <a:t>;</a:t>
          </a:r>
        </a:p>
        <a:p>
          <a:r>
            <a:rPr lang="en-US" sz="900" dirty="0"/>
            <a:t>DV sqrt</a:t>
          </a:r>
        </a:p>
      </dgm:t>
    </dgm:pt>
    <dgm:pt modelId="{707B8034-D974-4E75-99BA-891A7EC69ADF}" type="parTrans" cxnId="{E9FB2859-035A-4F54-8CFB-E777237F855C}">
      <dgm:prSet custT="1"/>
      <dgm:spPr/>
      <dgm:t>
        <a:bodyPr/>
        <a:lstStyle/>
        <a:p>
          <a:endParaRPr lang="en-US" sz="900"/>
        </a:p>
      </dgm:t>
    </dgm:pt>
    <dgm:pt modelId="{104528DC-3097-46C6-9451-3B411E53D78D}" type="sibTrans" cxnId="{E9FB2859-035A-4F54-8CFB-E777237F855C}">
      <dgm:prSet/>
      <dgm:spPr/>
      <dgm:t>
        <a:bodyPr/>
        <a:lstStyle/>
        <a:p>
          <a:endParaRPr lang="en-US" sz="900"/>
        </a:p>
      </dgm:t>
    </dgm:pt>
    <dgm:pt modelId="{22F7F886-9736-4489-95B5-FB076769C57A}">
      <dgm:prSet phldrT="[Text]" custT="1"/>
      <dgm:spPr>
        <a:solidFill>
          <a:schemeClr val="accent5">
            <a:lumMod val="50000"/>
          </a:schemeClr>
        </a:solidFill>
      </dgm:spPr>
      <dgm:t>
        <a:bodyPr/>
        <a:lstStyle/>
        <a:p>
          <a:r>
            <a:rPr lang="en-US" sz="900" dirty="0"/>
            <a:t>exclude age&gt;50;</a:t>
          </a:r>
        </a:p>
        <a:p>
          <a:r>
            <a:rPr lang="en-US" sz="900" dirty="0"/>
            <a:t>5-cat </a:t>
          </a:r>
          <a:r>
            <a:rPr lang="en-US" sz="900" dirty="0" err="1"/>
            <a:t>bmi</a:t>
          </a:r>
          <a:r>
            <a:rPr lang="en-US" sz="900" dirty="0"/>
            <a:t>; </a:t>
          </a:r>
        </a:p>
        <a:p>
          <a:r>
            <a:rPr lang="en-US" sz="900" dirty="0"/>
            <a:t>DV sqrt</a:t>
          </a:r>
        </a:p>
      </dgm:t>
    </dgm:pt>
    <dgm:pt modelId="{2DE3BA06-3E00-41D0-A43A-AC58AF485578}" type="parTrans" cxnId="{EE2CA0A9-88B8-44BA-9522-AF9AD7902574}">
      <dgm:prSet custT="1"/>
      <dgm:spPr/>
      <dgm:t>
        <a:bodyPr/>
        <a:lstStyle/>
        <a:p>
          <a:endParaRPr lang="en-US" sz="900"/>
        </a:p>
      </dgm:t>
    </dgm:pt>
    <dgm:pt modelId="{00F795C9-D339-4B9A-BABE-5D31B5BA8913}" type="sibTrans" cxnId="{EE2CA0A9-88B8-44BA-9522-AF9AD7902574}">
      <dgm:prSet/>
      <dgm:spPr/>
      <dgm:t>
        <a:bodyPr/>
        <a:lstStyle/>
        <a:p>
          <a:endParaRPr lang="en-US" sz="900"/>
        </a:p>
      </dgm:t>
    </dgm:pt>
    <dgm:pt modelId="{D308DCA5-ADAD-4203-98FB-CFE681E7E7B0}">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cont.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AE8CFA1D-6BF9-4F03-92F6-0C9645E2599B}" type="parTrans" cxnId="{F07E8DCC-E6FD-4D74-B0CE-98B08A72B7FE}">
      <dgm:prSet custT="1"/>
      <dgm:spPr/>
      <dgm:t>
        <a:bodyPr/>
        <a:lstStyle/>
        <a:p>
          <a:endParaRPr lang="en-US" sz="900"/>
        </a:p>
      </dgm:t>
    </dgm:pt>
    <dgm:pt modelId="{CFA018EE-977F-4C39-8191-8192C80F4510}" type="sibTrans" cxnId="{F07E8DCC-E6FD-4D74-B0CE-98B08A72B7FE}">
      <dgm:prSet/>
      <dgm:spPr/>
      <dgm:t>
        <a:bodyPr/>
        <a:lstStyle/>
        <a:p>
          <a:endParaRPr lang="en-US" sz="900"/>
        </a:p>
      </dgm:t>
    </dgm:pt>
    <dgm:pt modelId="{F2D0268A-379C-422D-AC3D-C8EA5535B4B6}">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D77A1AA6-1BDF-4D7A-9072-1E89FAFEAFDA}" type="parTrans" cxnId="{8CE37374-99DE-4619-92D7-DE067196AE5A}">
      <dgm:prSet custT="1"/>
      <dgm:spPr/>
      <dgm:t>
        <a:bodyPr/>
        <a:lstStyle/>
        <a:p>
          <a:endParaRPr lang="en-US" sz="900"/>
        </a:p>
      </dgm:t>
    </dgm:pt>
    <dgm:pt modelId="{50620D93-27B1-4AD8-B616-75C6E81F5427}" type="sibTrans" cxnId="{8CE37374-99DE-4619-92D7-DE067196AE5A}">
      <dgm:prSet/>
      <dgm:spPr/>
      <dgm:t>
        <a:bodyPr/>
        <a:lstStyle/>
        <a:p>
          <a:endParaRPr lang="en-US" sz="900"/>
        </a:p>
      </dgm:t>
    </dgm:pt>
    <dgm:pt modelId="{6AA6CA6D-816C-4463-A6FD-8524E6FF1D2A}">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9806640-5A7D-4E81-98DB-90F5030D3695}" type="parTrans" cxnId="{2451906B-5BAE-4FE5-828B-6A35B79A027F}">
      <dgm:prSet custT="1"/>
      <dgm:spPr/>
      <dgm:t>
        <a:bodyPr/>
        <a:lstStyle/>
        <a:p>
          <a:endParaRPr lang="en-US" sz="900"/>
        </a:p>
      </dgm:t>
    </dgm:pt>
    <dgm:pt modelId="{FB4D63A0-041D-45F3-BA4B-40233660F7FF}" type="sibTrans" cxnId="{2451906B-5BAE-4FE5-828B-6A35B79A027F}">
      <dgm:prSet/>
      <dgm:spPr/>
      <dgm:t>
        <a:bodyPr/>
        <a:lstStyle/>
        <a:p>
          <a:endParaRPr lang="en-US" sz="900"/>
        </a:p>
      </dgm:t>
    </dgm:pt>
    <dgm:pt modelId="{EBD0F36C-4F56-472C-B225-D96B595DED1A}">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err="1">
              <a:solidFill>
                <a:schemeClr val="bg1"/>
              </a:solidFill>
            </a:rPr>
            <a:t>cont</a:t>
          </a:r>
          <a:r>
            <a:rPr lang="en-US" sz="900" dirty="0">
              <a:solidFill>
                <a:schemeClr val="bg1"/>
              </a:solidFill>
            </a:rPr>
            <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9ECB0C4E-913C-4B36-AC7D-70BE66433E1F}" type="parTrans" cxnId="{EE9E0D37-5DB3-4136-9D7A-F45B55A0E0B8}">
      <dgm:prSet custT="1"/>
      <dgm:spPr/>
      <dgm:t>
        <a:bodyPr/>
        <a:lstStyle/>
        <a:p>
          <a:endParaRPr lang="en-US" sz="900"/>
        </a:p>
      </dgm:t>
    </dgm:pt>
    <dgm:pt modelId="{37A2B4A9-C86A-466D-8044-9FA202380C3E}" type="sibTrans" cxnId="{EE9E0D37-5DB3-4136-9D7A-F45B55A0E0B8}">
      <dgm:prSet/>
      <dgm:spPr/>
      <dgm:t>
        <a:bodyPr/>
        <a:lstStyle/>
        <a:p>
          <a:endParaRPr lang="en-US" sz="900"/>
        </a:p>
      </dgm:t>
    </dgm:pt>
    <dgm:pt modelId="{9641D707-75AF-4BE5-8576-D79F69D589C0}">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7CEA4AC-6204-4842-9882-93343DAB1964}" type="parTrans" cxnId="{6912AEB0-916D-4B50-908C-C7B82E507D5C}">
      <dgm:prSet custT="1"/>
      <dgm:spPr/>
      <dgm:t>
        <a:bodyPr/>
        <a:lstStyle/>
        <a:p>
          <a:endParaRPr lang="en-US" sz="900"/>
        </a:p>
      </dgm:t>
    </dgm:pt>
    <dgm:pt modelId="{5A3D191B-7EAE-4560-9744-8231DDF4B165}" type="sibTrans" cxnId="{6912AEB0-916D-4B50-908C-C7B82E507D5C}">
      <dgm:prSet/>
      <dgm:spPr/>
      <dgm:t>
        <a:bodyPr/>
        <a:lstStyle/>
        <a:p>
          <a:endParaRPr lang="en-US" sz="900"/>
        </a:p>
      </dgm:t>
    </dgm:pt>
    <dgm:pt modelId="{B75A7DC3-E78E-4761-979C-6E07503BBF08}">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505F0F52-2F5A-442F-BC0E-082284CF84BB}" type="parTrans" cxnId="{6F0ECC50-FC81-4096-86EC-705673F31FC6}">
      <dgm:prSet custT="1"/>
      <dgm:spPr/>
      <dgm:t>
        <a:bodyPr/>
        <a:lstStyle/>
        <a:p>
          <a:endParaRPr lang="en-US" sz="900"/>
        </a:p>
      </dgm:t>
    </dgm:pt>
    <dgm:pt modelId="{371E7272-2899-4888-B04B-8C41BDD5A4FA}" type="sibTrans" cxnId="{6F0ECC50-FC81-4096-86EC-705673F31FC6}">
      <dgm:prSet/>
      <dgm:spPr/>
      <dgm:t>
        <a:bodyPr/>
        <a:lstStyle/>
        <a:p>
          <a:endParaRPr lang="en-US" sz="9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dgm:spPr>
        <a:prstGeom prst="rect">
          <a:avLst/>
        </a:prstGeom>
      </dgm:spPr>
    </dgm:pt>
    <dgm:pt modelId="{A4467039-8EB2-490A-8447-BDB4988B79D1}" type="pres">
      <dgm:prSet presAssocID="{16502C96-664E-4E25-984D-557ED3B39BA7}" presName="parTrans" presStyleLbl="sibTrans2D1" presStyleIdx="0" presStyleCnt="12"/>
      <dgm:spPr/>
    </dgm:pt>
    <dgm:pt modelId="{F66EAE3F-FC41-4DDC-8F0E-7E1669297AFA}" type="pres">
      <dgm:prSet presAssocID="{16502C96-664E-4E25-984D-557ED3B39BA7}" presName="connectorText" presStyleLbl="sibTrans2D1" presStyleIdx="0" presStyleCnt="12"/>
      <dgm:spPr/>
    </dgm:pt>
    <dgm:pt modelId="{D1C78632-DDB8-4B28-898A-80A874ADB59E}" type="pres">
      <dgm:prSet presAssocID="{3B69ADB2-EB54-48B9-8C37-CECAEABFA7F0}" presName="node" presStyleLbl="node1" presStyleIdx="0" presStyleCnt="12">
        <dgm:presLayoutVars>
          <dgm:bulletEnabled val="1"/>
        </dgm:presLayoutVars>
      </dgm:prSet>
      <dgm:spPr>
        <a:prstGeom prst="rect">
          <a:avLst/>
        </a:prstGeom>
      </dgm:spPr>
    </dgm:pt>
    <dgm:pt modelId="{75FE7B7C-0244-4809-9199-D7362DF06FD3}" type="pres">
      <dgm:prSet presAssocID="{AE8CFA1D-6BF9-4F03-92F6-0C9645E2599B}" presName="parTrans" presStyleLbl="sibTrans2D1" presStyleIdx="1" presStyleCnt="12"/>
      <dgm:spPr/>
    </dgm:pt>
    <dgm:pt modelId="{4CE99A24-D99A-41B8-A5AE-52881F7FE93E}" type="pres">
      <dgm:prSet presAssocID="{AE8CFA1D-6BF9-4F03-92F6-0C9645E2599B}" presName="connectorText" presStyleLbl="sibTrans2D1" presStyleIdx="1" presStyleCnt="12"/>
      <dgm:spPr/>
    </dgm:pt>
    <dgm:pt modelId="{AE316B38-109B-4D3F-9111-CB4DB9CBE343}" type="pres">
      <dgm:prSet presAssocID="{D308DCA5-ADAD-4203-98FB-CFE681E7E7B0}" presName="node" presStyleLbl="node1" presStyleIdx="1" presStyleCnt="12">
        <dgm:presLayoutVars>
          <dgm:bulletEnabled val="1"/>
        </dgm:presLayoutVars>
      </dgm:prSet>
      <dgm:spPr>
        <a:prstGeom prst="rect">
          <a:avLst/>
        </a:prstGeom>
      </dgm:spPr>
    </dgm:pt>
    <dgm:pt modelId="{8A1688DC-06ED-4816-946D-C7AD97616C47}" type="pres">
      <dgm:prSet presAssocID="{98BE3DC0-4DF7-42FE-858E-856938722F7A}" presName="parTrans" presStyleLbl="sibTrans2D1" presStyleIdx="2" presStyleCnt="12"/>
      <dgm:spPr/>
    </dgm:pt>
    <dgm:pt modelId="{010AC17D-9AF4-45C9-83E5-FA3EFF352641}" type="pres">
      <dgm:prSet presAssocID="{98BE3DC0-4DF7-42FE-858E-856938722F7A}" presName="connectorText" presStyleLbl="sibTrans2D1" presStyleIdx="2" presStyleCnt="12"/>
      <dgm:spPr/>
    </dgm:pt>
    <dgm:pt modelId="{0F91059A-96F6-46B5-B965-EFC1D362726F}" type="pres">
      <dgm:prSet presAssocID="{8D9C773A-8824-42E1-9ECB-A6E16CFD6890}" presName="node" presStyleLbl="node1" presStyleIdx="2" presStyleCnt="12">
        <dgm:presLayoutVars>
          <dgm:bulletEnabled val="1"/>
        </dgm:presLayoutVars>
      </dgm:prSet>
      <dgm:spPr>
        <a:prstGeom prst="ellipse">
          <a:avLst/>
        </a:prstGeom>
      </dgm:spPr>
    </dgm:pt>
    <dgm:pt modelId="{C2AEE8A0-42C9-4EB4-A551-AB4BDB9FC000}" type="pres">
      <dgm:prSet presAssocID="{D77A1AA6-1BDF-4D7A-9072-1E89FAFEAFDA}" presName="parTrans" presStyleLbl="sibTrans2D1" presStyleIdx="3" presStyleCnt="12"/>
      <dgm:spPr/>
    </dgm:pt>
    <dgm:pt modelId="{750EEB2B-779E-4923-851C-CC534D79BCB5}" type="pres">
      <dgm:prSet presAssocID="{D77A1AA6-1BDF-4D7A-9072-1E89FAFEAFDA}" presName="connectorText" presStyleLbl="sibTrans2D1" presStyleIdx="3" presStyleCnt="12"/>
      <dgm:spPr/>
    </dgm:pt>
    <dgm:pt modelId="{CC5D27A3-EBE2-4926-A413-14C52933D700}" type="pres">
      <dgm:prSet presAssocID="{F2D0268A-379C-422D-AC3D-C8EA5535B4B6}" presName="node" presStyleLbl="node1" presStyleIdx="3" presStyleCnt="12">
        <dgm:presLayoutVars>
          <dgm:bulletEnabled val="1"/>
        </dgm:presLayoutVars>
      </dgm:prSet>
      <dgm:spPr>
        <a:prstGeom prst="ellipse">
          <a:avLst/>
        </a:prstGeom>
      </dgm:spPr>
    </dgm:pt>
    <dgm:pt modelId="{D1378CD7-2AF2-4D62-8CFE-5780B8052E77}" type="pres">
      <dgm:prSet presAssocID="{DFCECA78-DCD3-4760-A4B5-7630BB65B10A}" presName="parTrans" presStyleLbl="sibTrans2D1" presStyleIdx="4" presStyleCnt="12"/>
      <dgm:spPr/>
    </dgm:pt>
    <dgm:pt modelId="{7C715DE6-2362-4AEA-9FBE-AFF6AE5C46A2}" type="pres">
      <dgm:prSet presAssocID="{DFCECA78-DCD3-4760-A4B5-7630BB65B10A}" presName="connectorText" presStyleLbl="sibTrans2D1" presStyleIdx="4" presStyleCnt="12"/>
      <dgm:spPr/>
    </dgm:pt>
    <dgm:pt modelId="{3C873777-7787-4A9B-ABFE-03122ED90091}" type="pres">
      <dgm:prSet presAssocID="{F7B421D5-E452-4FA6-B910-0D0249B9A360}" presName="node" presStyleLbl="node1" presStyleIdx="4" presStyleCnt="12">
        <dgm:presLayoutVars>
          <dgm:bulletEnabled val="1"/>
        </dgm:presLayoutVars>
      </dgm:prSet>
      <dgm:spPr>
        <a:prstGeom prst="hexagon">
          <a:avLst/>
        </a:prstGeom>
      </dgm:spPr>
    </dgm:pt>
    <dgm:pt modelId="{27DB62AD-7110-481F-8715-9F4D9E12481F}" type="pres">
      <dgm:prSet presAssocID="{F9806640-5A7D-4E81-98DB-90F5030D3695}" presName="parTrans" presStyleLbl="sibTrans2D1" presStyleIdx="5" presStyleCnt="12"/>
      <dgm:spPr/>
    </dgm:pt>
    <dgm:pt modelId="{AD96EDE4-1825-4362-A173-4E7ED4EEF436}" type="pres">
      <dgm:prSet presAssocID="{F9806640-5A7D-4E81-98DB-90F5030D3695}" presName="connectorText" presStyleLbl="sibTrans2D1" presStyleIdx="5" presStyleCnt="12"/>
      <dgm:spPr/>
    </dgm:pt>
    <dgm:pt modelId="{5CAA6154-F6E9-4657-B32B-EF7F83215E12}" type="pres">
      <dgm:prSet presAssocID="{6AA6CA6D-816C-4463-A6FD-8524E6FF1D2A}" presName="node" presStyleLbl="node1" presStyleIdx="5" presStyleCnt="12">
        <dgm:presLayoutVars>
          <dgm:bulletEnabled val="1"/>
        </dgm:presLayoutVars>
      </dgm:prSet>
      <dgm:spPr>
        <a:prstGeom prst="hexagon">
          <a:avLst/>
        </a:prstGeom>
      </dgm:spPr>
    </dgm:pt>
    <dgm:pt modelId="{B4BDE0A5-ECFC-46DE-945B-E2B860A104F6}" type="pres">
      <dgm:prSet presAssocID="{C752558E-A7BF-4B10-80F7-96F08F2C3779}" presName="parTrans" presStyleLbl="sibTrans2D1" presStyleIdx="6" presStyleCnt="12"/>
      <dgm:spPr/>
    </dgm:pt>
    <dgm:pt modelId="{71457BA2-DB95-4362-890A-87A0B05CBA3A}" type="pres">
      <dgm:prSet presAssocID="{C752558E-A7BF-4B10-80F7-96F08F2C3779}" presName="connectorText" presStyleLbl="sibTrans2D1" presStyleIdx="6" presStyleCnt="12"/>
      <dgm:spPr/>
    </dgm:pt>
    <dgm:pt modelId="{A43CF137-A847-4F87-944F-F0DDAC002EA0}" type="pres">
      <dgm:prSet presAssocID="{0F4CB912-C852-46F6-A89C-2F72FF44AFD7}" presName="node" presStyleLbl="node1" presStyleIdx="6" presStyleCnt="12">
        <dgm:presLayoutVars>
          <dgm:bulletEnabled val="1"/>
        </dgm:presLayoutVars>
      </dgm:prSet>
      <dgm:spPr>
        <a:prstGeom prst="rect">
          <a:avLst/>
        </a:prstGeom>
      </dgm:spPr>
    </dgm:pt>
    <dgm:pt modelId="{7E9B3D87-1A77-458D-B41E-97D1D145A3C3}" type="pres">
      <dgm:prSet presAssocID="{9ECB0C4E-913C-4B36-AC7D-70BE66433E1F}" presName="parTrans" presStyleLbl="sibTrans2D1" presStyleIdx="7" presStyleCnt="12"/>
      <dgm:spPr/>
    </dgm:pt>
    <dgm:pt modelId="{1C10FC66-BFEA-439C-8820-9E4A3D2D349F}" type="pres">
      <dgm:prSet presAssocID="{9ECB0C4E-913C-4B36-AC7D-70BE66433E1F}" presName="connectorText" presStyleLbl="sibTrans2D1" presStyleIdx="7" presStyleCnt="12"/>
      <dgm:spPr/>
    </dgm:pt>
    <dgm:pt modelId="{C4827387-EB7E-4620-89DE-15F8C86C6EE8}" type="pres">
      <dgm:prSet presAssocID="{EBD0F36C-4F56-472C-B225-D96B595DED1A}" presName="node" presStyleLbl="node1" presStyleIdx="7" presStyleCnt="12">
        <dgm:presLayoutVars>
          <dgm:bulletEnabled val="1"/>
        </dgm:presLayoutVars>
      </dgm:prSet>
      <dgm:spPr>
        <a:prstGeom prst="rect">
          <a:avLst/>
        </a:prstGeom>
      </dgm:spPr>
    </dgm:pt>
    <dgm:pt modelId="{39D05AF7-D0C1-4C85-AFEC-52C1AFBC1A40}" type="pres">
      <dgm:prSet presAssocID="{707B8034-D974-4E75-99BA-891A7EC69ADF}" presName="parTrans" presStyleLbl="sibTrans2D1" presStyleIdx="8" presStyleCnt="12"/>
      <dgm:spPr/>
    </dgm:pt>
    <dgm:pt modelId="{D86721A8-A2DA-4099-93D1-4C1ACAD00EC3}" type="pres">
      <dgm:prSet presAssocID="{707B8034-D974-4E75-99BA-891A7EC69ADF}" presName="connectorText" presStyleLbl="sibTrans2D1" presStyleIdx="8" presStyleCnt="12"/>
      <dgm:spPr/>
    </dgm:pt>
    <dgm:pt modelId="{133591BE-6AFB-44DB-AD5E-62FB188EEE6C}" type="pres">
      <dgm:prSet presAssocID="{86102B3A-645D-4C03-867F-88882955A35D}" presName="node" presStyleLbl="node1" presStyleIdx="8" presStyleCnt="12">
        <dgm:presLayoutVars>
          <dgm:bulletEnabled val="1"/>
        </dgm:presLayoutVars>
      </dgm:prSet>
      <dgm:spPr>
        <a:prstGeom prst="ellipse">
          <a:avLst/>
        </a:prstGeom>
      </dgm:spPr>
    </dgm:pt>
    <dgm:pt modelId="{DAF04F79-8637-45ED-BC74-9561F13168C1}" type="pres">
      <dgm:prSet presAssocID="{F7CEA4AC-6204-4842-9882-93343DAB1964}" presName="parTrans" presStyleLbl="sibTrans2D1" presStyleIdx="9" presStyleCnt="12"/>
      <dgm:spPr/>
    </dgm:pt>
    <dgm:pt modelId="{15A0114A-BAE4-442F-8795-94762980E5D7}" type="pres">
      <dgm:prSet presAssocID="{F7CEA4AC-6204-4842-9882-93343DAB1964}" presName="connectorText" presStyleLbl="sibTrans2D1" presStyleIdx="9" presStyleCnt="12"/>
      <dgm:spPr/>
    </dgm:pt>
    <dgm:pt modelId="{17B5C7FB-147C-4D22-82D6-297234A0F166}" type="pres">
      <dgm:prSet presAssocID="{9641D707-75AF-4BE5-8576-D79F69D589C0}" presName="node" presStyleLbl="node1" presStyleIdx="9" presStyleCnt="12">
        <dgm:presLayoutVars>
          <dgm:bulletEnabled val="1"/>
        </dgm:presLayoutVars>
      </dgm:prSet>
      <dgm:spPr>
        <a:prstGeom prst="ellipse">
          <a:avLst/>
        </a:prstGeom>
      </dgm:spPr>
    </dgm:pt>
    <dgm:pt modelId="{8CA84182-67F6-4F9E-B2E4-2AA96E7C18BF}" type="pres">
      <dgm:prSet presAssocID="{2DE3BA06-3E00-41D0-A43A-AC58AF485578}" presName="parTrans" presStyleLbl="sibTrans2D1" presStyleIdx="10" presStyleCnt="12"/>
      <dgm:spPr/>
    </dgm:pt>
    <dgm:pt modelId="{9BB02CC6-F048-4314-B18E-4CFE8E09D9AB}" type="pres">
      <dgm:prSet presAssocID="{2DE3BA06-3E00-41D0-A43A-AC58AF485578}" presName="connectorText" presStyleLbl="sibTrans2D1" presStyleIdx="10" presStyleCnt="12"/>
      <dgm:spPr/>
    </dgm:pt>
    <dgm:pt modelId="{55849FA6-BA6A-4B86-812B-D9ED2A61B87E}" type="pres">
      <dgm:prSet presAssocID="{22F7F886-9736-4489-95B5-FB076769C57A}" presName="node" presStyleLbl="node1" presStyleIdx="10" presStyleCnt="12">
        <dgm:presLayoutVars>
          <dgm:bulletEnabled val="1"/>
        </dgm:presLayoutVars>
      </dgm:prSet>
      <dgm:spPr>
        <a:prstGeom prst="hexagon">
          <a:avLst/>
        </a:prstGeom>
      </dgm:spPr>
    </dgm:pt>
    <dgm:pt modelId="{8F4503B7-7964-45BF-B911-34BE9FB3EFDB}" type="pres">
      <dgm:prSet presAssocID="{505F0F52-2F5A-442F-BC0E-082284CF84BB}" presName="parTrans" presStyleLbl="sibTrans2D1" presStyleIdx="11" presStyleCnt="12"/>
      <dgm:spPr/>
    </dgm:pt>
    <dgm:pt modelId="{C91CADD0-D533-44B7-B973-8D3E2E68E12D}" type="pres">
      <dgm:prSet presAssocID="{505F0F52-2F5A-442F-BC0E-082284CF84BB}" presName="connectorText" presStyleLbl="sibTrans2D1" presStyleIdx="11" presStyleCnt="12"/>
      <dgm:spPr/>
    </dgm:pt>
    <dgm:pt modelId="{9907C6A9-720A-403F-934A-2DD6F3B93708}" type="pres">
      <dgm:prSet presAssocID="{B75A7DC3-E78E-4761-979C-6E07503BBF08}" presName="node" presStyleLbl="node1" presStyleIdx="11" presStyleCnt="12">
        <dgm:presLayoutVars>
          <dgm:bulletEnabled val="1"/>
        </dgm:presLayoutVars>
      </dgm:prSet>
      <dgm:spPr>
        <a:prstGeom prst="hexagon">
          <a:avLst/>
        </a:prstGeom>
      </dgm:spPr>
    </dgm:pt>
  </dgm:ptLst>
  <dgm:cxnLst>
    <dgm:cxn modelId="{07EF0909-BC1D-4129-AD17-B3BDFB02B531}" type="presOf" srcId="{DFCECA78-DCD3-4760-A4B5-7630BB65B10A}" destId="{7C715DE6-2362-4AEA-9FBE-AFF6AE5C46A2}" srcOrd="1" destOrd="0" presId="urn:microsoft.com/office/officeart/2005/8/layout/radial5"/>
    <dgm:cxn modelId="{6D0C420A-C3D6-4CB5-8CCB-F0C6344B77CF}" type="presOf" srcId="{EBD0F36C-4F56-472C-B225-D96B595DED1A}" destId="{C4827387-EB7E-4620-89DE-15F8C86C6EE8}" srcOrd="0" destOrd="0" presId="urn:microsoft.com/office/officeart/2005/8/layout/radial5"/>
    <dgm:cxn modelId="{0FADEE10-228C-4436-BB29-D5A38CC4C5CA}" type="presOf" srcId="{6AA6CA6D-816C-4463-A6FD-8524E6FF1D2A}" destId="{5CAA6154-F6E9-4657-B32B-EF7F83215E12}" srcOrd="0" destOrd="0" presId="urn:microsoft.com/office/officeart/2005/8/layout/radial5"/>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6" destOrd="0" parTransId="{C752558E-A7BF-4B10-80F7-96F08F2C3779}" sibTransId="{5E51EDB7-8A6D-4D44-AB6F-A9545F3C8C06}"/>
    <dgm:cxn modelId="{994FF920-3439-4C41-B700-604E297633DB}" type="presOf" srcId="{AE8CFA1D-6BF9-4F03-92F6-0C9645E2599B}" destId="{4CE99A24-D99A-41B8-A5AE-52881F7FE93E}" srcOrd="1" destOrd="0" presId="urn:microsoft.com/office/officeart/2005/8/layout/radial5"/>
    <dgm:cxn modelId="{8A19E627-7E61-40D4-84F3-E1047B9C050F}" type="presOf" srcId="{AE8CFA1D-6BF9-4F03-92F6-0C9645E2599B}" destId="{75FE7B7C-0244-4809-9199-D7362DF06FD3}" srcOrd="0" destOrd="0" presId="urn:microsoft.com/office/officeart/2005/8/layout/radial5"/>
    <dgm:cxn modelId="{ACE9D92F-CCC7-4B99-90D6-3279CE1C24FE}" type="presOf" srcId="{D77A1AA6-1BDF-4D7A-9072-1E89FAFEAFDA}" destId="{750EEB2B-779E-4923-851C-CC534D79BCB5}" srcOrd="1" destOrd="0" presId="urn:microsoft.com/office/officeart/2005/8/layout/radial5"/>
    <dgm:cxn modelId="{9450D935-949E-4892-AE5D-740CB288EE3E}" type="presOf" srcId="{505F0F52-2F5A-442F-BC0E-082284CF84BB}" destId="{C91CADD0-D533-44B7-B973-8D3E2E68E12D}" srcOrd="1" destOrd="0" presId="urn:microsoft.com/office/officeart/2005/8/layout/radial5"/>
    <dgm:cxn modelId="{EE9E0D37-5DB3-4136-9D7A-F45B55A0E0B8}" srcId="{E376BC8F-7F8C-427D-8488-6E58221A21F5}" destId="{EBD0F36C-4F56-472C-B225-D96B595DED1A}" srcOrd="7" destOrd="0" parTransId="{9ECB0C4E-913C-4B36-AC7D-70BE66433E1F}" sibTransId="{37A2B4A9-C86A-466D-8044-9FA202380C3E}"/>
    <dgm:cxn modelId="{83BE125C-8B74-4B12-8AD9-B6C4F31E1C0F}" type="presOf" srcId="{98BE3DC0-4DF7-42FE-858E-856938722F7A}" destId="{010AC17D-9AF4-45C9-83E5-FA3EFF352641}" srcOrd="1" destOrd="0" presId="urn:microsoft.com/office/officeart/2005/8/layout/radial5"/>
    <dgm:cxn modelId="{F4276C41-1CE4-48A1-8039-B06C4A71B09F}" type="presOf" srcId="{8D9C773A-8824-42E1-9ECB-A6E16CFD6890}" destId="{0F91059A-96F6-46B5-B965-EFC1D362726F}" srcOrd="0" destOrd="0" presId="urn:microsoft.com/office/officeart/2005/8/layout/radial5"/>
    <dgm:cxn modelId="{D428D644-59D6-4D6C-98FB-E9BA7CAEE85D}" type="presOf" srcId="{D77A1AA6-1BDF-4D7A-9072-1E89FAFEAFDA}" destId="{C2AEE8A0-42C9-4EB4-A551-AB4BDB9FC000}" srcOrd="0" destOrd="0" presId="urn:microsoft.com/office/officeart/2005/8/layout/radial5"/>
    <dgm:cxn modelId="{2451906B-5BAE-4FE5-828B-6A35B79A027F}" srcId="{E376BC8F-7F8C-427D-8488-6E58221A21F5}" destId="{6AA6CA6D-816C-4463-A6FD-8524E6FF1D2A}" srcOrd="5" destOrd="0" parTransId="{F9806640-5A7D-4E81-98DB-90F5030D3695}" sibTransId="{FB4D63A0-041D-45F3-BA4B-40233660F7FF}"/>
    <dgm:cxn modelId="{C6BDBA4D-3634-49AB-B57F-626A0B4E7AA7}" type="presOf" srcId="{B75A7DC3-E78E-4761-979C-6E07503BBF08}" destId="{9907C6A9-720A-403F-934A-2DD6F3B93708}" srcOrd="0" destOrd="0" presId="urn:microsoft.com/office/officeart/2005/8/layout/radial5"/>
    <dgm:cxn modelId="{3176FC6D-EB01-44A6-8E21-08FDB4B828B3}" type="presOf" srcId="{22F7F886-9736-4489-95B5-FB076769C57A}" destId="{55849FA6-BA6A-4B86-812B-D9ED2A61B87E}" srcOrd="0" destOrd="0" presId="urn:microsoft.com/office/officeart/2005/8/layout/radial5"/>
    <dgm:cxn modelId="{5696B970-D541-40FE-A539-6FE60624D23C}" type="presOf" srcId="{F2D0268A-379C-422D-AC3D-C8EA5535B4B6}" destId="{CC5D27A3-EBE2-4926-A413-14C52933D700}" srcOrd="0" destOrd="0" presId="urn:microsoft.com/office/officeart/2005/8/layout/radial5"/>
    <dgm:cxn modelId="{6F0ECC50-FC81-4096-86EC-705673F31FC6}" srcId="{E376BC8F-7F8C-427D-8488-6E58221A21F5}" destId="{B75A7DC3-E78E-4761-979C-6E07503BBF08}" srcOrd="11" destOrd="0" parTransId="{505F0F52-2F5A-442F-BC0E-082284CF84BB}" sibTransId="{371E7272-2899-4888-B04B-8C41BDD5A4FA}"/>
    <dgm:cxn modelId="{8CE37374-99DE-4619-92D7-DE067196AE5A}" srcId="{E376BC8F-7F8C-427D-8488-6E58221A21F5}" destId="{F2D0268A-379C-422D-AC3D-C8EA5535B4B6}" srcOrd="3" destOrd="0" parTransId="{D77A1AA6-1BDF-4D7A-9072-1E89FAFEAFDA}" sibTransId="{50620D93-27B1-4AD8-B616-75C6E81F5427}"/>
    <dgm:cxn modelId="{E9FB2859-035A-4F54-8CFB-E777237F855C}" srcId="{E376BC8F-7F8C-427D-8488-6E58221A21F5}" destId="{86102B3A-645D-4C03-867F-88882955A35D}" srcOrd="8" destOrd="0" parTransId="{707B8034-D974-4E75-99BA-891A7EC69ADF}" sibTransId="{104528DC-3097-46C6-9451-3B411E53D78D}"/>
    <dgm:cxn modelId="{38DB8B59-8E1C-4EC0-8F37-1AB926E2421D}" type="presOf" srcId="{9ECB0C4E-913C-4B36-AC7D-70BE66433E1F}" destId="{1C10FC66-BFEA-439C-8820-9E4A3D2D349F}" srcOrd="1" destOrd="0" presId="urn:microsoft.com/office/officeart/2005/8/layout/radial5"/>
    <dgm:cxn modelId="{32ADFE59-1404-4459-A5D2-9B22F6064B8A}" type="presOf" srcId="{C752558E-A7BF-4B10-80F7-96F08F2C3779}" destId="{71457BA2-DB95-4362-890A-87A0B05CBA3A}" srcOrd="1" destOrd="0" presId="urn:microsoft.com/office/officeart/2005/8/layout/radial5"/>
    <dgm:cxn modelId="{A3BAF97C-827C-47E8-A8AF-F70691CC6B4D}" type="presOf" srcId="{86102B3A-645D-4C03-867F-88882955A35D}" destId="{133591BE-6AFB-44DB-AD5E-62FB188EEE6C}" srcOrd="0" destOrd="0" presId="urn:microsoft.com/office/officeart/2005/8/layout/radial5"/>
    <dgm:cxn modelId="{1108FD7E-29CC-4DF2-BDB6-659CC00FC547}" type="presOf" srcId="{505F0F52-2F5A-442F-BC0E-082284CF84BB}" destId="{8F4503B7-7964-45BF-B911-34BE9FB3EFDB}" srcOrd="0" destOrd="0" presId="urn:microsoft.com/office/officeart/2005/8/layout/radial5"/>
    <dgm:cxn modelId="{FBE92280-1F44-4F19-A531-7A456C7D12F4}" type="presOf" srcId="{707B8034-D974-4E75-99BA-891A7EC69ADF}" destId="{D86721A8-A2DA-4099-93D1-4C1ACAD00EC3}"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59A82F8E-B994-4D28-BB4B-EA91EE41E616}" srcId="{E376BC8F-7F8C-427D-8488-6E58221A21F5}" destId="{F7B421D5-E452-4FA6-B910-0D0249B9A360}" srcOrd="4" destOrd="0" parTransId="{DFCECA78-DCD3-4760-A4B5-7630BB65B10A}" sibTransId="{37B711AC-3709-43C8-857B-46DFF927A3FB}"/>
    <dgm:cxn modelId="{F051CF96-B0F1-4978-8348-44F1C7ADFDE7}" type="presOf" srcId="{2DE3BA06-3E00-41D0-A43A-AC58AF485578}" destId="{9BB02CC6-F048-4314-B18E-4CFE8E09D9AB}" srcOrd="1"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A2561F9C-4284-4F86-8C4B-01B2BA2BCFB3}" type="presOf" srcId="{F9806640-5A7D-4E81-98DB-90F5030D3695}" destId="{AD96EDE4-1825-4362-A173-4E7ED4EEF436}" srcOrd="1" destOrd="0" presId="urn:microsoft.com/office/officeart/2005/8/layout/radial5"/>
    <dgm:cxn modelId="{E3E2D09D-4E15-4384-AA34-7FBF6A76256B}" type="presOf" srcId="{707B8034-D974-4E75-99BA-891A7EC69ADF}" destId="{39D05AF7-D0C1-4C85-AFEC-52C1AFBC1A40}" srcOrd="0" destOrd="0" presId="urn:microsoft.com/office/officeart/2005/8/layout/radial5"/>
    <dgm:cxn modelId="{EE2CA0A9-88B8-44BA-9522-AF9AD7902574}" srcId="{E376BC8F-7F8C-427D-8488-6E58221A21F5}" destId="{22F7F886-9736-4489-95B5-FB076769C57A}" srcOrd="10" destOrd="0" parTransId="{2DE3BA06-3E00-41D0-A43A-AC58AF485578}" sibTransId="{00F795C9-D339-4B9A-BABE-5D31B5BA8913}"/>
    <dgm:cxn modelId="{6912AEB0-916D-4B50-908C-C7B82E507D5C}" srcId="{E376BC8F-7F8C-427D-8488-6E58221A21F5}" destId="{9641D707-75AF-4BE5-8576-D79F69D589C0}" srcOrd="9" destOrd="0" parTransId="{F7CEA4AC-6204-4842-9882-93343DAB1964}" sibTransId="{5A3D191B-7EAE-4560-9744-8231DDF4B165}"/>
    <dgm:cxn modelId="{299691B3-39C6-48F0-B8CE-DCB05130E92A}" type="presOf" srcId="{F7CEA4AC-6204-4842-9882-93343DAB1964}" destId="{15A0114A-BAE4-442F-8795-94762980E5D7}" srcOrd="1" destOrd="0" presId="urn:microsoft.com/office/officeart/2005/8/layout/radial5"/>
    <dgm:cxn modelId="{C4B50AB6-84F5-4A05-93A0-E90A93B4711B}" type="presOf" srcId="{F7B421D5-E452-4FA6-B910-0D0249B9A360}" destId="{3C873777-7787-4A9B-ABFE-03122ED90091}" srcOrd="0" destOrd="0" presId="urn:microsoft.com/office/officeart/2005/8/layout/radial5"/>
    <dgm:cxn modelId="{49751CB6-DD22-4863-A4C8-9E3BB125EC0E}" type="presOf" srcId="{D308DCA5-ADAD-4203-98FB-CFE681E7E7B0}" destId="{AE316B38-109B-4D3F-9111-CB4DB9CBE343}" srcOrd="0" destOrd="0" presId="urn:microsoft.com/office/officeart/2005/8/layout/radial5"/>
    <dgm:cxn modelId="{51FD9BC3-9F10-447F-AEE4-9862CF4BC067}" type="presOf" srcId="{DFCECA78-DCD3-4760-A4B5-7630BB65B10A}" destId="{D1378CD7-2AF2-4D62-8CFE-5780B8052E77}" srcOrd="0" destOrd="0" presId="urn:microsoft.com/office/officeart/2005/8/layout/radial5"/>
    <dgm:cxn modelId="{F07E8DCC-E6FD-4D74-B0CE-98B08A72B7FE}" srcId="{E376BC8F-7F8C-427D-8488-6E58221A21F5}" destId="{D308DCA5-ADAD-4203-98FB-CFE681E7E7B0}" srcOrd="1" destOrd="0" parTransId="{AE8CFA1D-6BF9-4F03-92F6-0C9645E2599B}" sibTransId="{CFA018EE-977F-4C39-8191-8192C80F4510}"/>
    <dgm:cxn modelId="{FE67BDD7-40F8-46D0-8F44-060C7EE411EB}" type="presOf" srcId="{F7CEA4AC-6204-4842-9882-93343DAB1964}" destId="{DAF04F79-8637-45ED-BC74-9561F13168C1}" srcOrd="0" destOrd="0" presId="urn:microsoft.com/office/officeart/2005/8/layout/radial5"/>
    <dgm:cxn modelId="{346E7DDB-2EA5-4027-B45C-704F3BB2ACBB}" srcId="{E376BC8F-7F8C-427D-8488-6E58221A21F5}" destId="{8D9C773A-8824-42E1-9ECB-A6E16CFD6890}" srcOrd="2" destOrd="0" parTransId="{98BE3DC0-4DF7-42FE-858E-856938722F7A}" sibTransId="{35CFBCC9-D48A-4E2E-8658-04E37CA62B74}"/>
    <dgm:cxn modelId="{4F4E48DE-A38F-4A49-9660-1CC50538D9D9}" type="presOf" srcId="{C752558E-A7BF-4B10-80F7-96F08F2C3779}" destId="{B4BDE0A5-ECFC-46DE-945B-E2B860A104F6}" srcOrd="0" destOrd="0" presId="urn:microsoft.com/office/officeart/2005/8/layout/radial5"/>
    <dgm:cxn modelId="{2C0CA8E2-EA6A-4092-9937-C1CBC8DED535}" type="presOf" srcId="{98BE3DC0-4DF7-42FE-858E-856938722F7A}" destId="{8A1688DC-06ED-4816-946D-C7AD97616C47}"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82BC82E6-DBB3-4BEE-9EFD-08E73B84D61F}" type="presOf" srcId="{9ECB0C4E-913C-4B36-AC7D-70BE66433E1F}" destId="{7E9B3D87-1A77-458D-B41E-97D1D145A3C3}" srcOrd="0" destOrd="0" presId="urn:microsoft.com/office/officeart/2005/8/layout/radial5"/>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6C2A76F0-311F-4765-8ADF-2A6AB4CE2F51}" type="presOf" srcId="{F9806640-5A7D-4E81-98DB-90F5030D3695}" destId="{27DB62AD-7110-481F-8715-9F4D9E12481F}" srcOrd="0" destOrd="0" presId="urn:microsoft.com/office/officeart/2005/8/layout/radial5"/>
    <dgm:cxn modelId="{8D56E5F0-AFE3-460D-8AB3-A25B5E6FCE5A}" type="presOf" srcId="{9641D707-75AF-4BE5-8576-D79F69D589C0}" destId="{17B5C7FB-147C-4D22-82D6-297234A0F166}"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299207F8-31D7-46FA-B4A3-130C7D869A0B}" type="presOf" srcId="{2DE3BA06-3E00-41D0-A43A-AC58AF485578}" destId="{8CA84182-67F6-4F9E-B2E4-2AA96E7C18BF}"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AC60A8E8-68BB-4BF1-A0AB-AA3D3368C428}" type="presParOf" srcId="{2E440FD5-CC50-4A1D-8263-0A0AEB8BDD52}" destId="{75FE7B7C-0244-4809-9199-D7362DF06FD3}" srcOrd="3" destOrd="0" presId="urn:microsoft.com/office/officeart/2005/8/layout/radial5"/>
    <dgm:cxn modelId="{DD8CEFD7-FEAD-4649-92D5-FE5A4EC8FC17}" type="presParOf" srcId="{75FE7B7C-0244-4809-9199-D7362DF06FD3}" destId="{4CE99A24-D99A-41B8-A5AE-52881F7FE93E}" srcOrd="0" destOrd="0" presId="urn:microsoft.com/office/officeart/2005/8/layout/radial5"/>
    <dgm:cxn modelId="{869E43A5-2EA7-42E2-B79E-C65A9CC44518}" type="presParOf" srcId="{2E440FD5-CC50-4A1D-8263-0A0AEB8BDD52}" destId="{AE316B38-109B-4D3F-9111-CB4DB9CBE343}" srcOrd="4" destOrd="0" presId="urn:microsoft.com/office/officeart/2005/8/layout/radial5"/>
    <dgm:cxn modelId="{A885E9DA-3B50-47D1-9E7B-FB6ACB89FE46}" type="presParOf" srcId="{2E440FD5-CC50-4A1D-8263-0A0AEB8BDD52}" destId="{8A1688DC-06ED-4816-946D-C7AD97616C47}" srcOrd="5" destOrd="0" presId="urn:microsoft.com/office/officeart/2005/8/layout/radial5"/>
    <dgm:cxn modelId="{3009AD27-14ED-4BE2-B3DE-DDBC78283ADF}" type="presParOf" srcId="{8A1688DC-06ED-4816-946D-C7AD97616C47}" destId="{010AC17D-9AF4-45C9-83E5-FA3EFF352641}" srcOrd="0" destOrd="0" presId="urn:microsoft.com/office/officeart/2005/8/layout/radial5"/>
    <dgm:cxn modelId="{1018E1C3-ACFF-4C75-A89A-15B1FED2C0C2}" type="presParOf" srcId="{2E440FD5-CC50-4A1D-8263-0A0AEB8BDD52}" destId="{0F91059A-96F6-46B5-B965-EFC1D362726F}" srcOrd="6" destOrd="0" presId="urn:microsoft.com/office/officeart/2005/8/layout/radial5"/>
    <dgm:cxn modelId="{44F12519-750A-4766-9932-8EC9FF39362F}" type="presParOf" srcId="{2E440FD5-CC50-4A1D-8263-0A0AEB8BDD52}" destId="{C2AEE8A0-42C9-4EB4-A551-AB4BDB9FC000}" srcOrd="7" destOrd="0" presId="urn:microsoft.com/office/officeart/2005/8/layout/radial5"/>
    <dgm:cxn modelId="{3C80B1B3-A088-4924-9746-B9A47BAF9ABB}" type="presParOf" srcId="{C2AEE8A0-42C9-4EB4-A551-AB4BDB9FC000}" destId="{750EEB2B-779E-4923-851C-CC534D79BCB5}" srcOrd="0" destOrd="0" presId="urn:microsoft.com/office/officeart/2005/8/layout/radial5"/>
    <dgm:cxn modelId="{08BE4D81-6888-4A85-AA4C-D06A2E44B319}" type="presParOf" srcId="{2E440FD5-CC50-4A1D-8263-0A0AEB8BDD52}" destId="{CC5D27A3-EBE2-4926-A413-14C52933D700}" srcOrd="8" destOrd="0" presId="urn:microsoft.com/office/officeart/2005/8/layout/radial5"/>
    <dgm:cxn modelId="{88CA0AA6-5A09-4E6B-B07F-BF11B367A9DF}" type="presParOf" srcId="{2E440FD5-CC50-4A1D-8263-0A0AEB8BDD52}" destId="{D1378CD7-2AF2-4D62-8CFE-5780B8052E77}" srcOrd="9" destOrd="0" presId="urn:microsoft.com/office/officeart/2005/8/layout/radial5"/>
    <dgm:cxn modelId="{782CD9E5-4DB1-4023-BBA1-BFA9125582FF}" type="presParOf" srcId="{D1378CD7-2AF2-4D62-8CFE-5780B8052E77}" destId="{7C715DE6-2362-4AEA-9FBE-AFF6AE5C46A2}" srcOrd="0" destOrd="0" presId="urn:microsoft.com/office/officeart/2005/8/layout/radial5"/>
    <dgm:cxn modelId="{B89E2335-D5D0-4DCB-8E57-327C7107ECBE}" type="presParOf" srcId="{2E440FD5-CC50-4A1D-8263-0A0AEB8BDD52}" destId="{3C873777-7787-4A9B-ABFE-03122ED90091}" srcOrd="10" destOrd="0" presId="urn:microsoft.com/office/officeart/2005/8/layout/radial5"/>
    <dgm:cxn modelId="{2E99BBD0-3F2C-4500-95EC-A563834B9E77}" type="presParOf" srcId="{2E440FD5-CC50-4A1D-8263-0A0AEB8BDD52}" destId="{27DB62AD-7110-481F-8715-9F4D9E12481F}" srcOrd="11" destOrd="0" presId="urn:microsoft.com/office/officeart/2005/8/layout/radial5"/>
    <dgm:cxn modelId="{9558DFC8-BDD4-4544-AEC1-B3636772F668}" type="presParOf" srcId="{27DB62AD-7110-481F-8715-9F4D9E12481F}" destId="{AD96EDE4-1825-4362-A173-4E7ED4EEF436}" srcOrd="0" destOrd="0" presId="urn:microsoft.com/office/officeart/2005/8/layout/radial5"/>
    <dgm:cxn modelId="{3A00BBB4-9215-4E47-A862-9D984ADBF829}" type="presParOf" srcId="{2E440FD5-CC50-4A1D-8263-0A0AEB8BDD52}" destId="{5CAA6154-F6E9-4657-B32B-EF7F83215E12}" srcOrd="12" destOrd="0" presId="urn:microsoft.com/office/officeart/2005/8/layout/radial5"/>
    <dgm:cxn modelId="{C9C8F8E8-1CE5-4DE5-8D9A-7E08CE6A74FA}" type="presParOf" srcId="{2E440FD5-CC50-4A1D-8263-0A0AEB8BDD52}" destId="{B4BDE0A5-ECFC-46DE-945B-E2B860A104F6}" srcOrd="13"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14" destOrd="0" presId="urn:microsoft.com/office/officeart/2005/8/layout/radial5"/>
    <dgm:cxn modelId="{AD31875A-333F-40B5-BF87-386147F60098}" type="presParOf" srcId="{2E440FD5-CC50-4A1D-8263-0A0AEB8BDD52}" destId="{7E9B3D87-1A77-458D-B41E-97D1D145A3C3}" srcOrd="15" destOrd="0" presId="urn:microsoft.com/office/officeart/2005/8/layout/radial5"/>
    <dgm:cxn modelId="{0BC90BD5-FA00-4F29-9B73-E8DB04A7ABA9}" type="presParOf" srcId="{7E9B3D87-1A77-458D-B41E-97D1D145A3C3}" destId="{1C10FC66-BFEA-439C-8820-9E4A3D2D349F}" srcOrd="0" destOrd="0" presId="urn:microsoft.com/office/officeart/2005/8/layout/radial5"/>
    <dgm:cxn modelId="{40383288-D7AA-49DC-AC71-5C5136362CFA}" type="presParOf" srcId="{2E440FD5-CC50-4A1D-8263-0A0AEB8BDD52}" destId="{C4827387-EB7E-4620-89DE-15F8C86C6EE8}" srcOrd="16" destOrd="0" presId="urn:microsoft.com/office/officeart/2005/8/layout/radial5"/>
    <dgm:cxn modelId="{C6CA9B95-A647-44DA-BF40-ED3786D558B1}" type="presParOf" srcId="{2E440FD5-CC50-4A1D-8263-0A0AEB8BDD52}" destId="{39D05AF7-D0C1-4C85-AFEC-52C1AFBC1A40}" srcOrd="17" destOrd="0" presId="urn:microsoft.com/office/officeart/2005/8/layout/radial5"/>
    <dgm:cxn modelId="{AB59AE3F-8EA5-406D-A08B-5A3A60E20C10}" type="presParOf" srcId="{39D05AF7-D0C1-4C85-AFEC-52C1AFBC1A40}" destId="{D86721A8-A2DA-4099-93D1-4C1ACAD00EC3}" srcOrd="0" destOrd="0" presId="urn:microsoft.com/office/officeart/2005/8/layout/radial5"/>
    <dgm:cxn modelId="{3B765C34-B530-431F-8F09-E3974904C1DF}" type="presParOf" srcId="{2E440FD5-CC50-4A1D-8263-0A0AEB8BDD52}" destId="{133591BE-6AFB-44DB-AD5E-62FB188EEE6C}" srcOrd="18" destOrd="0" presId="urn:microsoft.com/office/officeart/2005/8/layout/radial5"/>
    <dgm:cxn modelId="{75EA2C4A-8DAF-485C-B12D-711949FE23A3}" type="presParOf" srcId="{2E440FD5-CC50-4A1D-8263-0A0AEB8BDD52}" destId="{DAF04F79-8637-45ED-BC74-9561F13168C1}" srcOrd="19" destOrd="0" presId="urn:microsoft.com/office/officeart/2005/8/layout/radial5"/>
    <dgm:cxn modelId="{655BDE84-537F-4CC2-A45C-2CCABC031B9E}" type="presParOf" srcId="{DAF04F79-8637-45ED-BC74-9561F13168C1}" destId="{15A0114A-BAE4-442F-8795-94762980E5D7}" srcOrd="0" destOrd="0" presId="urn:microsoft.com/office/officeart/2005/8/layout/radial5"/>
    <dgm:cxn modelId="{85013674-9355-46B2-9354-7F33F51A90AA}" type="presParOf" srcId="{2E440FD5-CC50-4A1D-8263-0A0AEB8BDD52}" destId="{17B5C7FB-147C-4D22-82D6-297234A0F166}" srcOrd="20" destOrd="0" presId="urn:microsoft.com/office/officeart/2005/8/layout/radial5"/>
    <dgm:cxn modelId="{D4C0EBC1-4509-49F4-ADAF-0738519BA87A}" type="presParOf" srcId="{2E440FD5-CC50-4A1D-8263-0A0AEB8BDD52}" destId="{8CA84182-67F6-4F9E-B2E4-2AA96E7C18BF}" srcOrd="21" destOrd="0" presId="urn:microsoft.com/office/officeart/2005/8/layout/radial5"/>
    <dgm:cxn modelId="{1F30547C-410D-4AB5-A54B-3A87A9886B25}" type="presParOf" srcId="{8CA84182-67F6-4F9E-B2E4-2AA96E7C18BF}" destId="{9BB02CC6-F048-4314-B18E-4CFE8E09D9AB}" srcOrd="0" destOrd="0" presId="urn:microsoft.com/office/officeart/2005/8/layout/radial5"/>
    <dgm:cxn modelId="{865AC37A-6285-4591-9436-CE13CE511DDA}" type="presParOf" srcId="{2E440FD5-CC50-4A1D-8263-0A0AEB8BDD52}" destId="{55849FA6-BA6A-4B86-812B-D9ED2A61B87E}" srcOrd="22" destOrd="0" presId="urn:microsoft.com/office/officeart/2005/8/layout/radial5"/>
    <dgm:cxn modelId="{332F2B26-30B8-4D91-84D5-A3FFDCB79B9E}" type="presParOf" srcId="{2E440FD5-CC50-4A1D-8263-0A0AEB8BDD52}" destId="{8F4503B7-7964-45BF-B911-34BE9FB3EFDB}" srcOrd="23" destOrd="0" presId="urn:microsoft.com/office/officeart/2005/8/layout/radial5"/>
    <dgm:cxn modelId="{5E3EDA76-EA15-4198-A50D-7CA1172877F9}" type="presParOf" srcId="{8F4503B7-7964-45BF-B911-34BE9FB3EFDB}" destId="{C91CADD0-D533-44B7-B973-8D3E2E68E12D}" srcOrd="0" destOrd="0" presId="urn:microsoft.com/office/officeart/2005/8/layout/radial5"/>
    <dgm:cxn modelId="{1E7D97F9-A9A8-4E0A-9A60-E6603985B960}" type="presParOf" srcId="{2E440FD5-CC50-4A1D-8263-0A0AEB8BDD52}" destId="{9907C6A9-720A-403F-934A-2DD6F3B9370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900"/>
        </a:p>
      </dgm:t>
    </dgm:pt>
    <dgm:pt modelId="{0B3C8FD1-A5EC-4E8A-9F7D-D9B205551D20}" type="sibTrans" cxnId="{38C90AE5-A762-41BD-A1EB-75768039AB9E}">
      <dgm:prSet/>
      <dgm:spPr/>
      <dgm:t>
        <a:bodyPr/>
        <a:lstStyle/>
        <a:p>
          <a:endParaRPr lang="en-US" sz="900"/>
        </a:p>
      </dgm:t>
    </dgm:pt>
    <dgm:pt modelId="{3B69ADB2-EB54-48B9-8C37-CECAEABFA7F0}">
      <dgm:prSet phldrT="[Text]" custT="1"/>
      <dgm:spPr>
        <a:solidFill>
          <a:schemeClr val="accent6">
            <a:lumMod val="75000"/>
          </a:schemeClr>
        </a:solidFill>
      </dgm:spPr>
      <dgm:t>
        <a:bodyPr/>
        <a:lstStyle/>
        <a:p>
          <a:r>
            <a:rPr lang="en-US" sz="900" dirty="0"/>
            <a:t>exclude age&gt;70;</a:t>
          </a:r>
        </a:p>
        <a:p>
          <a:r>
            <a:rPr lang="en-US" sz="900" dirty="0"/>
            <a:t>cont. </a:t>
          </a:r>
          <a:r>
            <a:rPr lang="en-US" sz="900" dirty="0" err="1"/>
            <a:t>bmi</a:t>
          </a:r>
          <a:r>
            <a:rPr lang="en-US" sz="900" dirty="0"/>
            <a:t>;</a:t>
          </a:r>
        </a:p>
        <a:p>
          <a:r>
            <a:rPr lang="en-US" sz="900" dirty="0"/>
            <a:t>DV sqrt</a:t>
          </a:r>
        </a:p>
      </dgm:t>
    </dgm:pt>
    <dgm:pt modelId="{786E833D-B4C8-4DFF-A5F2-EEF14B6E4F9D}" type="sibTrans" cxnId="{3DFC48F5-370B-4010-903B-023F0B150F8D}">
      <dgm:prSet/>
      <dgm:spPr/>
      <dgm:t>
        <a:bodyPr/>
        <a:lstStyle/>
        <a:p>
          <a:endParaRPr lang="en-US" sz="900"/>
        </a:p>
      </dgm:t>
    </dgm:pt>
    <dgm:pt modelId="{16502C96-664E-4E25-984D-557ED3B39BA7}" type="parTrans" cxnId="{3DFC48F5-370B-4010-903B-023F0B150F8D}">
      <dgm:prSet custT="1"/>
      <dgm:spPr/>
      <dgm:t>
        <a:bodyPr/>
        <a:lstStyle/>
        <a:p>
          <a:endParaRPr lang="en-US" sz="900"/>
        </a:p>
      </dgm:t>
    </dgm:pt>
    <dgm:pt modelId="{0F4CB912-C852-46F6-A89C-2F72FF44AFD7}">
      <dgm:prSet phldrT="[Text]" custT="1"/>
      <dgm:spPr>
        <a:solidFill>
          <a:schemeClr val="accent5">
            <a:lumMod val="50000"/>
          </a:schemeClr>
        </a:solidFill>
      </dgm:spPr>
      <dgm:t>
        <a:bodyPr/>
        <a:lstStyle/>
        <a:p>
          <a:r>
            <a:rPr lang="en-US" sz="900" dirty="0"/>
            <a:t>exclude age&gt;50;</a:t>
          </a:r>
        </a:p>
        <a:p>
          <a:r>
            <a:rPr lang="en-US" sz="900" dirty="0" err="1"/>
            <a:t>cont</a:t>
          </a:r>
          <a:r>
            <a:rPr lang="en-US" sz="900" dirty="0"/>
            <a:t> </a:t>
          </a:r>
          <a:r>
            <a:rPr lang="en-US" sz="900" dirty="0" err="1"/>
            <a:t>bmi</a:t>
          </a:r>
          <a:r>
            <a:rPr lang="en-US" sz="900" dirty="0"/>
            <a:t>;</a:t>
          </a:r>
        </a:p>
        <a:p>
          <a:r>
            <a:rPr lang="en-US" sz="900" dirty="0"/>
            <a:t>DV sqrt</a:t>
          </a:r>
        </a:p>
      </dgm:t>
    </dgm:pt>
    <dgm:pt modelId="{5E51EDB7-8A6D-4D44-AB6F-A9545F3C8C06}" type="sibTrans" cxnId="{2266A31D-4205-4189-B6AB-635CDFBB7B32}">
      <dgm:prSet/>
      <dgm:spPr/>
      <dgm:t>
        <a:bodyPr/>
        <a:lstStyle/>
        <a:p>
          <a:endParaRPr lang="en-US" sz="900"/>
        </a:p>
      </dgm:t>
    </dgm:pt>
    <dgm:pt modelId="{C752558E-A7BF-4B10-80F7-96F08F2C3779}" type="parTrans" cxnId="{2266A31D-4205-4189-B6AB-635CDFBB7B32}">
      <dgm:prSet custT="1"/>
      <dgm:spPr/>
      <dgm:t>
        <a:bodyPr/>
        <a:lstStyle/>
        <a:p>
          <a:endParaRPr lang="en-US" sz="900"/>
        </a:p>
      </dgm:t>
    </dgm:pt>
    <dgm:pt modelId="{8D9C773A-8824-42E1-9ECB-A6E16CFD6890}">
      <dgm:prSet phldrT="[Text]" custT="1"/>
      <dgm:spPr>
        <a:solidFill>
          <a:schemeClr val="accent6">
            <a:lumMod val="75000"/>
          </a:schemeClr>
        </a:solidFill>
      </dgm:spPr>
      <dgm:t>
        <a:bodyPr/>
        <a:lstStyle/>
        <a:p>
          <a:r>
            <a:rPr lang="en-US" sz="900" dirty="0"/>
            <a:t>exclude age&gt;70;</a:t>
          </a:r>
        </a:p>
        <a:p>
          <a:r>
            <a:rPr lang="en-US" sz="900" dirty="0"/>
            <a:t>3-cat </a:t>
          </a:r>
          <a:r>
            <a:rPr lang="en-US" sz="900" dirty="0" err="1"/>
            <a:t>bmi</a:t>
          </a:r>
          <a:r>
            <a:rPr lang="en-US" sz="900" dirty="0"/>
            <a:t>;</a:t>
          </a:r>
        </a:p>
        <a:p>
          <a:r>
            <a:rPr lang="en-US" sz="900" dirty="0"/>
            <a:t>DV sqrt</a:t>
          </a:r>
        </a:p>
      </dgm:t>
    </dgm:pt>
    <dgm:pt modelId="{98BE3DC0-4DF7-42FE-858E-856938722F7A}" type="parTrans" cxnId="{346E7DDB-2EA5-4027-B45C-704F3BB2ACBB}">
      <dgm:prSet custT="1"/>
      <dgm:spPr/>
      <dgm:t>
        <a:bodyPr/>
        <a:lstStyle/>
        <a:p>
          <a:endParaRPr lang="en-US" sz="900"/>
        </a:p>
      </dgm:t>
    </dgm:pt>
    <dgm:pt modelId="{35CFBCC9-D48A-4E2E-8658-04E37CA62B74}" type="sibTrans" cxnId="{346E7DDB-2EA5-4027-B45C-704F3BB2ACBB}">
      <dgm:prSet/>
      <dgm:spPr/>
      <dgm:t>
        <a:bodyPr/>
        <a:lstStyle/>
        <a:p>
          <a:endParaRPr lang="en-US" sz="900"/>
        </a:p>
      </dgm:t>
    </dgm:pt>
    <dgm:pt modelId="{F7B421D5-E452-4FA6-B910-0D0249B9A360}">
      <dgm:prSet phldrT="[Text]" custT="1"/>
      <dgm:spPr>
        <a:solidFill>
          <a:schemeClr val="accent6">
            <a:lumMod val="75000"/>
          </a:schemeClr>
        </a:solidFill>
      </dgm:spPr>
      <dgm:t>
        <a:bodyPr/>
        <a:lstStyle/>
        <a:p>
          <a:r>
            <a:rPr lang="en-US" sz="900" dirty="0"/>
            <a:t>exclude age&gt;70;</a:t>
          </a:r>
        </a:p>
        <a:p>
          <a:r>
            <a:rPr lang="en-US" sz="900" dirty="0"/>
            <a:t>5-cat </a:t>
          </a:r>
          <a:r>
            <a:rPr lang="en-US" sz="900" dirty="0" err="1"/>
            <a:t>bmi</a:t>
          </a:r>
          <a:r>
            <a:rPr lang="en-US" sz="900" dirty="0"/>
            <a:t>;</a:t>
          </a:r>
        </a:p>
        <a:p>
          <a:r>
            <a:rPr lang="en-US" sz="900" dirty="0"/>
            <a:t>DV sqrt</a:t>
          </a:r>
        </a:p>
      </dgm:t>
    </dgm:pt>
    <dgm:pt modelId="{DFCECA78-DCD3-4760-A4B5-7630BB65B10A}" type="parTrans" cxnId="{59A82F8E-B994-4D28-BB4B-EA91EE41E616}">
      <dgm:prSet custT="1"/>
      <dgm:spPr/>
      <dgm:t>
        <a:bodyPr/>
        <a:lstStyle/>
        <a:p>
          <a:endParaRPr lang="en-US" sz="900"/>
        </a:p>
      </dgm:t>
    </dgm:pt>
    <dgm:pt modelId="{37B711AC-3709-43C8-857B-46DFF927A3FB}" type="sibTrans" cxnId="{59A82F8E-B994-4D28-BB4B-EA91EE41E616}">
      <dgm:prSet/>
      <dgm:spPr/>
      <dgm:t>
        <a:bodyPr/>
        <a:lstStyle/>
        <a:p>
          <a:endParaRPr lang="en-US" sz="900"/>
        </a:p>
      </dgm:t>
    </dgm:pt>
    <dgm:pt modelId="{86102B3A-645D-4C03-867F-88882955A35D}">
      <dgm:prSet phldrT="[Text]" custT="1"/>
      <dgm:spPr>
        <a:solidFill>
          <a:schemeClr val="accent5">
            <a:lumMod val="50000"/>
          </a:schemeClr>
        </a:solidFill>
      </dgm:spPr>
      <dgm:t>
        <a:bodyPr/>
        <a:lstStyle/>
        <a:p>
          <a:r>
            <a:rPr lang="en-US" sz="900" dirty="0"/>
            <a:t>exclude age&gt;50;</a:t>
          </a:r>
        </a:p>
        <a:p>
          <a:r>
            <a:rPr lang="en-US" sz="900" dirty="0"/>
            <a:t>3-cat </a:t>
          </a:r>
          <a:r>
            <a:rPr lang="en-US" sz="900" dirty="0" err="1"/>
            <a:t>bmi</a:t>
          </a:r>
          <a:r>
            <a:rPr lang="en-US" sz="900" dirty="0"/>
            <a:t>;</a:t>
          </a:r>
        </a:p>
        <a:p>
          <a:r>
            <a:rPr lang="en-US" sz="900" dirty="0"/>
            <a:t>DV sqrt</a:t>
          </a:r>
        </a:p>
      </dgm:t>
    </dgm:pt>
    <dgm:pt modelId="{707B8034-D974-4E75-99BA-891A7EC69ADF}" type="parTrans" cxnId="{E9FB2859-035A-4F54-8CFB-E777237F855C}">
      <dgm:prSet custT="1"/>
      <dgm:spPr/>
      <dgm:t>
        <a:bodyPr/>
        <a:lstStyle/>
        <a:p>
          <a:endParaRPr lang="en-US" sz="900"/>
        </a:p>
      </dgm:t>
    </dgm:pt>
    <dgm:pt modelId="{104528DC-3097-46C6-9451-3B411E53D78D}" type="sibTrans" cxnId="{E9FB2859-035A-4F54-8CFB-E777237F855C}">
      <dgm:prSet/>
      <dgm:spPr/>
      <dgm:t>
        <a:bodyPr/>
        <a:lstStyle/>
        <a:p>
          <a:endParaRPr lang="en-US" sz="900"/>
        </a:p>
      </dgm:t>
    </dgm:pt>
    <dgm:pt modelId="{22F7F886-9736-4489-95B5-FB076769C57A}">
      <dgm:prSet phldrT="[Text]" custT="1"/>
      <dgm:spPr>
        <a:solidFill>
          <a:schemeClr val="accent5">
            <a:lumMod val="50000"/>
          </a:schemeClr>
        </a:solidFill>
      </dgm:spPr>
      <dgm:t>
        <a:bodyPr/>
        <a:lstStyle/>
        <a:p>
          <a:r>
            <a:rPr lang="en-US" sz="900" dirty="0"/>
            <a:t>exclude age&gt;50;</a:t>
          </a:r>
        </a:p>
        <a:p>
          <a:r>
            <a:rPr lang="en-US" sz="900" dirty="0"/>
            <a:t>5-cat </a:t>
          </a:r>
          <a:r>
            <a:rPr lang="en-US" sz="900" dirty="0" err="1"/>
            <a:t>bmi</a:t>
          </a:r>
          <a:r>
            <a:rPr lang="en-US" sz="900" dirty="0"/>
            <a:t>; </a:t>
          </a:r>
        </a:p>
        <a:p>
          <a:r>
            <a:rPr lang="en-US" sz="900" dirty="0"/>
            <a:t>DV sqrt</a:t>
          </a:r>
        </a:p>
      </dgm:t>
    </dgm:pt>
    <dgm:pt modelId="{2DE3BA06-3E00-41D0-A43A-AC58AF485578}" type="parTrans" cxnId="{EE2CA0A9-88B8-44BA-9522-AF9AD7902574}">
      <dgm:prSet custT="1"/>
      <dgm:spPr/>
      <dgm:t>
        <a:bodyPr/>
        <a:lstStyle/>
        <a:p>
          <a:endParaRPr lang="en-US" sz="900"/>
        </a:p>
      </dgm:t>
    </dgm:pt>
    <dgm:pt modelId="{00F795C9-D339-4B9A-BABE-5D31B5BA8913}" type="sibTrans" cxnId="{EE2CA0A9-88B8-44BA-9522-AF9AD7902574}">
      <dgm:prSet/>
      <dgm:spPr/>
      <dgm:t>
        <a:bodyPr/>
        <a:lstStyle/>
        <a:p>
          <a:endParaRPr lang="en-US" sz="900"/>
        </a:p>
      </dgm:t>
    </dgm:pt>
    <dgm:pt modelId="{D308DCA5-ADAD-4203-98FB-CFE681E7E7B0}">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cont.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AE8CFA1D-6BF9-4F03-92F6-0C9645E2599B}" type="parTrans" cxnId="{F07E8DCC-E6FD-4D74-B0CE-98B08A72B7FE}">
      <dgm:prSet custT="1"/>
      <dgm:spPr/>
      <dgm:t>
        <a:bodyPr/>
        <a:lstStyle/>
        <a:p>
          <a:endParaRPr lang="en-US" sz="900"/>
        </a:p>
      </dgm:t>
    </dgm:pt>
    <dgm:pt modelId="{CFA018EE-977F-4C39-8191-8192C80F4510}" type="sibTrans" cxnId="{F07E8DCC-E6FD-4D74-B0CE-98B08A72B7FE}">
      <dgm:prSet/>
      <dgm:spPr/>
      <dgm:t>
        <a:bodyPr/>
        <a:lstStyle/>
        <a:p>
          <a:endParaRPr lang="en-US" sz="900"/>
        </a:p>
      </dgm:t>
    </dgm:pt>
    <dgm:pt modelId="{F2D0268A-379C-422D-AC3D-C8EA5535B4B6}">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D77A1AA6-1BDF-4D7A-9072-1E89FAFEAFDA}" type="parTrans" cxnId="{8CE37374-99DE-4619-92D7-DE067196AE5A}">
      <dgm:prSet custT="1"/>
      <dgm:spPr/>
      <dgm:t>
        <a:bodyPr/>
        <a:lstStyle/>
        <a:p>
          <a:endParaRPr lang="en-US" sz="900"/>
        </a:p>
      </dgm:t>
    </dgm:pt>
    <dgm:pt modelId="{50620D93-27B1-4AD8-B616-75C6E81F5427}" type="sibTrans" cxnId="{8CE37374-99DE-4619-92D7-DE067196AE5A}">
      <dgm:prSet/>
      <dgm:spPr/>
      <dgm:t>
        <a:bodyPr/>
        <a:lstStyle/>
        <a:p>
          <a:endParaRPr lang="en-US" sz="900"/>
        </a:p>
      </dgm:t>
    </dgm:pt>
    <dgm:pt modelId="{6AA6CA6D-816C-4463-A6FD-8524E6FF1D2A}">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9806640-5A7D-4E81-98DB-90F5030D3695}" type="parTrans" cxnId="{2451906B-5BAE-4FE5-828B-6A35B79A027F}">
      <dgm:prSet custT="1"/>
      <dgm:spPr/>
      <dgm:t>
        <a:bodyPr/>
        <a:lstStyle/>
        <a:p>
          <a:endParaRPr lang="en-US" sz="900"/>
        </a:p>
      </dgm:t>
    </dgm:pt>
    <dgm:pt modelId="{FB4D63A0-041D-45F3-BA4B-40233660F7FF}" type="sibTrans" cxnId="{2451906B-5BAE-4FE5-828B-6A35B79A027F}">
      <dgm:prSet/>
      <dgm:spPr/>
      <dgm:t>
        <a:bodyPr/>
        <a:lstStyle/>
        <a:p>
          <a:endParaRPr lang="en-US" sz="900"/>
        </a:p>
      </dgm:t>
    </dgm:pt>
    <dgm:pt modelId="{EBD0F36C-4F56-472C-B225-D96B595DED1A}">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err="1">
              <a:solidFill>
                <a:schemeClr val="bg1"/>
              </a:solidFill>
            </a:rPr>
            <a:t>cont</a:t>
          </a:r>
          <a:r>
            <a:rPr lang="en-US" sz="900" dirty="0">
              <a:solidFill>
                <a:schemeClr val="bg1"/>
              </a:solidFill>
            </a:rPr>
            <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9ECB0C4E-913C-4B36-AC7D-70BE66433E1F}" type="parTrans" cxnId="{EE9E0D37-5DB3-4136-9D7A-F45B55A0E0B8}">
      <dgm:prSet custT="1"/>
      <dgm:spPr/>
      <dgm:t>
        <a:bodyPr/>
        <a:lstStyle/>
        <a:p>
          <a:endParaRPr lang="en-US" sz="900"/>
        </a:p>
      </dgm:t>
    </dgm:pt>
    <dgm:pt modelId="{37A2B4A9-C86A-466D-8044-9FA202380C3E}" type="sibTrans" cxnId="{EE9E0D37-5DB3-4136-9D7A-F45B55A0E0B8}">
      <dgm:prSet/>
      <dgm:spPr/>
      <dgm:t>
        <a:bodyPr/>
        <a:lstStyle/>
        <a:p>
          <a:endParaRPr lang="en-US" sz="900"/>
        </a:p>
      </dgm:t>
    </dgm:pt>
    <dgm:pt modelId="{9641D707-75AF-4BE5-8576-D79F69D589C0}">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7CEA4AC-6204-4842-9882-93343DAB1964}" type="parTrans" cxnId="{6912AEB0-916D-4B50-908C-C7B82E507D5C}">
      <dgm:prSet custT="1"/>
      <dgm:spPr/>
      <dgm:t>
        <a:bodyPr/>
        <a:lstStyle/>
        <a:p>
          <a:endParaRPr lang="en-US" sz="900"/>
        </a:p>
      </dgm:t>
    </dgm:pt>
    <dgm:pt modelId="{5A3D191B-7EAE-4560-9744-8231DDF4B165}" type="sibTrans" cxnId="{6912AEB0-916D-4B50-908C-C7B82E507D5C}">
      <dgm:prSet/>
      <dgm:spPr/>
      <dgm:t>
        <a:bodyPr/>
        <a:lstStyle/>
        <a:p>
          <a:endParaRPr lang="en-US" sz="900"/>
        </a:p>
      </dgm:t>
    </dgm:pt>
    <dgm:pt modelId="{B75A7DC3-E78E-4761-979C-6E07503BBF08}">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505F0F52-2F5A-442F-BC0E-082284CF84BB}" type="parTrans" cxnId="{6F0ECC50-FC81-4096-86EC-705673F31FC6}">
      <dgm:prSet custT="1"/>
      <dgm:spPr/>
      <dgm:t>
        <a:bodyPr/>
        <a:lstStyle/>
        <a:p>
          <a:endParaRPr lang="en-US" sz="900"/>
        </a:p>
      </dgm:t>
    </dgm:pt>
    <dgm:pt modelId="{371E7272-2899-4888-B04B-8C41BDD5A4FA}" type="sibTrans" cxnId="{6F0ECC50-FC81-4096-86EC-705673F31FC6}">
      <dgm:prSet/>
      <dgm:spPr/>
      <dgm:t>
        <a:bodyPr/>
        <a:lstStyle/>
        <a:p>
          <a:endParaRPr lang="en-US" sz="9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dgm:spPr>
        <a:prstGeom prst="rect">
          <a:avLst/>
        </a:prstGeom>
      </dgm:spPr>
    </dgm:pt>
    <dgm:pt modelId="{A4467039-8EB2-490A-8447-BDB4988B79D1}" type="pres">
      <dgm:prSet presAssocID="{16502C96-664E-4E25-984D-557ED3B39BA7}" presName="parTrans" presStyleLbl="sibTrans2D1" presStyleIdx="0" presStyleCnt="12"/>
      <dgm:spPr/>
    </dgm:pt>
    <dgm:pt modelId="{F66EAE3F-FC41-4DDC-8F0E-7E1669297AFA}" type="pres">
      <dgm:prSet presAssocID="{16502C96-664E-4E25-984D-557ED3B39BA7}" presName="connectorText" presStyleLbl="sibTrans2D1" presStyleIdx="0" presStyleCnt="12"/>
      <dgm:spPr/>
    </dgm:pt>
    <dgm:pt modelId="{D1C78632-DDB8-4B28-898A-80A874ADB59E}" type="pres">
      <dgm:prSet presAssocID="{3B69ADB2-EB54-48B9-8C37-CECAEABFA7F0}" presName="node" presStyleLbl="node1" presStyleIdx="0" presStyleCnt="12">
        <dgm:presLayoutVars>
          <dgm:bulletEnabled val="1"/>
        </dgm:presLayoutVars>
      </dgm:prSet>
      <dgm:spPr>
        <a:prstGeom prst="rect">
          <a:avLst/>
        </a:prstGeom>
      </dgm:spPr>
    </dgm:pt>
    <dgm:pt modelId="{75FE7B7C-0244-4809-9199-D7362DF06FD3}" type="pres">
      <dgm:prSet presAssocID="{AE8CFA1D-6BF9-4F03-92F6-0C9645E2599B}" presName="parTrans" presStyleLbl="sibTrans2D1" presStyleIdx="1" presStyleCnt="12"/>
      <dgm:spPr/>
    </dgm:pt>
    <dgm:pt modelId="{4CE99A24-D99A-41B8-A5AE-52881F7FE93E}" type="pres">
      <dgm:prSet presAssocID="{AE8CFA1D-6BF9-4F03-92F6-0C9645E2599B}" presName="connectorText" presStyleLbl="sibTrans2D1" presStyleIdx="1" presStyleCnt="12"/>
      <dgm:spPr/>
    </dgm:pt>
    <dgm:pt modelId="{AE316B38-109B-4D3F-9111-CB4DB9CBE343}" type="pres">
      <dgm:prSet presAssocID="{D308DCA5-ADAD-4203-98FB-CFE681E7E7B0}" presName="node" presStyleLbl="node1" presStyleIdx="1" presStyleCnt="12">
        <dgm:presLayoutVars>
          <dgm:bulletEnabled val="1"/>
        </dgm:presLayoutVars>
      </dgm:prSet>
      <dgm:spPr>
        <a:prstGeom prst="rect">
          <a:avLst/>
        </a:prstGeom>
      </dgm:spPr>
    </dgm:pt>
    <dgm:pt modelId="{8A1688DC-06ED-4816-946D-C7AD97616C47}" type="pres">
      <dgm:prSet presAssocID="{98BE3DC0-4DF7-42FE-858E-856938722F7A}" presName="parTrans" presStyleLbl="sibTrans2D1" presStyleIdx="2" presStyleCnt="12"/>
      <dgm:spPr/>
    </dgm:pt>
    <dgm:pt modelId="{010AC17D-9AF4-45C9-83E5-FA3EFF352641}" type="pres">
      <dgm:prSet presAssocID="{98BE3DC0-4DF7-42FE-858E-856938722F7A}" presName="connectorText" presStyleLbl="sibTrans2D1" presStyleIdx="2" presStyleCnt="12"/>
      <dgm:spPr/>
    </dgm:pt>
    <dgm:pt modelId="{0F91059A-96F6-46B5-B965-EFC1D362726F}" type="pres">
      <dgm:prSet presAssocID="{8D9C773A-8824-42E1-9ECB-A6E16CFD6890}" presName="node" presStyleLbl="node1" presStyleIdx="2" presStyleCnt="12">
        <dgm:presLayoutVars>
          <dgm:bulletEnabled val="1"/>
        </dgm:presLayoutVars>
      </dgm:prSet>
      <dgm:spPr>
        <a:prstGeom prst="ellipse">
          <a:avLst/>
        </a:prstGeom>
      </dgm:spPr>
    </dgm:pt>
    <dgm:pt modelId="{C2AEE8A0-42C9-4EB4-A551-AB4BDB9FC000}" type="pres">
      <dgm:prSet presAssocID="{D77A1AA6-1BDF-4D7A-9072-1E89FAFEAFDA}" presName="parTrans" presStyleLbl="sibTrans2D1" presStyleIdx="3" presStyleCnt="12"/>
      <dgm:spPr/>
    </dgm:pt>
    <dgm:pt modelId="{750EEB2B-779E-4923-851C-CC534D79BCB5}" type="pres">
      <dgm:prSet presAssocID="{D77A1AA6-1BDF-4D7A-9072-1E89FAFEAFDA}" presName="connectorText" presStyleLbl="sibTrans2D1" presStyleIdx="3" presStyleCnt="12"/>
      <dgm:spPr/>
    </dgm:pt>
    <dgm:pt modelId="{CC5D27A3-EBE2-4926-A413-14C52933D700}" type="pres">
      <dgm:prSet presAssocID="{F2D0268A-379C-422D-AC3D-C8EA5535B4B6}" presName="node" presStyleLbl="node1" presStyleIdx="3" presStyleCnt="12">
        <dgm:presLayoutVars>
          <dgm:bulletEnabled val="1"/>
        </dgm:presLayoutVars>
      </dgm:prSet>
      <dgm:spPr>
        <a:prstGeom prst="ellipse">
          <a:avLst/>
        </a:prstGeom>
      </dgm:spPr>
    </dgm:pt>
    <dgm:pt modelId="{D1378CD7-2AF2-4D62-8CFE-5780B8052E77}" type="pres">
      <dgm:prSet presAssocID="{DFCECA78-DCD3-4760-A4B5-7630BB65B10A}" presName="parTrans" presStyleLbl="sibTrans2D1" presStyleIdx="4" presStyleCnt="12"/>
      <dgm:spPr/>
    </dgm:pt>
    <dgm:pt modelId="{7C715DE6-2362-4AEA-9FBE-AFF6AE5C46A2}" type="pres">
      <dgm:prSet presAssocID="{DFCECA78-DCD3-4760-A4B5-7630BB65B10A}" presName="connectorText" presStyleLbl="sibTrans2D1" presStyleIdx="4" presStyleCnt="12"/>
      <dgm:spPr/>
    </dgm:pt>
    <dgm:pt modelId="{3C873777-7787-4A9B-ABFE-03122ED90091}" type="pres">
      <dgm:prSet presAssocID="{F7B421D5-E452-4FA6-B910-0D0249B9A360}" presName="node" presStyleLbl="node1" presStyleIdx="4" presStyleCnt="12">
        <dgm:presLayoutVars>
          <dgm:bulletEnabled val="1"/>
        </dgm:presLayoutVars>
      </dgm:prSet>
      <dgm:spPr>
        <a:prstGeom prst="hexagon">
          <a:avLst/>
        </a:prstGeom>
      </dgm:spPr>
    </dgm:pt>
    <dgm:pt modelId="{27DB62AD-7110-481F-8715-9F4D9E12481F}" type="pres">
      <dgm:prSet presAssocID="{F9806640-5A7D-4E81-98DB-90F5030D3695}" presName="parTrans" presStyleLbl="sibTrans2D1" presStyleIdx="5" presStyleCnt="12"/>
      <dgm:spPr/>
    </dgm:pt>
    <dgm:pt modelId="{AD96EDE4-1825-4362-A173-4E7ED4EEF436}" type="pres">
      <dgm:prSet presAssocID="{F9806640-5A7D-4E81-98DB-90F5030D3695}" presName="connectorText" presStyleLbl="sibTrans2D1" presStyleIdx="5" presStyleCnt="12"/>
      <dgm:spPr/>
    </dgm:pt>
    <dgm:pt modelId="{5CAA6154-F6E9-4657-B32B-EF7F83215E12}" type="pres">
      <dgm:prSet presAssocID="{6AA6CA6D-816C-4463-A6FD-8524E6FF1D2A}" presName="node" presStyleLbl="node1" presStyleIdx="5" presStyleCnt="12">
        <dgm:presLayoutVars>
          <dgm:bulletEnabled val="1"/>
        </dgm:presLayoutVars>
      </dgm:prSet>
      <dgm:spPr>
        <a:prstGeom prst="hexagon">
          <a:avLst/>
        </a:prstGeom>
      </dgm:spPr>
    </dgm:pt>
    <dgm:pt modelId="{B4BDE0A5-ECFC-46DE-945B-E2B860A104F6}" type="pres">
      <dgm:prSet presAssocID="{C752558E-A7BF-4B10-80F7-96F08F2C3779}" presName="parTrans" presStyleLbl="sibTrans2D1" presStyleIdx="6" presStyleCnt="12"/>
      <dgm:spPr/>
    </dgm:pt>
    <dgm:pt modelId="{71457BA2-DB95-4362-890A-87A0B05CBA3A}" type="pres">
      <dgm:prSet presAssocID="{C752558E-A7BF-4B10-80F7-96F08F2C3779}" presName="connectorText" presStyleLbl="sibTrans2D1" presStyleIdx="6" presStyleCnt="12"/>
      <dgm:spPr/>
    </dgm:pt>
    <dgm:pt modelId="{A43CF137-A847-4F87-944F-F0DDAC002EA0}" type="pres">
      <dgm:prSet presAssocID="{0F4CB912-C852-46F6-A89C-2F72FF44AFD7}" presName="node" presStyleLbl="node1" presStyleIdx="6" presStyleCnt="12">
        <dgm:presLayoutVars>
          <dgm:bulletEnabled val="1"/>
        </dgm:presLayoutVars>
      </dgm:prSet>
      <dgm:spPr>
        <a:prstGeom prst="rect">
          <a:avLst/>
        </a:prstGeom>
      </dgm:spPr>
    </dgm:pt>
    <dgm:pt modelId="{7E9B3D87-1A77-458D-B41E-97D1D145A3C3}" type="pres">
      <dgm:prSet presAssocID="{9ECB0C4E-913C-4B36-AC7D-70BE66433E1F}" presName="parTrans" presStyleLbl="sibTrans2D1" presStyleIdx="7" presStyleCnt="12"/>
      <dgm:spPr/>
    </dgm:pt>
    <dgm:pt modelId="{1C10FC66-BFEA-439C-8820-9E4A3D2D349F}" type="pres">
      <dgm:prSet presAssocID="{9ECB0C4E-913C-4B36-AC7D-70BE66433E1F}" presName="connectorText" presStyleLbl="sibTrans2D1" presStyleIdx="7" presStyleCnt="12"/>
      <dgm:spPr/>
    </dgm:pt>
    <dgm:pt modelId="{C4827387-EB7E-4620-89DE-15F8C86C6EE8}" type="pres">
      <dgm:prSet presAssocID="{EBD0F36C-4F56-472C-B225-D96B595DED1A}" presName="node" presStyleLbl="node1" presStyleIdx="7" presStyleCnt="12">
        <dgm:presLayoutVars>
          <dgm:bulletEnabled val="1"/>
        </dgm:presLayoutVars>
      </dgm:prSet>
      <dgm:spPr>
        <a:prstGeom prst="rect">
          <a:avLst/>
        </a:prstGeom>
      </dgm:spPr>
    </dgm:pt>
    <dgm:pt modelId="{39D05AF7-D0C1-4C85-AFEC-52C1AFBC1A40}" type="pres">
      <dgm:prSet presAssocID="{707B8034-D974-4E75-99BA-891A7EC69ADF}" presName="parTrans" presStyleLbl="sibTrans2D1" presStyleIdx="8" presStyleCnt="12"/>
      <dgm:spPr/>
    </dgm:pt>
    <dgm:pt modelId="{D86721A8-A2DA-4099-93D1-4C1ACAD00EC3}" type="pres">
      <dgm:prSet presAssocID="{707B8034-D974-4E75-99BA-891A7EC69ADF}" presName="connectorText" presStyleLbl="sibTrans2D1" presStyleIdx="8" presStyleCnt="12"/>
      <dgm:spPr/>
    </dgm:pt>
    <dgm:pt modelId="{133591BE-6AFB-44DB-AD5E-62FB188EEE6C}" type="pres">
      <dgm:prSet presAssocID="{86102B3A-645D-4C03-867F-88882955A35D}" presName="node" presStyleLbl="node1" presStyleIdx="8" presStyleCnt="12">
        <dgm:presLayoutVars>
          <dgm:bulletEnabled val="1"/>
        </dgm:presLayoutVars>
      </dgm:prSet>
      <dgm:spPr>
        <a:prstGeom prst="ellipse">
          <a:avLst/>
        </a:prstGeom>
      </dgm:spPr>
    </dgm:pt>
    <dgm:pt modelId="{DAF04F79-8637-45ED-BC74-9561F13168C1}" type="pres">
      <dgm:prSet presAssocID="{F7CEA4AC-6204-4842-9882-93343DAB1964}" presName="parTrans" presStyleLbl="sibTrans2D1" presStyleIdx="9" presStyleCnt="12"/>
      <dgm:spPr/>
    </dgm:pt>
    <dgm:pt modelId="{15A0114A-BAE4-442F-8795-94762980E5D7}" type="pres">
      <dgm:prSet presAssocID="{F7CEA4AC-6204-4842-9882-93343DAB1964}" presName="connectorText" presStyleLbl="sibTrans2D1" presStyleIdx="9" presStyleCnt="12"/>
      <dgm:spPr/>
    </dgm:pt>
    <dgm:pt modelId="{17B5C7FB-147C-4D22-82D6-297234A0F166}" type="pres">
      <dgm:prSet presAssocID="{9641D707-75AF-4BE5-8576-D79F69D589C0}" presName="node" presStyleLbl="node1" presStyleIdx="9" presStyleCnt="12">
        <dgm:presLayoutVars>
          <dgm:bulletEnabled val="1"/>
        </dgm:presLayoutVars>
      </dgm:prSet>
      <dgm:spPr>
        <a:prstGeom prst="ellipse">
          <a:avLst/>
        </a:prstGeom>
      </dgm:spPr>
    </dgm:pt>
    <dgm:pt modelId="{8CA84182-67F6-4F9E-B2E4-2AA96E7C18BF}" type="pres">
      <dgm:prSet presAssocID="{2DE3BA06-3E00-41D0-A43A-AC58AF485578}" presName="parTrans" presStyleLbl="sibTrans2D1" presStyleIdx="10" presStyleCnt="12"/>
      <dgm:spPr/>
    </dgm:pt>
    <dgm:pt modelId="{9BB02CC6-F048-4314-B18E-4CFE8E09D9AB}" type="pres">
      <dgm:prSet presAssocID="{2DE3BA06-3E00-41D0-A43A-AC58AF485578}" presName="connectorText" presStyleLbl="sibTrans2D1" presStyleIdx="10" presStyleCnt="12"/>
      <dgm:spPr/>
    </dgm:pt>
    <dgm:pt modelId="{55849FA6-BA6A-4B86-812B-D9ED2A61B87E}" type="pres">
      <dgm:prSet presAssocID="{22F7F886-9736-4489-95B5-FB076769C57A}" presName="node" presStyleLbl="node1" presStyleIdx="10" presStyleCnt="12">
        <dgm:presLayoutVars>
          <dgm:bulletEnabled val="1"/>
        </dgm:presLayoutVars>
      </dgm:prSet>
      <dgm:spPr>
        <a:prstGeom prst="hexagon">
          <a:avLst/>
        </a:prstGeom>
      </dgm:spPr>
    </dgm:pt>
    <dgm:pt modelId="{8F4503B7-7964-45BF-B911-34BE9FB3EFDB}" type="pres">
      <dgm:prSet presAssocID="{505F0F52-2F5A-442F-BC0E-082284CF84BB}" presName="parTrans" presStyleLbl="sibTrans2D1" presStyleIdx="11" presStyleCnt="12"/>
      <dgm:spPr/>
    </dgm:pt>
    <dgm:pt modelId="{C91CADD0-D533-44B7-B973-8D3E2E68E12D}" type="pres">
      <dgm:prSet presAssocID="{505F0F52-2F5A-442F-BC0E-082284CF84BB}" presName="connectorText" presStyleLbl="sibTrans2D1" presStyleIdx="11" presStyleCnt="12"/>
      <dgm:spPr/>
    </dgm:pt>
    <dgm:pt modelId="{9907C6A9-720A-403F-934A-2DD6F3B93708}" type="pres">
      <dgm:prSet presAssocID="{B75A7DC3-E78E-4761-979C-6E07503BBF08}" presName="node" presStyleLbl="node1" presStyleIdx="11" presStyleCnt="12">
        <dgm:presLayoutVars>
          <dgm:bulletEnabled val="1"/>
        </dgm:presLayoutVars>
      </dgm:prSet>
      <dgm:spPr>
        <a:prstGeom prst="hexagon">
          <a:avLst/>
        </a:prstGeom>
      </dgm:spPr>
    </dgm:pt>
  </dgm:ptLst>
  <dgm:cxnLst>
    <dgm:cxn modelId="{07EF0909-BC1D-4129-AD17-B3BDFB02B531}" type="presOf" srcId="{DFCECA78-DCD3-4760-A4B5-7630BB65B10A}" destId="{7C715DE6-2362-4AEA-9FBE-AFF6AE5C46A2}" srcOrd="1" destOrd="0" presId="urn:microsoft.com/office/officeart/2005/8/layout/radial5"/>
    <dgm:cxn modelId="{6D0C420A-C3D6-4CB5-8CCB-F0C6344B77CF}" type="presOf" srcId="{EBD0F36C-4F56-472C-B225-D96B595DED1A}" destId="{C4827387-EB7E-4620-89DE-15F8C86C6EE8}" srcOrd="0" destOrd="0" presId="urn:microsoft.com/office/officeart/2005/8/layout/radial5"/>
    <dgm:cxn modelId="{0FADEE10-228C-4436-BB29-D5A38CC4C5CA}" type="presOf" srcId="{6AA6CA6D-816C-4463-A6FD-8524E6FF1D2A}" destId="{5CAA6154-F6E9-4657-B32B-EF7F83215E12}" srcOrd="0" destOrd="0" presId="urn:microsoft.com/office/officeart/2005/8/layout/radial5"/>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6" destOrd="0" parTransId="{C752558E-A7BF-4B10-80F7-96F08F2C3779}" sibTransId="{5E51EDB7-8A6D-4D44-AB6F-A9545F3C8C06}"/>
    <dgm:cxn modelId="{994FF920-3439-4C41-B700-604E297633DB}" type="presOf" srcId="{AE8CFA1D-6BF9-4F03-92F6-0C9645E2599B}" destId="{4CE99A24-D99A-41B8-A5AE-52881F7FE93E}" srcOrd="1" destOrd="0" presId="urn:microsoft.com/office/officeart/2005/8/layout/radial5"/>
    <dgm:cxn modelId="{8A19E627-7E61-40D4-84F3-E1047B9C050F}" type="presOf" srcId="{AE8CFA1D-6BF9-4F03-92F6-0C9645E2599B}" destId="{75FE7B7C-0244-4809-9199-D7362DF06FD3}" srcOrd="0" destOrd="0" presId="urn:microsoft.com/office/officeart/2005/8/layout/radial5"/>
    <dgm:cxn modelId="{ACE9D92F-CCC7-4B99-90D6-3279CE1C24FE}" type="presOf" srcId="{D77A1AA6-1BDF-4D7A-9072-1E89FAFEAFDA}" destId="{750EEB2B-779E-4923-851C-CC534D79BCB5}" srcOrd="1" destOrd="0" presId="urn:microsoft.com/office/officeart/2005/8/layout/radial5"/>
    <dgm:cxn modelId="{9450D935-949E-4892-AE5D-740CB288EE3E}" type="presOf" srcId="{505F0F52-2F5A-442F-BC0E-082284CF84BB}" destId="{C91CADD0-D533-44B7-B973-8D3E2E68E12D}" srcOrd="1" destOrd="0" presId="urn:microsoft.com/office/officeart/2005/8/layout/radial5"/>
    <dgm:cxn modelId="{EE9E0D37-5DB3-4136-9D7A-F45B55A0E0B8}" srcId="{E376BC8F-7F8C-427D-8488-6E58221A21F5}" destId="{EBD0F36C-4F56-472C-B225-D96B595DED1A}" srcOrd="7" destOrd="0" parTransId="{9ECB0C4E-913C-4B36-AC7D-70BE66433E1F}" sibTransId="{37A2B4A9-C86A-466D-8044-9FA202380C3E}"/>
    <dgm:cxn modelId="{83BE125C-8B74-4B12-8AD9-B6C4F31E1C0F}" type="presOf" srcId="{98BE3DC0-4DF7-42FE-858E-856938722F7A}" destId="{010AC17D-9AF4-45C9-83E5-FA3EFF352641}" srcOrd="1" destOrd="0" presId="urn:microsoft.com/office/officeart/2005/8/layout/radial5"/>
    <dgm:cxn modelId="{F4276C41-1CE4-48A1-8039-B06C4A71B09F}" type="presOf" srcId="{8D9C773A-8824-42E1-9ECB-A6E16CFD6890}" destId="{0F91059A-96F6-46B5-B965-EFC1D362726F}" srcOrd="0" destOrd="0" presId="urn:microsoft.com/office/officeart/2005/8/layout/radial5"/>
    <dgm:cxn modelId="{D428D644-59D6-4D6C-98FB-E9BA7CAEE85D}" type="presOf" srcId="{D77A1AA6-1BDF-4D7A-9072-1E89FAFEAFDA}" destId="{C2AEE8A0-42C9-4EB4-A551-AB4BDB9FC000}" srcOrd="0" destOrd="0" presId="urn:microsoft.com/office/officeart/2005/8/layout/radial5"/>
    <dgm:cxn modelId="{2451906B-5BAE-4FE5-828B-6A35B79A027F}" srcId="{E376BC8F-7F8C-427D-8488-6E58221A21F5}" destId="{6AA6CA6D-816C-4463-A6FD-8524E6FF1D2A}" srcOrd="5" destOrd="0" parTransId="{F9806640-5A7D-4E81-98DB-90F5030D3695}" sibTransId="{FB4D63A0-041D-45F3-BA4B-40233660F7FF}"/>
    <dgm:cxn modelId="{C6BDBA4D-3634-49AB-B57F-626A0B4E7AA7}" type="presOf" srcId="{B75A7DC3-E78E-4761-979C-6E07503BBF08}" destId="{9907C6A9-720A-403F-934A-2DD6F3B93708}" srcOrd="0" destOrd="0" presId="urn:microsoft.com/office/officeart/2005/8/layout/radial5"/>
    <dgm:cxn modelId="{3176FC6D-EB01-44A6-8E21-08FDB4B828B3}" type="presOf" srcId="{22F7F886-9736-4489-95B5-FB076769C57A}" destId="{55849FA6-BA6A-4B86-812B-D9ED2A61B87E}" srcOrd="0" destOrd="0" presId="urn:microsoft.com/office/officeart/2005/8/layout/radial5"/>
    <dgm:cxn modelId="{5696B970-D541-40FE-A539-6FE60624D23C}" type="presOf" srcId="{F2D0268A-379C-422D-AC3D-C8EA5535B4B6}" destId="{CC5D27A3-EBE2-4926-A413-14C52933D700}" srcOrd="0" destOrd="0" presId="urn:microsoft.com/office/officeart/2005/8/layout/radial5"/>
    <dgm:cxn modelId="{6F0ECC50-FC81-4096-86EC-705673F31FC6}" srcId="{E376BC8F-7F8C-427D-8488-6E58221A21F5}" destId="{B75A7DC3-E78E-4761-979C-6E07503BBF08}" srcOrd="11" destOrd="0" parTransId="{505F0F52-2F5A-442F-BC0E-082284CF84BB}" sibTransId="{371E7272-2899-4888-B04B-8C41BDD5A4FA}"/>
    <dgm:cxn modelId="{8CE37374-99DE-4619-92D7-DE067196AE5A}" srcId="{E376BC8F-7F8C-427D-8488-6E58221A21F5}" destId="{F2D0268A-379C-422D-AC3D-C8EA5535B4B6}" srcOrd="3" destOrd="0" parTransId="{D77A1AA6-1BDF-4D7A-9072-1E89FAFEAFDA}" sibTransId="{50620D93-27B1-4AD8-B616-75C6E81F5427}"/>
    <dgm:cxn modelId="{E9FB2859-035A-4F54-8CFB-E777237F855C}" srcId="{E376BC8F-7F8C-427D-8488-6E58221A21F5}" destId="{86102B3A-645D-4C03-867F-88882955A35D}" srcOrd="8" destOrd="0" parTransId="{707B8034-D974-4E75-99BA-891A7EC69ADF}" sibTransId="{104528DC-3097-46C6-9451-3B411E53D78D}"/>
    <dgm:cxn modelId="{38DB8B59-8E1C-4EC0-8F37-1AB926E2421D}" type="presOf" srcId="{9ECB0C4E-913C-4B36-AC7D-70BE66433E1F}" destId="{1C10FC66-BFEA-439C-8820-9E4A3D2D349F}" srcOrd="1" destOrd="0" presId="urn:microsoft.com/office/officeart/2005/8/layout/radial5"/>
    <dgm:cxn modelId="{32ADFE59-1404-4459-A5D2-9B22F6064B8A}" type="presOf" srcId="{C752558E-A7BF-4B10-80F7-96F08F2C3779}" destId="{71457BA2-DB95-4362-890A-87A0B05CBA3A}" srcOrd="1" destOrd="0" presId="urn:microsoft.com/office/officeart/2005/8/layout/radial5"/>
    <dgm:cxn modelId="{A3BAF97C-827C-47E8-A8AF-F70691CC6B4D}" type="presOf" srcId="{86102B3A-645D-4C03-867F-88882955A35D}" destId="{133591BE-6AFB-44DB-AD5E-62FB188EEE6C}" srcOrd="0" destOrd="0" presId="urn:microsoft.com/office/officeart/2005/8/layout/radial5"/>
    <dgm:cxn modelId="{1108FD7E-29CC-4DF2-BDB6-659CC00FC547}" type="presOf" srcId="{505F0F52-2F5A-442F-BC0E-082284CF84BB}" destId="{8F4503B7-7964-45BF-B911-34BE9FB3EFDB}" srcOrd="0" destOrd="0" presId="urn:microsoft.com/office/officeart/2005/8/layout/radial5"/>
    <dgm:cxn modelId="{FBE92280-1F44-4F19-A531-7A456C7D12F4}" type="presOf" srcId="{707B8034-D974-4E75-99BA-891A7EC69ADF}" destId="{D86721A8-A2DA-4099-93D1-4C1ACAD00EC3}"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59A82F8E-B994-4D28-BB4B-EA91EE41E616}" srcId="{E376BC8F-7F8C-427D-8488-6E58221A21F5}" destId="{F7B421D5-E452-4FA6-B910-0D0249B9A360}" srcOrd="4" destOrd="0" parTransId="{DFCECA78-DCD3-4760-A4B5-7630BB65B10A}" sibTransId="{37B711AC-3709-43C8-857B-46DFF927A3FB}"/>
    <dgm:cxn modelId="{F051CF96-B0F1-4978-8348-44F1C7ADFDE7}" type="presOf" srcId="{2DE3BA06-3E00-41D0-A43A-AC58AF485578}" destId="{9BB02CC6-F048-4314-B18E-4CFE8E09D9AB}" srcOrd="1"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A2561F9C-4284-4F86-8C4B-01B2BA2BCFB3}" type="presOf" srcId="{F9806640-5A7D-4E81-98DB-90F5030D3695}" destId="{AD96EDE4-1825-4362-A173-4E7ED4EEF436}" srcOrd="1" destOrd="0" presId="urn:microsoft.com/office/officeart/2005/8/layout/radial5"/>
    <dgm:cxn modelId="{E3E2D09D-4E15-4384-AA34-7FBF6A76256B}" type="presOf" srcId="{707B8034-D974-4E75-99BA-891A7EC69ADF}" destId="{39D05AF7-D0C1-4C85-AFEC-52C1AFBC1A40}" srcOrd="0" destOrd="0" presId="urn:microsoft.com/office/officeart/2005/8/layout/radial5"/>
    <dgm:cxn modelId="{EE2CA0A9-88B8-44BA-9522-AF9AD7902574}" srcId="{E376BC8F-7F8C-427D-8488-6E58221A21F5}" destId="{22F7F886-9736-4489-95B5-FB076769C57A}" srcOrd="10" destOrd="0" parTransId="{2DE3BA06-3E00-41D0-A43A-AC58AF485578}" sibTransId="{00F795C9-D339-4B9A-BABE-5D31B5BA8913}"/>
    <dgm:cxn modelId="{6912AEB0-916D-4B50-908C-C7B82E507D5C}" srcId="{E376BC8F-7F8C-427D-8488-6E58221A21F5}" destId="{9641D707-75AF-4BE5-8576-D79F69D589C0}" srcOrd="9" destOrd="0" parTransId="{F7CEA4AC-6204-4842-9882-93343DAB1964}" sibTransId="{5A3D191B-7EAE-4560-9744-8231DDF4B165}"/>
    <dgm:cxn modelId="{299691B3-39C6-48F0-B8CE-DCB05130E92A}" type="presOf" srcId="{F7CEA4AC-6204-4842-9882-93343DAB1964}" destId="{15A0114A-BAE4-442F-8795-94762980E5D7}" srcOrd="1" destOrd="0" presId="urn:microsoft.com/office/officeart/2005/8/layout/radial5"/>
    <dgm:cxn modelId="{C4B50AB6-84F5-4A05-93A0-E90A93B4711B}" type="presOf" srcId="{F7B421D5-E452-4FA6-B910-0D0249B9A360}" destId="{3C873777-7787-4A9B-ABFE-03122ED90091}" srcOrd="0" destOrd="0" presId="urn:microsoft.com/office/officeart/2005/8/layout/radial5"/>
    <dgm:cxn modelId="{49751CB6-DD22-4863-A4C8-9E3BB125EC0E}" type="presOf" srcId="{D308DCA5-ADAD-4203-98FB-CFE681E7E7B0}" destId="{AE316B38-109B-4D3F-9111-CB4DB9CBE343}" srcOrd="0" destOrd="0" presId="urn:microsoft.com/office/officeart/2005/8/layout/radial5"/>
    <dgm:cxn modelId="{51FD9BC3-9F10-447F-AEE4-9862CF4BC067}" type="presOf" srcId="{DFCECA78-DCD3-4760-A4B5-7630BB65B10A}" destId="{D1378CD7-2AF2-4D62-8CFE-5780B8052E77}" srcOrd="0" destOrd="0" presId="urn:microsoft.com/office/officeart/2005/8/layout/radial5"/>
    <dgm:cxn modelId="{F07E8DCC-E6FD-4D74-B0CE-98B08A72B7FE}" srcId="{E376BC8F-7F8C-427D-8488-6E58221A21F5}" destId="{D308DCA5-ADAD-4203-98FB-CFE681E7E7B0}" srcOrd="1" destOrd="0" parTransId="{AE8CFA1D-6BF9-4F03-92F6-0C9645E2599B}" sibTransId="{CFA018EE-977F-4C39-8191-8192C80F4510}"/>
    <dgm:cxn modelId="{FE67BDD7-40F8-46D0-8F44-060C7EE411EB}" type="presOf" srcId="{F7CEA4AC-6204-4842-9882-93343DAB1964}" destId="{DAF04F79-8637-45ED-BC74-9561F13168C1}" srcOrd="0" destOrd="0" presId="urn:microsoft.com/office/officeart/2005/8/layout/radial5"/>
    <dgm:cxn modelId="{346E7DDB-2EA5-4027-B45C-704F3BB2ACBB}" srcId="{E376BC8F-7F8C-427D-8488-6E58221A21F5}" destId="{8D9C773A-8824-42E1-9ECB-A6E16CFD6890}" srcOrd="2" destOrd="0" parTransId="{98BE3DC0-4DF7-42FE-858E-856938722F7A}" sibTransId="{35CFBCC9-D48A-4E2E-8658-04E37CA62B74}"/>
    <dgm:cxn modelId="{4F4E48DE-A38F-4A49-9660-1CC50538D9D9}" type="presOf" srcId="{C752558E-A7BF-4B10-80F7-96F08F2C3779}" destId="{B4BDE0A5-ECFC-46DE-945B-E2B860A104F6}" srcOrd="0" destOrd="0" presId="urn:microsoft.com/office/officeart/2005/8/layout/radial5"/>
    <dgm:cxn modelId="{2C0CA8E2-EA6A-4092-9937-C1CBC8DED535}" type="presOf" srcId="{98BE3DC0-4DF7-42FE-858E-856938722F7A}" destId="{8A1688DC-06ED-4816-946D-C7AD97616C47}"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82BC82E6-DBB3-4BEE-9EFD-08E73B84D61F}" type="presOf" srcId="{9ECB0C4E-913C-4B36-AC7D-70BE66433E1F}" destId="{7E9B3D87-1A77-458D-B41E-97D1D145A3C3}" srcOrd="0" destOrd="0" presId="urn:microsoft.com/office/officeart/2005/8/layout/radial5"/>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6C2A76F0-311F-4765-8ADF-2A6AB4CE2F51}" type="presOf" srcId="{F9806640-5A7D-4E81-98DB-90F5030D3695}" destId="{27DB62AD-7110-481F-8715-9F4D9E12481F}" srcOrd="0" destOrd="0" presId="urn:microsoft.com/office/officeart/2005/8/layout/radial5"/>
    <dgm:cxn modelId="{8D56E5F0-AFE3-460D-8AB3-A25B5E6FCE5A}" type="presOf" srcId="{9641D707-75AF-4BE5-8576-D79F69D589C0}" destId="{17B5C7FB-147C-4D22-82D6-297234A0F166}"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299207F8-31D7-46FA-B4A3-130C7D869A0B}" type="presOf" srcId="{2DE3BA06-3E00-41D0-A43A-AC58AF485578}" destId="{8CA84182-67F6-4F9E-B2E4-2AA96E7C18BF}"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AC60A8E8-68BB-4BF1-A0AB-AA3D3368C428}" type="presParOf" srcId="{2E440FD5-CC50-4A1D-8263-0A0AEB8BDD52}" destId="{75FE7B7C-0244-4809-9199-D7362DF06FD3}" srcOrd="3" destOrd="0" presId="urn:microsoft.com/office/officeart/2005/8/layout/radial5"/>
    <dgm:cxn modelId="{DD8CEFD7-FEAD-4649-92D5-FE5A4EC8FC17}" type="presParOf" srcId="{75FE7B7C-0244-4809-9199-D7362DF06FD3}" destId="{4CE99A24-D99A-41B8-A5AE-52881F7FE93E}" srcOrd="0" destOrd="0" presId="urn:microsoft.com/office/officeart/2005/8/layout/radial5"/>
    <dgm:cxn modelId="{869E43A5-2EA7-42E2-B79E-C65A9CC44518}" type="presParOf" srcId="{2E440FD5-CC50-4A1D-8263-0A0AEB8BDD52}" destId="{AE316B38-109B-4D3F-9111-CB4DB9CBE343}" srcOrd="4" destOrd="0" presId="urn:microsoft.com/office/officeart/2005/8/layout/radial5"/>
    <dgm:cxn modelId="{A885E9DA-3B50-47D1-9E7B-FB6ACB89FE46}" type="presParOf" srcId="{2E440FD5-CC50-4A1D-8263-0A0AEB8BDD52}" destId="{8A1688DC-06ED-4816-946D-C7AD97616C47}" srcOrd="5" destOrd="0" presId="urn:microsoft.com/office/officeart/2005/8/layout/radial5"/>
    <dgm:cxn modelId="{3009AD27-14ED-4BE2-B3DE-DDBC78283ADF}" type="presParOf" srcId="{8A1688DC-06ED-4816-946D-C7AD97616C47}" destId="{010AC17D-9AF4-45C9-83E5-FA3EFF352641}" srcOrd="0" destOrd="0" presId="urn:microsoft.com/office/officeart/2005/8/layout/radial5"/>
    <dgm:cxn modelId="{1018E1C3-ACFF-4C75-A89A-15B1FED2C0C2}" type="presParOf" srcId="{2E440FD5-CC50-4A1D-8263-0A0AEB8BDD52}" destId="{0F91059A-96F6-46B5-B965-EFC1D362726F}" srcOrd="6" destOrd="0" presId="urn:microsoft.com/office/officeart/2005/8/layout/radial5"/>
    <dgm:cxn modelId="{44F12519-750A-4766-9932-8EC9FF39362F}" type="presParOf" srcId="{2E440FD5-CC50-4A1D-8263-0A0AEB8BDD52}" destId="{C2AEE8A0-42C9-4EB4-A551-AB4BDB9FC000}" srcOrd="7" destOrd="0" presId="urn:microsoft.com/office/officeart/2005/8/layout/radial5"/>
    <dgm:cxn modelId="{3C80B1B3-A088-4924-9746-B9A47BAF9ABB}" type="presParOf" srcId="{C2AEE8A0-42C9-4EB4-A551-AB4BDB9FC000}" destId="{750EEB2B-779E-4923-851C-CC534D79BCB5}" srcOrd="0" destOrd="0" presId="urn:microsoft.com/office/officeart/2005/8/layout/radial5"/>
    <dgm:cxn modelId="{08BE4D81-6888-4A85-AA4C-D06A2E44B319}" type="presParOf" srcId="{2E440FD5-CC50-4A1D-8263-0A0AEB8BDD52}" destId="{CC5D27A3-EBE2-4926-A413-14C52933D700}" srcOrd="8" destOrd="0" presId="urn:microsoft.com/office/officeart/2005/8/layout/radial5"/>
    <dgm:cxn modelId="{88CA0AA6-5A09-4E6B-B07F-BF11B367A9DF}" type="presParOf" srcId="{2E440FD5-CC50-4A1D-8263-0A0AEB8BDD52}" destId="{D1378CD7-2AF2-4D62-8CFE-5780B8052E77}" srcOrd="9" destOrd="0" presId="urn:microsoft.com/office/officeart/2005/8/layout/radial5"/>
    <dgm:cxn modelId="{782CD9E5-4DB1-4023-BBA1-BFA9125582FF}" type="presParOf" srcId="{D1378CD7-2AF2-4D62-8CFE-5780B8052E77}" destId="{7C715DE6-2362-4AEA-9FBE-AFF6AE5C46A2}" srcOrd="0" destOrd="0" presId="urn:microsoft.com/office/officeart/2005/8/layout/radial5"/>
    <dgm:cxn modelId="{B89E2335-D5D0-4DCB-8E57-327C7107ECBE}" type="presParOf" srcId="{2E440FD5-CC50-4A1D-8263-0A0AEB8BDD52}" destId="{3C873777-7787-4A9B-ABFE-03122ED90091}" srcOrd="10" destOrd="0" presId="urn:microsoft.com/office/officeart/2005/8/layout/radial5"/>
    <dgm:cxn modelId="{2E99BBD0-3F2C-4500-95EC-A563834B9E77}" type="presParOf" srcId="{2E440FD5-CC50-4A1D-8263-0A0AEB8BDD52}" destId="{27DB62AD-7110-481F-8715-9F4D9E12481F}" srcOrd="11" destOrd="0" presId="urn:microsoft.com/office/officeart/2005/8/layout/radial5"/>
    <dgm:cxn modelId="{9558DFC8-BDD4-4544-AEC1-B3636772F668}" type="presParOf" srcId="{27DB62AD-7110-481F-8715-9F4D9E12481F}" destId="{AD96EDE4-1825-4362-A173-4E7ED4EEF436}" srcOrd="0" destOrd="0" presId="urn:microsoft.com/office/officeart/2005/8/layout/radial5"/>
    <dgm:cxn modelId="{3A00BBB4-9215-4E47-A862-9D984ADBF829}" type="presParOf" srcId="{2E440FD5-CC50-4A1D-8263-0A0AEB8BDD52}" destId="{5CAA6154-F6E9-4657-B32B-EF7F83215E12}" srcOrd="12" destOrd="0" presId="urn:microsoft.com/office/officeart/2005/8/layout/radial5"/>
    <dgm:cxn modelId="{C9C8F8E8-1CE5-4DE5-8D9A-7E08CE6A74FA}" type="presParOf" srcId="{2E440FD5-CC50-4A1D-8263-0A0AEB8BDD52}" destId="{B4BDE0A5-ECFC-46DE-945B-E2B860A104F6}" srcOrd="13"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14" destOrd="0" presId="urn:microsoft.com/office/officeart/2005/8/layout/radial5"/>
    <dgm:cxn modelId="{AD31875A-333F-40B5-BF87-386147F60098}" type="presParOf" srcId="{2E440FD5-CC50-4A1D-8263-0A0AEB8BDD52}" destId="{7E9B3D87-1A77-458D-B41E-97D1D145A3C3}" srcOrd="15" destOrd="0" presId="urn:microsoft.com/office/officeart/2005/8/layout/radial5"/>
    <dgm:cxn modelId="{0BC90BD5-FA00-4F29-9B73-E8DB04A7ABA9}" type="presParOf" srcId="{7E9B3D87-1A77-458D-B41E-97D1D145A3C3}" destId="{1C10FC66-BFEA-439C-8820-9E4A3D2D349F}" srcOrd="0" destOrd="0" presId="urn:microsoft.com/office/officeart/2005/8/layout/radial5"/>
    <dgm:cxn modelId="{40383288-D7AA-49DC-AC71-5C5136362CFA}" type="presParOf" srcId="{2E440FD5-CC50-4A1D-8263-0A0AEB8BDD52}" destId="{C4827387-EB7E-4620-89DE-15F8C86C6EE8}" srcOrd="16" destOrd="0" presId="urn:microsoft.com/office/officeart/2005/8/layout/radial5"/>
    <dgm:cxn modelId="{C6CA9B95-A647-44DA-BF40-ED3786D558B1}" type="presParOf" srcId="{2E440FD5-CC50-4A1D-8263-0A0AEB8BDD52}" destId="{39D05AF7-D0C1-4C85-AFEC-52C1AFBC1A40}" srcOrd="17" destOrd="0" presId="urn:microsoft.com/office/officeart/2005/8/layout/radial5"/>
    <dgm:cxn modelId="{AB59AE3F-8EA5-406D-A08B-5A3A60E20C10}" type="presParOf" srcId="{39D05AF7-D0C1-4C85-AFEC-52C1AFBC1A40}" destId="{D86721A8-A2DA-4099-93D1-4C1ACAD00EC3}" srcOrd="0" destOrd="0" presId="urn:microsoft.com/office/officeart/2005/8/layout/radial5"/>
    <dgm:cxn modelId="{3B765C34-B530-431F-8F09-E3974904C1DF}" type="presParOf" srcId="{2E440FD5-CC50-4A1D-8263-0A0AEB8BDD52}" destId="{133591BE-6AFB-44DB-AD5E-62FB188EEE6C}" srcOrd="18" destOrd="0" presId="urn:microsoft.com/office/officeart/2005/8/layout/radial5"/>
    <dgm:cxn modelId="{75EA2C4A-8DAF-485C-B12D-711949FE23A3}" type="presParOf" srcId="{2E440FD5-CC50-4A1D-8263-0A0AEB8BDD52}" destId="{DAF04F79-8637-45ED-BC74-9561F13168C1}" srcOrd="19" destOrd="0" presId="urn:microsoft.com/office/officeart/2005/8/layout/radial5"/>
    <dgm:cxn modelId="{655BDE84-537F-4CC2-A45C-2CCABC031B9E}" type="presParOf" srcId="{DAF04F79-8637-45ED-BC74-9561F13168C1}" destId="{15A0114A-BAE4-442F-8795-94762980E5D7}" srcOrd="0" destOrd="0" presId="urn:microsoft.com/office/officeart/2005/8/layout/radial5"/>
    <dgm:cxn modelId="{85013674-9355-46B2-9354-7F33F51A90AA}" type="presParOf" srcId="{2E440FD5-CC50-4A1D-8263-0A0AEB8BDD52}" destId="{17B5C7FB-147C-4D22-82D6-297234A0F166}" srcOrd="20" destOrd="0" presId="urn:microsoft.com/office/officeart/2005/8/layout/radial5"/>
    <dgm:cxn modelId="{D4C0EBC1-4509-49F4-ADAF-0738519BA87A}" type="presParOf" srcId="{2E440FD5-CC50-4A1D-8263-0A0AEB8BDD52}" destId="{8CA84182-67F6-4F9E-B2E4-2AA96E7C18BF}" srcOrd="21" destOrd="0" presId="urn:microsoft.com/office/officeart/2005/8/layout/radial5"/>
    <dgm:cxn modelId="{1F30547C-410D-4AB5-A54B-3A87A9886B25}" type="presParOf" srcId="{8CA84182-67F6-4F9E-B2E4-2AA96E7C18BF}" destId="{9BB02CC6-F048-4314-B18E-4CFE8E09D9AB}" srcOrd="0" destOrd="0" presId="urn:microsoft.com/office/officeart/2005/8/layout/radial5"/>
    <dgm:cxn modelId="{865AC37A-6285-4591-9436-CE13CE511DDA}" type="presParOf" srcId="{2E440FD5-CC50-4A1D-8263-0A0AEB8BDD52}" destId="{55849FA6-BA6A-4B86-812B-D9ED2A61B87E}" srcOrd="22" destOrd="0" presId="urn:microsoft.com/office/officeart/2005/8/layout/radial5"/>
    <dgm:cxn modelId="{332F2B26-30B8-4D91-84D5-A3FFDCB79B9E}" type="presParOf" srcId="{2E440FD5-CC50-4A1D-8263-0A0AEB8BDD52}" destId="{8F4503B7-7964-45BF-B911-34BE9FB3EFDB}" srcOrd="23" destOrd="0" presId="urn:microsoft.com/office/officeart/2005/8/layout/radial5"/>
    <dgm:cxn modelId="{5E3EDA76-EA15-4198-A50D-7CA1172877F9}" type="presParOf" srcId="{8F4503B7-7964-45BF-B911-34BE9FB3EFDB}" destId="{C91CADD0-D533-44B7-B973-8D3E2E68E12D}" srcOrd="0" destOrd="0" presId="urn:microsoft.com/office/officeart/2005/8/layout/radial5"/>
    <dgm:cxn modelId="{1E7D97F9-A9A8-4E0A-9A60-E6603985B960}" type="presParOf" srcId="{2E440FD5-CC50-4A1D-8263-0A0AEB8BDD52}" destId="{9907C6A9-720A-403F-934A-2DD6F3B9370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dgm:t>
        <a:bodyPr/>
        <a:lstStyle/>
        <a:p>
          <a:r>
            <a:rPr lang="en-US" sz="1600" dirty="0"/>
            <a:t>raw</a:t>
          </a:r>
        </a:p>
      </dgm:t>
    </dgm:pt>
    <dgm:pt modelId="{A71E5663-3DE4-4BAA-B9F4-44E46E04B775}" type="parTrans" cxnId="{38C90AE5-A762-41BD-A1EB-75768039AB9E}">
      <dgm:prSet/>
      <dgm:spPr/>
      <dgm:t>
        <a:bodyPr/>
        <a:lstStyle/>
        <a:p>
          <a:endParaRPr lang="en-US" sz="900"/>
        </a:p>
      </dgm:t>
    </dgm:pt>
    <dgm:pt modelId="{0B3C8FD1-A5EC-4E8A-9F7D-D9B205551D20}" type="sibTrans" cxnId="{38C90AE5-A762-41BD-A1EB-75768039AB9E}">
      <dgm:prSet/>
      <dgm:spPr/>
      <dgm:t>
        <a:bodyPr/>
        <a:lstStyle/>
        <a:p>
          <a:endParaRPr lang="en-US" sz="900"/>
        </a:p>
      </dgm:t>
    </dgm:pt>
    <dgm:pt modelId="{3B69ADB2-EB54-48B9-8C37-CECAEABFA7F0}">
      <dgm:prSet phldrT="[Text]" custT="1"/>
      <dgm:spPr>
        <a:solidFill>
          <a:schemeClr val="accent6">
            <a:lumMod val="75000"/>
          </a:schemeClr>
        </a:solidFill>
      </dgm:spPr>
      <dgm:t>
        <a:bodyPr/>
        <a:lstStyle/>
        <a:p>
          <a:r>
            <a:rPr lang="en-US" sz="900" dirty="0"/>
            <a:t>exclude age&gt;70;</a:t>
          </a:r>
        </a:p>
        <a:p>
          <a:r>
            <a:rPr lang="en-US" sz="900" dirty="0"/>
            <a:t>cont. </a:t>
          </a:r>
          <a:r>
            <a:rPr lang="en-US" sz="900" dirty="0" err="1"/>
            <a:t>bmi</a:t>
          </a:r>
          <a:r>
            <a:rPr lang="en-US" sz="900" dirty="0"/>
            <a:t>;</a:t>
          </a:r>
        </a:p>
        <a:p>
          <a:r>
            <a:rPr lang="en-US" sz="900" dirty="0"/>
            <a:t>DV sqrt</a:t>
          </a:r>
        </a:p>
      </dgm:t>
    </dgm:pt>
    <dgm:pt modelId="{786E833D-B4C8-4DFF-A5F2-EEF14B6E4F9D}" type="sibTrans" cxnId="{3DFC48F5-370B-4010-903B-023F0B150F8D}">
      <dgm:prSet/>
      <dgm:spPr/>
      <dgm:t>
        <a:bodyPr/>
        <a:lstStyle/>
        <a:p>
          <a:endParaRPr lang="en-US" sz="900"/>
        </a:p>
      </dgm:t>
    </dgm:pt>
    <dgm:pt modelId="{16502C96-664E-4E25-984D-557ED3B39BA7}" type="parTrans" cxnId="{3DFC48F5-370B-4010-903B-023F0B150F8D}">
      <dgm:prSet custT="1"/>
      <dgm:spPr/>
      <dgm:t>
        <a:bodyPr/>
        <a:lstStyle/>
        <a:p>
          <a:endParaRPr lang="en-US" sz="900"/>
        </a:p>
      </dgm:t>
    </dgm:pt>
    <dgm:pt modelId="{0F4CB912-C852-46F6-A89C-2F72FF44AFD7}">
      <dgm:prSet phldrT="[Text]" custT="1"/>
      <dgm:spPr>
        <a:solidFill>
          <a:schemeClr val="accent5">
            <a:lumMod val="50000"/>
          </a:schemeClr>
        </a:solidFill>
      </dgm:spPr>
      <dgm:t>
        <a:bodyPr/>
        <a:lstStyle/>
        <a:p>
          <a:r>
            <a:rPr lang="en-US" sz="900" dirty="0"/>
            <a:t>exclude age&gt;50;</a:t>
          </a:r>
        </a:p>
        <a:p>
          <a:r>
            <a:rPr lang="en-US" sz="900" dirty="0" err="1"/>
            <a:t>cont</a:t>
          </a:r>
          <a:r>
            <a:rPr lang="en-US" sz="900" dirty="0"/>
            <a:t> </a:t>
          </a:r>
          <a:r>
            <a:rPr lang="en-US" sz="900" dirty="0" err="1"/>
            <a:t>bmi</a:t>
          </a:r>
          <a:r>
            <a:rPr lang="en-US" sz="900" dirty="0"/>
            <a:t>;</a:t>
          </a:r>
        </a:p>
        <a:p>
          <a:r>
            <a:rPr lang="en-US" sz="900" dirty="0"/>
            <a:t>DV sqrt</a:t>
          </a:r>
        </a:p>
      </dgm:t>
    </dgm:pt>
    <dgm:pt modelId="{5E51EDB7-8A6D-4D44-AB6F-A9545F3C8C06}" type="sibTrans" cxnId="{2266A31D-4205-4189-B6AB-635CDFBB7B32}">
      <dgm:prSet/>
      <dgm:spPr/>
      <dgm:t>
        <a:bodyPr/>
        <a:lstStyle/>
        <a:p>
          <a:endParaRPr lang="en-US" sz="900"/>
        </a:p>
      </dgm:t>
    </dgm:pt>
    <dgm:pt modelId="{C752558E-A7BF-4B10-80F7-96F08F2C3779}" type="parTrans" cxnId="{2266A31D-4205-4189-B6AB-635CDFBB7B32}">
      <dgm:prSet custT="1"/>
      <dgm:spPr/>
      <dgm:t>
        <a:bodyPr/>
        <a:lstStyle/>
        <a:p>
          <a:endParaRPr lang="en-US" sz="900"/>
        </a:p>
      </dgm:t>
    </dgm:pt>
    <dgm:pt modelId="{8D9C773A-8824-42E1-9ECB-A6E16CFD6890}">
      <dgm:prSet phldrT="[Text]" custT="1"/>
      <dgm:spPr>
        <a:solidFill>
          <a:schemeClr val="accent6">
            <a:lumMod val="75000"/>
          </a:schemeClr>
        </a:solidFill>
      </dgm:spPr>
      <dgm:t>
        <a:bodyPr/>
        <a:lstStyle/>
        <a:p>
          <a:r>
            <a:rPr lang="en-US" sz="900" dirty="0"/>
            <a:t>exclude age&gt;70;</a:t>
          </a:r>
        </a:p>
        <a:p>
          <a:r>
            <a:rPr lang="en-US" sz="900" dirty="0"/>
            <a:t>3-cat </a:t>
          </a:r>
          <a:r>
            <a:rPr lang="en-US" sz="900" dirty="0" err="1"/>
            <a:t>bmi</a:t>
          </a:r>
          <a:r>
            <a:rPr lang="en-US" sz="900" dirty="0"/>
            <a:t>;</a:t>
          </a:r>
        </a:p>
        <a:p>
          <a:r>
            <a:rPr lang="en-US" sz="900" dirty="0"/>
            <a:t>DV sqrt</a:t>
          </a:r>
        </a:p>
      </dgm:t>
    </dgm:pt>
    <dgm:pt modelId="{98BE3DC0-4DF7-42FE-858E-856938722F7A}" type="parTrans" cxnId="{346E7DDB-2EA5-4027-B45C-704F3BB2ACBB}">
      <dgm:prSet custT="1"/>
      <dgm:spPr/>
      <dgm:t>
        <a:bodyPr/>
        <a:lstStyle/>
        <a:p>
          <a:endParaRPr lang="en-US" sz="900"/>
        </a:p>
      </dgm:t>
    </dgm:pt>
    <dgm:pt modelId="{35CFBCC9-D48A-4E2E-8658-04E37CA62B74}" type="sibTrans" cxnId="{346E7DDB-2EA5-4027-B45C-704F3BB2ACBB}">
      <dgm:prSet/>
      <dgm:spPr/>
      <dgm:t>
        <a:bodyPr/>
        <a:lstStyle/>
        <a:p>
          <a:endParaRPr lang="en-US" sz="900"/>
        </a:p>
      </dgm:t>
    </dgm:pt>
    <dgm:pt modelId="{F7B421D5-E452-4FA6-B910-0D0249B9A360}">
      <dgm:prSet phldrT="[Text]" custT="1"/>
      <dgm:spPr>
        <a:solidFill>
          <a:schemeClr val="accent6">
            <a:lumMod val="75000"/>
          </a:schemeClr>
        </a:solidFill>
      </dgm:spPr>
      <dgm:t>
        <a:bodyPr/>
        <a:lstStyle/>
        <a:p>
          <a:r>
            <a:rPr lang="en-US" sz="900" dirty="0"/>
            <a:t>exclude age&gt;70;</a:t>
          </a:r>
        </a:p>
        <a:p>
          <a:r>
            <a:rPr lang="en-US" sz="900" dirty="0"/>
            <a:t>5-cat </a:t>
          </a:r>
          <a:r>
            <a:rPr lang="en-US" sz="900" dirty="0" err="1"/>
            <a:t>bmi</a:t>
          </a:r>
          <a:r>
            <a:rPr lang="en-US" sz="900" dirty="0"/>
            <a:t>;</a:t>
          </a:r>
        </a:p>
        <a:p>
          <a:r>
            <a:rPr lang="en-US" sz="900" dirty="0"/>
            <a:t>DV sqrt</a:t>
          </a:r>
        </a:p>
      </dgm:t>
    </dgm:pt>
    <dgm:pt modelId="{DFCECA78-DCD3-4760-A4B5-7630BB65B10A}" type="parTrans" cxnId="{59A82F8E-B994-4D28-BB4B-EA91EE41E616}">
      <dgm:prSet custT="1"/>
      <dgm:spPr/>
      <dgm:t>
        <a:bodyPr/>
        <a:lstStyle/>
        <a:p>
          <a:endParaRPr lang="en-US" sz="900"/>
        </a:p>
      </dgm:t>
    </dgm:pt>
    <dgm:pt modelId="{37B711AC-3709-43C8-857B-46DFF927A3FB}" type="sibTrans" cxnId="{59A82F8E-B994-4D28-BB4B-EA91EE41E616}">
      <dgm:prSet/>
      <dgm:spPr/>
      <dgm:t>
        <a:bodyPr/>
        <a:lstStyle/>
        <a:p>
          <a:endParaRPr lang="en-US" sz="900"/>
        </a:p>
      </dgm:t>
    </dgm:pt>
    <dgm:pt modelId="{86102B3A-645D-4C03-867F-88882955A35D}">
      <dgm:prSet phldrT="[Text]" custT="1"/>
      <dgm:spPr>
        <a:solidFill>
          <a:schemeClr val="accent5">
            <a:lumMod val="50000"/>
          </a:schemeClr>
        </a:solidFill>
      </dgm:spPr>
      <dgm:t>
        <a:bodyPr/>
        <a:lstStyle/>
        <a:p>
          <a:r>
            <a:rPr lang="en-US" sz="900" dirty="0"/>
            <a:t>exclude age&gt;50;</a:t>
          </a:r>
        </a:p>
        <a:p>
          <a:r>
            <a:rPr lang="en-US" sz="900" dirty="0"/>
            <a:t>3-cat </a:t>
          </a:r>
          <a:r>
            <a:rPr lang="en-US" sz="900" dirty="0" err="1"/>
            <a:t>bmi</a:t>
          </a:r>
          <a:r>
            <a:rPr lang="en-US" sz="900" dirty="0"/>
            <a:t>;</a:t>
          </a:r>
        </a:p>
        <a:p>
          <a:r>
            <a:rPr lang="en-US" sz="900" dirty="0"/>
            <a:t>DV sqrt</a:t>
          </a:r>
        </a:p>
      </dgm:t>
    </dgm:pt>
    <dgm:pt modelId="{707B8034-D974-4E75-99BA-891A7EC69ADF}" type="parTrans" cxnId="{E9FB2859-035A-4F54-8CFB-E777237F855C}">
      <dgm:prSet custT="1"/>
      <dgm:spPr/>
      <dgm:t>
        <a:bodyPr/>
        <a:lstStyle/>
        <a:p>
          <a:endParaRPr lang="en-US" sz="900"/>
        </a:p>
      </dgm:t>
    </dgm:pt>
    <dgm:pt modelId="{104528DC-3097-46C6-9451-3B411E53D78D}" type="sibTrans" cxnId="{E9FB2859-035A-4F54-8CFB-E777237F855C}">
      <dgm:prSet/>
      <dgm:spPr/>
      <dgm:t>
        <a:bodyPr/>
        <a:lstStyle/>
        <a:p>
          <a:endParaRPr lang="en-US" sz="900"/>
        </a:p>
      </dgm:t>
    </dgm:pt>
    <dgm:pt modelId="{22F7F886-9736-4489-95B5-FB076769C57A}">
      <dgm:prSet phldrT="[Text]" custT="1"/>
      <dgm:spPr>
        <a:solidFill>
          <a:schemeClr val="accent5">
            <a:lumMod val="50000"/>
          </a:schemeClr>
        </a:solidFill>
      </dgm:spPr>
      <dgm:t>
        <a:bodyPr/>
        <a:lstStyle/>
        <a:p>
          <a:r>
            <a:rPr lang="en-US" sz="900" dirty="0"/>
            <a:t>exclude age&gt;50;</a:t>
          </a:r>
        </a:p>
        <a:p>
          <a:r>
            <a:rPr lang="en-US" sz="900" dirty="0"/>
            <a:t>5-cat </a:t>
          </a:r>
          <a:r>
            <a:rPr lang="en-US" sz="900" dirty="0" err="1"/>
            <a:t>bmi</a:t>
          </a:r>
          <a:r>
            <a:rPr lang="en-US" sz="900" dirty="0"/>
            <a:t>; </a:t>
          </a:r>
        </a:p>
        <a:p>
          <a:r>
            <a:rPr lang="en-US" sz="900" dirty="0"/>
            <a:t>DV sqrt</a:t>
          </a:r>
        </a:p>
      </dgm:t>
    </dgm:pt>
    <dgm:pt modelId="{2DE3BA06-3E00-41D0-A43A-AC58AF485578}" type="parTrans" cxnId="{EE2CA0A9-88B8-44BA-9522-AF9AD7902574}">
      <dgm:prSet custT="1"/>
      <dgm:spPr/>
      <dgm:t>
        <a:bodyPr/>
        <a:lstStyle/>
        <a:p>
          <a:endParaRPr lang="en-US" sz="900"/>
        </a:p>
      </dgm:t>
    </dgm:pt>
    <dgm:pt modelId="{00F795C9-D339-4B9A-BABE-5D31B5BA8913}" type="sibTrans" cxnId="{EE2CA0A9-88B8-44BA-9522-AF9AD7902574}">
      <dgm:prSet/>
      <dgm:spPr/>
      <dgm:t>
        <a:bodyPr/>
        <a:lstStyle/>
        <a:p>
          <a:endParaRPr lang="en-US" sz="900"/>
        </a:p>
      </dgm:t>
    </dgm:pt>
    <dgm:pt modelId="{D308DCA5-ADAD-4203-98FB-CFE681E7E7B0}">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cont.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AE8CFA1D-6BF9-4F03-92F6-0C9645E2599B}" type="parTrans" cxnId="{F07E8DCC-E6FD-4D74-B0CE-98B08A72B7FE}">
      <dgm:prSet custT="1"/>
      <dgm:spPr/>
      <dgm:t>
        <a:bodyPr/>
        <a:lstStyle/>
        <a:p>
          <a:endParaRPr lang="en-US" sz="900"/>
        </a:p>
      </dgm:t>
    </dgm:pt>
    <dgm:pt modelId="{CFA018EE-977F-4C39-8191-8192C80F4510}" type="sibTrans" cxnId="{F07E8DCC-E6FD-4D74-B0CE-98B08A72B7FE}">
      <dgm:prSet/>
      <dgm:spPr/>
      <dgm:t>
        <a:bodyPr/>
        <a:lstStyle/>
        <a:p>
          <a:endParaRPr lang="en-US" sz="900"/>
        </a:p>
      </dgm:t>
    </dgm:pt>
    <dgm:pt modelId="{F2D0268A-379C-422D-AC3D-C8EA5535B4B6}">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D77A1AA6-1BDF-4D7A-9072-1E89FAFEAFDA}" type="parTrans" cxnId="{8CE37374-99DE-4619-92D7-DE067196AE5A}">
      <dgm:prSet custT="1"/>
      <dgm:spPr/>
      <dgm:t>
        <a:bodyPr/>
        <a:lstStyle/>
        <a:p>
          <a:endParaRPr lang="en-US" sz="900"/>
        </a:p>
      </dgm:t>
    </dgm:pt>
    <dgm:pt modelId="{50620D93-27B1-4AD8-B616-75C6E81F5427}" type="sibTrans" cxnId="{8CE37374-99DE-4619-92D7-DE067196AE5A}">
      <dgm:prSet/>
      <dgm:spPr/>
      <dgm:t>
        <a:bodyPr/>
        <a:lstStyle/>
        <a:p>
          <a:endParaRPr lang="en-US" sz="900"/>
        </a:p>
      </dgm:t>
    </dgm:pt>
    <dgm:pt modelId="{6AA6CA6D-816C-4463-A6FD-8524E6FF1D2A}">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9806640-5A7D-4E81-98DB-90F5030D3695}" type="parTrans" cxnId="{2451906B-5BAE-4FE5-828B-6A35B79A027F}">
      <dgm:prSet custT="1"/>
      <dgm:spPr/>
      <dgm:t>
        <a:bodyPr/>
        <a:lstStyle/>
        <a:p>
          <a:endParaRPr lang="en-US" sz="900"/>
        </a:p>
      </dgm:t>
    </dgm:pt>
    <dgm:pt modelId="{FB4D63A0-041D-45F3-BA4B-40233660F7FF}" type="sibTrans" cxnId="{2451906B-5BAE-4FE5-828B-6A35B79A027F}">
      <dgm:prSet/>
      <dgm:spPr/>
      <dgm:t>
        <a:bodyPr/>
        <a:lstStyle/>
        <a:p>
          <a:endParaRPr lang="en-US" sz="900"/>
        </a:p>
      </dgm:t>
    </dgm:pt>
    <dgm:pt modelId="{EBD0F36C-4F56-472C-B225-D96B595DED1A}">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err="1">
              <a:solidFill>
                <a:schemeClr val="bg1"/>
              </a:solidFill>
            </a:rPr>
            <a:t>cont</a:t>
          </a:r>
          <a:r>
            <a:rPr lang="en-US" sz="900" dirty="0">
              <a:solidFill>
                <a:schemeClr val="bg1"/>
              </a:solidFill>
            </a:rPr>
            <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9ECB0C4E-913C-4B36-AC7D-70BE66433E1F}" type="parTrans" cxnId="{EE9E0D37-5DB3-4136-9D7A-F45B55A0E0B8}">
      <dgm:prSet custT="1"/>
      <dgm:spPr/>
      <dgm:t>
        <a:bodyPr/>
        <a:lstStyle/>
        <a:p>
          <a:endParaRPr lang="en-US" sz="900"/>
        </a:p>
      </dgm:t>
    </dgm:pt>
    <dgm:pt modelId="{37A2B4A9-C86A-466D-8044-9FA202380C3E}" type="sibTrans" cxnId="{EE9E0D37-5DB3-4136-9D7A-F45B55A0E0B8}">
      <dgm:prSet/>
      <dgm:spPr/>
      <dgm:t>
        <a:bodyPr/>
        <a:lstStyle/>
        <a:p>
          <a:endParaRPr lang="en-US" sz="900"/>
        </a:p>
      </dgm:t>
    </dgm:pt>
    <dgm:pt modelId="{9641D707-75AF-4BE5-8576-D79F69D589C0}">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F7CEA4AC-6204-4842-9882-93343DAB1964}" type="parTrans" cxnId="{6912AEB0-916D-4B50-908C-C7B82E507D5C}">
      <dgm:prSet custT="1"/>
      <dgm:spPr/>
      <dgm:t>
        <a:bodyPr/>
        <a:lstStyle/>
        <a:p>
          <a:endParaRPr lang="en-US" sz="900"/>
        </a:p>
      </dgm:t>
    </dgm:pt>
    <dgm:pt modelId="{5A3D191B-7EAE-4560-9744-8231DDF4B165}" type="sibTrans" cxnId="{6912AEB0-916D-4B50-908C-C7B82E507D5C}">
      <dgm:prSet/>
      <dgm:spPr/>
      <dgm:t>
        <a:bodyPr/>
        <a:lstStyle/>
        <a:p>
          <a:endParaRPr lang="en-US" sz="900"/>
        </a:p>
      </dgm:t>
    </dgm:pt>
    <dgm:pt modelId="{B75A7DC3-E78E-4761-979C-6E07503BBF08}">
      <dgm:prSet phldrT="[Text]" custT="1"/>
      <dgm:spPr>
        <a:solidFill>
          <a:schemeClr val="accent5">
            <a:lumMod val="60000"/>
            <a:lumOff val="40000"/>
          </a:schemeClr>
        </a:solidFill>
      </dgm:spPr>
      <dgm:t>
        <a:bodyPr/>
        <a:lstStyle/>
        <a:p>
          <a:r>
            <a:rPr lang="en-US" sz="900" dirty="0">
              <a:solidFill>
                <a:schemeClr val="bg1"/>
              </a:solidFill>
            </a:rPr>
            <a:t>exclude age&gt;50;</a:t>
          </a:r>
        </a:p>
        <a:p>
          <a:r>
            <a:rPr lang="en-US" sz="900" dirty="0">
              <a:solidFill>
                <a:schemeClr val="bg1"/>
              </a:solidFill>
            </a:rPr>
            <a:t>5-cat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505F0F52-2F5A-442F-BC0E-082284CF84BB}" type="parTrans" cxnId="{6F0ECC50-FC81-4096-86EC-705673F31FC6}">
      <dgm:prSet custT="1"/>
      <dgm:spPr/>
      <dgm:t>
        <a:bodyPr/>
        <a:lstStyle/>
        <a:p>
          <a:endParaRPr lang="en-US" sz="900"/>
        </a:p>
      </dgm:t>
    </dgm:pt>
    <dgm:pt modelId="{371E7272-2899-4888-B04B-8C41BDD5A4FA}" type="sibTrans" cxnId="{6F0ECC50-FC81-4096-86EC-705673F31FC6}">
      <dgm:prSet/>
      <dgm:spPr/>
      <dgm:t>
        <a:bodyPr/>
        <a:lstStyle/>
        <a:p>
          <a:endParaRPr lang="en-US" sz="9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dgm:spPr>
        <a:prstGeom prst="rect">
          <a:avLst/>
        </a:prstGeom>
      </dgm:spPr>
    </dgm:pt>
    <dgm:pt modelId="{A4467039-8EB2-490A-8447-BDB4988B79D1}" type="pres">
      <dgm:prSet presAssocID="{16502C96-664E-4E25-984D-557ED3B39BA7}" presName="parTrans" presStyleLbl="sibTrans2D1" presStyleIdx="0" presStyleCnt="12"/>
      <dgm:spPr/>
    </dgm:pt>
    <dgm:pt modelId="{F66EAE3F-FC41-4DDC-8F0E-7E1669297AFA}" type="pres">
      <dgm:prSet presAssocID="{16502C96-664E-4E25-984D-557ED3B39BA7}" presName="connectorText" presStyleLbl="sibTrans2D1" presStyleIdx="0" presStyleCnt="12"/>
      <dgm:spPr/>
    </dgm:pt>
    <dgm:pt modelId="{D1C78632-DDB8-4B28-898A-80A874ADB59E}" type="pres">
      <dgm:prSet presAssocID="{3B69ADB2-EB54-48B9-8C37-CECAEABFA7F0}" presName="node" presStyleLbl="node1" presStyleIdx="0" presStyleCnt="12">
        <dgm:presLayoutVars>
          <dgm:bulletEnabled val="1"/>
        </dgm:presLayoutVars>
      </dgm:prSet>
      <dgm:spPr>
        <a:prstGeom prst="rect">
          <a:avLst/>
        </a:prstGeom>
      </dgm:spPr>
    </dgm:pt>
    <dgm:pt modelId="{75FE7B7C-0244-4809-9199-D7362DF06FD3}" type="pres">
      <dgm:prSet presAssocID="{AE8CFA1D-6BF9-4F03-92F6-0C9645E2599B}" presName="parTrans" presStyleLbl="sibTrans2D1" presStyleIdx="1" presStyleCnt="12"/>
      <dgm:spPr/>
    </dgm:pt>
    <dgm:pt modelId="{4CE99A24-D99A-41B8-A5AE-52881F7FE93E}" type="pres">
      <dgm:prSet presAssocID="{AE8CFA1D-6BF9-4F03-92F6-0C9645E2599B}" presName="connectorText" presStyleLbl="sibTrans2D1" presStyleIdx="1" presStyleCnt="12"/>
      <dgm:spPr/>
    </dgm:pt>
    <dgm:pt modelId="{AE316B38-109B-4D3F-9111-CB4DB9CBE343}" type="pres">
      <dgm:prSet presAssocID="{D308DCA5-ADAD-4203-98FB-CFE681E7E7B0}" presName="node" presStyleLbl="node1" presStyleIdx="1" presStyleCnt="12">
        <dgm:presLayoutVars>
          <dgm:bulletEnabled val="1"/>
        </dgm:presLayoutVars>
      </dgm:prSet>
      <dgm:spPr>
        <a:prstGeom prst="rect">
          <a:avLst/>
        </a:prstGeom>
      </dgm:spPr>
    </dgm:pt>
    <dgm:pt modelId="{8A1688DC-06ED-4816-946D-C7AD97616C47}" type="pres">
      <dgm:prSet presAssocID="{98BE3DC0-4DF7-42FE-858E-856938722F7A}" presName="parTrans" presStyleLbl="sibTrans2D1" presStyleIdx="2" presStyleCnt="12"/>
      <dgm:spPr/>
    </dgm:pt>
    <dgm:pt modelId="{010AC17D-9AF4-45C9-83E5-FA3EFF352641}" type="pres">
      <dgm:prSet presAssocID="{98BE3DC0-4DF7-42FE-858E-856938722F7A}" presName="connectorText" presStyleLbl="sibTrans2D1" presStyleIdx="2" presStyleCnt="12"/>
      <dgm:spPr/>
    </dgm:pt>
    <dgm:pt modelId="{0F91059A-96F6-46B5-B965-EFC1D362726F}" type="pres">
      <dgm:prSet presAssocID="{8D9C773A-8824-42E1-9ECB-A6E16CFD6890}" presName="node" presStyleLbl="node1" presStyleIdx="2" presStyleCnt="12">
        <dgm:presLayoutVars>
          <dgm:bulletEnabled val="1"/>
        </dgm:presLayoutVars>
      </dgm:prSet>
      <dgm:spPr>
        <a:prstGeom prst="ellipse">
          <a:avLst/>
        </a:prstGeom>
      </dgm:spPr>
    </dgm:pt>
    <dgm:pt modelId="{C2AEE8A0-42C9-4EB4-A551-AB4BDB9FC000}" type="pres">
      <dgm:prSet presAssocID="{D77A1AA6-1BDF-4D7A-9072-1E89FAFEAFDA}" presName="parTrans" presStyleLbl="sibTrans2D1" presStyleIdx="3" presStyleCnt="12"/>
      <dgm:spPr/>
    </dgm:pt>
    <dgm:pt modelId="{750EEB2B-779E-4923-851C-CC534D79BCB5}" type="pres">
      <dgm:prSet presAssocID="{D77A1AA6-1BDF-4D7A-9072-1E89FAFEAFDA}" presName="connectorText" presStyleLbl="sibTrans2D1" presStyleIdx="3" presStyleCnt="12"/>
      <dgm:spPr/>
    </dgm:pt>
    <dgm:pt modelId="{CC5D27A3-EBE2-4926-A413-14C52933D700}" type="pres">
      <dgm:prSet presAssocID="{F2D0268A-379C-422D-AC3D-C8EA5535B4B6}" presName="node" presStyleLbl="node1" presStyleIdx="3" presStyleCnt="12">
        <dgm:presLayoutVars>
          <dgm:bulletEnabled val="1"/>
        </dgm:presLayoutVars>
      </dgm:prSet>
      <dgm:spPr>
        <a:prstGeom prst="ellipse">
          <a:avLst/>
        </a:prstGeom>
      </dgm:spPr>
    </dgm:pt>
    <dgm:pt modelId="{D1378CD7-2AF2-4D62-8CFE-5780B8052E77}" type="pres">
      <dgm:prSet presAssocID="{DFCECA78-DCD3-4760-A4B5-7630BB65B10A}" presName="parTrans" presStyleLbl="sibTrans2D1" presStyleIdx="4" presStyleCnt="12"/>
      <dgm:spPr/>
    </dgm:pt>
    <dgm:pt modelId="{7C715DE6-2362-4AEA-9FBE-AFF6AE5C46A2}" type="pres">
      <dgm:prSet presAssocID="{DFCECA78-DCD3-4760-A4B5-7630BB65B10A}" presName="connectorText" presStyleLbl="sibTrans2D1" presStyleIdx="4" presStyleCnt="12"/>
      <dgm:spPr/>
    </dgm:pt>
    <dgm:pt modelId="{3C873777-7787-4A9B-ABFE-03122ED90091}" type="pres">
      <dgm:prSet presAssocID="{F7B421D5-E452-4FA6-B910-0D0249B9A360}" presName="node" presStyleLbl="node1" presStyleIdx="4" presStyleCnt="12">
        <dgm:presLayoutVars>
          <dgm:bulletEnabled val="1"/>
        </dgm:presLayoutVars>
      </dgm:prSet>
      <dgm:spPr>
        <a:prstGeom prst="hexagon">
          <a:avLst/>
        </a:prstGeom>
      </dgm:spPr>
    </dgm:pt>
    <dgm:pt modelId="{27DB62AD-7110-481F-8715-9F4D9E12481F}" type="pres">
      <dgm:prSet presAssocID="{F9806640-5A7D-4E81-98DB-90F5030D3695}" presName="parTrans" presStyleLbl="sibTrans2D1" presStyleIdx="5" presStyleCnt="12"/>
      <dgm:spPr/>
    </dgm:pt>
    <dgm:pt modelId="{AD96EDE4-1825-4362-A173-4E7ED4EEF436}" type="pres">
      <dgm:prSet presAssocID="{F9806640-5A7D-4E81-98DB-90F5030D3695}" presName="connectorText" presStyleLbl="sibTrans2D1" presStyleIdx="5" presStyleCnt="12"/>
      <dgm:spPr/>
    </dgm:pt>
    <dgm:pt modelId="{5CAA6154-F6E9-4657-B32B-EF7F83215E12}" type="pres">
      <dgm:prSet presAssocID="{6AA6CA6D-816C-4463-A6FD-8524E6FF1D2A}" presName="node" presStyleLbl="node1" presStyleIdx="5" presStyleCnt="12">
        <dgm:presLayoutVars>
          <dgm:bulletEnabled val="1"/>
        </dgm:presLayoutVars>
      </dgm:prSet>
      <dgm:spPr>
        <a:prstGeom prst="hexagon">
          <a:avLst/>
        </a:prstGeom>
      </dgm:spPr>
    </dgm:pt>
    <dgm:pt modelId="{B4BDE0A5-ECFC-46DE-945B-E2B860A104F6}" type="pres">
      <dgm:prSet presAssocID="{C752558E-A7BF-4B10-80F7-96F08F2C3779}" presName="parTrans" presStyleLbl="sibTrans2D1" presStyleIdx="6" presStyleCnt="12"/>
      <dgm:spPr/>
    </dgm:pt>
    <dgm:pt modelId="{71457BA2-DB95-4362-890A-87A0B05CBA3A}" type="pres">
      <dgm:prSet presAssocID="{C752558E-A7BF-4B10-80F7-96F08F2C3779}" presName="connectorText" presStyleLbl="sibTrans2D1" presStyleIdx="6" presStyleCnt="12"/>
      <dgm:spPr/>
    </dgm:pt>
    <dgm:pt modelId="{A43CF137-A847-4F87-944F-F0DDAC002EA0}" type="pres">
      <dgm:prSet presAssocID="{0F4CB912-C852-46F6-A89C-2F72FF44AFD7}" presName="node" presStyleLbl="node1" presStyleIdx="6" presStyleCnt="12">
        <dgm:presLayoutVars>
          <dgm:bulletEnabled val="1"/>
        </dgm:presLayoutVars>
      </dgm:prSet>
      <dgm:spPr>
        <a:prstGeom prst="rect">
          <a:avLst/>
        </a:prstGeom>
      </dgm:spPr>
    </dgm:pt>
    <dgm:pt modelId="{7E9B3D87-1A77-458D-B41E-97D1D145A3C3}" type="pres">
      <dgm:prSet presAssocID="{9ECB0C4E-913C-4B36-AC7D-70BE66433E1F}" presName="parTrans" presStyleLbl="sibTrans2D1" presStyleIdx="7" presStyleCnt="12"/>
      <dgm:spPr/>
    </dgm:pt>
    <dgm:pt modelId="{1C10FC66-BFEA-439C-8820-9E4A3D2D349F}" type="pres">
      <dgm:prSet presAssocID="{9ECB0C4E-913C-4B36-AC7D-70BE66433E1F}" presName="connectorText" presStyleLbl="sibTrans2D1" presStyleIdx="7" presStyleCnt="12"/>
      <dgm:spPr/>
    </dgm:pt>
    <dgm:pt modelId="{C4827387-EB7E-4620-89DE-15F8C86C6EE8}" type="pres">
      <dgm:prSet presAssocID="{EBD0F36C-4F56-472C-B225-D96B595DED1A}" presName="node" presStyleLbl="node1" presStyleIdx="7" presStyleCnt="12">
        <dgm:presLayoutVars>
          <dgm:bulletEnabled val="1"/>
        </dgm:presLayoutVars>
      </dgm:prSet>
      <dgm:spPr>
        <a:prstGeom prst="rect">
          <a:avLst/>
        </a:prstGeom>
      </dgm:spPr>
    </dgm:pt>
    <dgm:pt modelId="{39D05AF7-D0C1-4C85-AFEC-52C1AFBC1A40}" type="pres">
      <dgm:prSet presAssocID="{707B8034-D974-4E75-99BA-891A7EC69ADF}" presName="parTrans" presStyleLbl="sibTrans2D1" presStyleIdx="8" presStyleCnt="12"/>
      <dgm:spPr/>
    </dgm:pt>
    <dgm:pt modelId="{D86721A8-A2DA-4099-93D1-4C1ACAD00EC3}" type="pres">
      <dgm:prSet presAssocID="{707B8034-D974-4E75-99BA-891A7EC69ADF}" presName="connectorText" presStyleLbl="sibTrans2D1" presStyleIdx="8" presStyleCnt="12"/>
      <dgm:spPr/>
    </dgm:pt>
    <dgm:pt modelId="{133591BE-6AFB-44DB-AD5E-62FB188EEE6C}" type="pres">
      <dgm:prSet presAssocID="{86102B3A-645D-4C03-867F-88882955A35D}" presName="node" presStyleLbl="node1" presStyleIdx="8" presStyleCnt="12">
        <dgm:presLayoutVars>
          <dgm:bulletEnabled val="1"/>
        </dgm:presLayoutVars>
      </dgm:prSet>
      <dgm:spPr>
        <a:prstGeom prst="ellipse">
          <a:avLst/>
        </a:prstGeom>
      </dgm:spPr>
    </dgm:pt>
    <dgm:pt modelId="{DAF04F79-8637-45ED-BC74-9561F13168C1}" type="pres">
      <dgm:prSet presAssocID="{F7CEA4AC-6204-4842-9882-93343DAB1964}" presName="parTrans" presStyleLbl="sibTrans2D1" presStyleIdx="9" presStyleCnt="12"/>
      <dgm:spPr/>
    </dgm:pt>
    <dgm:pt modelId="{15A0114A-BAE4-442F-8795-94762980E5D7}" type="pres">
      <dgm:prSet presAssocID="{F7CEA4AC-6204-4842-9882-93343DAB1964}" presName="connectorText" presStyleLbl="sibTrans2D1" presStyleIdx="9" presStyleCnt="12"/>
      <dgm:spPr/>
    </dgm:pt>
    <dgm:pt modelId="{17B5C7FB-147C-4D22-82D6-297234A0F166}" type="pres">
      <dgm:prSet presAssocID="{9641D707-75AF-4BE5-8576-D79F69D589C0}" presName="node" presStyleLbl="node1" presStyleIdx="9" presStyleCnt="12">
        <dgm:presLayoutVars>
          <dgm:bulletEnabled val="1"/>
        </dgm:presLayoutVars>
      </dgm:prSet>
      <dgm:spPr>
        <a:prstGeom prst="ellipse">
          <a:avLst/>
        </a:prstGeom>
      </dgm:spPr>
    </dgm:pt>
    <dgm:pt modelId="{8CA84182-67F6-4F9E-B2E4-2AA96E7C18BF}" type="pres">
      <dgm:prSet presAssocID="{2DE3BA06-3E00-41D0-A43A-AC58AF485578}" presName="parTrans" presStyleLbl="sibTrans2D1" presStyleIdx="10" presStyleCnt="12"/>
      <dgm:spPr/>
    </dgm:pt>
    <dgm:pt modelId="{9BB02CC6-F048-4314-B18E-4CFE8E09D9AB}" type="pres">
      <dgm:prSet presAssocID="{2DE3BA06-3E00-41D0-A43A-AC58AF485578}" presName="connectorText" presStyleLbl="sibTrans2D1" presStyleIdx="10" presStyleCnt="12"/>
      <dgm:spPr/>
    </dgm:pt>
    <dgm:pt modelId="{55849FA6-BA6A-4B86-812B-D9ED2A61B87E}" type="pres">
      <dgm:prSet presAssocID="{22F7F886-9736-4489-95B5-FB076769C57A}" presName="node" presStyleLbl="node1" presStyleIdx="10" presStyleCnt="12">
        <dgm:presLayoutVars>
          <dgm:bulletEnabled val="1"/>
        </dgm:presLayoutVars>
      </dgm:prSet>
      <dgm:spPr>
        <a:prstGeom prst="hexagon">
          <a:avLst/>
        </a:prstGeom>
      </dgm:spPr>
    </dgm:pt>
    <dgm:pt modelId="{8F4503B7-7964-45BF-B911-34BE9FB3EFDB}" type="pres">
      <dgm:prSet presAssocID="{505F0F52-2F5A-442F-BC0E-082284CF84BB}" presName="parTrans" presStyleLbl="sibTrans2D1" presStyleIdx="11" presStyleCnt="12"/>
      <dgm:spPr/>
    </dgm:pt>
    <dgm:pt modelId="{C91CADD0-D533-44B7-B973-8D3E2E68E12D}" type="pres">
      <dgm:prSet presAssocID="{505F0F52-2F5A-442F-BC0E-082284CF84BB}" presName="connectorText" presStyleLbl="sibTrans2D1" presStyleIdx="11" presStyleCnt="12"/>
      <dgm:spPr/>
    </dgm:pt>
    <dgm:pt modelId="{9907C6A9-720A-403F-934A-2DD6F3B93708}" type="pres">
      <dgm:prSet presAssocID="{B75A7DC3-E78E-4761-979C-6E07503BBF08}" presName="node" presStyleLbl="node1" presStyleIdx="11" presStyleCnt="12">
        <dgm:presLayoutVars>
          <dgm:bulletEnabled val="1"/>
        </dgm:presLayoutVars>
      </dgm:prSet>
      <dgm:spPr>
        <a:prstGeom prst="hexagon">
          <a:avLst/>
        </a:prstGeom>
      </dgm:spPr>
    </dgm:pt>
  </dgm:ptLst>
  <dgm:cxnLst>
    <dgm:cxn modelId="{07EF0909-BC1D-4129-AD17-B3BDFB02B531}" type="presOf" srcId="{DFCECA78-DCD3-4760-A4B5-7630BB65B10A}" destId="{7C715DE6-2362-4AEA-9FBE-AFF6AE5C46A2}" srcOrd="1" destOrd="0" presId="urn:microsoft.com/office/officeart/2005/8/layout/radial5"/>
    <dgm:cxn modelId="{6D0C420A-C3D6-4CB5-8CCB-F0C6344B77CF}" type="presOf" srcId="{EBD0F36C-4F56-472C-B225-D96B595DED1A}" destId="{C4827387-EB7E-4620-89DE-15F8C86C6EE8}" srcOrd="0" destOrd="0" presId="urn:microsoft.com/office/officeart/2005/8/layout/radial5"/>
    <dgm:cxn modelId="{0FADEE10-228C-4436-BB29-D5A38CC4C5CA}" type="presOf" srcId="{6AA6CA6D-816C-4463-A6FD-8524E6FF1D2A}" destId="{5CAA6154-F6E9-4657-B32B-EF7F83215E12}" srcOrd="0" destOrd="0" presId="urn:microsoft.com/office/officeart/2005/8/layout/radial5"/>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6" destOrd="0" parTransId="{C752558E-A7BF-4B10-80F7-96F08F2C3779}" sibTransId="{5E51EDB7-8A6D-4D44-AB6F-A9545F3C8C06}"/>
    <dgm:cxn modelId="{994FF920-3439-4C41-B700-604E297633DB}" type="presOf" srcId="{AE8CFA1D-6BF9-4F03-92F6-0C9645E2599B}" destId="{4CE99A24-D99A-41B8-A5AE-52881F7FE93E}" srcOrd="1" destOrd="0" presId="urn:microsoft.com/office/officeart/2005/8/layout/radial5"/>
    <dgm:cxn modelId="{8A19E627-7E61-40D4-84F3-E1047B9C050F}" type="presOf" srcId="{AE8CFA1D-6BF9-4F03-92F6-0C9645E2599B}" destId="{75FE7B7C-0244-4809-9199-D7362DF06FD3}" srcOrd="0" destOrd="0" presId="urn:microsoft.com/office/officeart/2005/8/layout/radial5"/>
    <dgm:cxn modelId="{ACE9D92F-CCC7-4B99-90D6-3279CE1C24FE}" type="presOf" srcId="{D77A1AA6-1BDF-4D7A-9072-1E89FAFEAFDA}" destId="{750EEB2B-779E-4923-851C-CC534D79BCB5}" srcOrd="1" destOrd="0" presId="urn:microsoft.com/office/officeart/2005/8/layout/radial5"/>
    <dgm:cxn modelId="{9450D935-949E-4892-AE5D-740CB288EE3E}" type="presOf" srcId="{505F0F52-2F5A-442F-BC0E-082284CF84BB}" destId="{C91CADD0-D533-44B7-B973-8D3E2E68E12D}" srcOrd="1" destOrd="0" presId="urn:microsoft.com/office/officeart/2005/8/layout/radial5"/>
    <dgm:cxn modelId="{EE9E0D37-5DB3-4136-9D7A-F45B55A0E0B8}" srcId="{E376BC8F-7F8C-427D-8488-6E58221A21F5}" destId="{EBD0F36C-4F56-472C-B225-D96B595DED1A}" srcOrd="7" destOrd="0" parTransId="{9ECB0C4E-913C-4B36-AC7D-70BE66433E1F}" sibTransId="{37A2B4A9-C86A-466D-8044-9FA202380C3E}"/>
    <dgm:cxn modelId="{83BE125C-8B74-4B12-8AD9-B6C4F31E1C0F}" type="presOf" srcId="{98BE3DC0-4DF7-42FE-858E-856938722F7A}" destId="{010AC17D-9AF4-45C9-83E5-FA3EFF352641}" srcOrd="1" destOrd="0" presId="urn:microsoft.com/office/officeart/2005/8/layout/radial5"/>
    <dgm:cxn modelId="{F4276C41-1CE4-48A1-8039-B06C4A71B09F}" type="presOf" srcId="{8D9C773A-8824-42E1-9ECB-A6E16CFD6890}" destId="{0F91059A-96F6-46B5-B965-EFC1D362726F}" srcOrd="0" destOrd="0" presId="urn:microsoft.com/office/officeart/2005/8/layout/radial5"/>
    <dgm:cxn modelId="{D428D644-59D6-4D6C-98FB-E9BA7CAEE85D}" type="presOf" srcId="{D77A1AA6-1BDF-4D7A-9072-1E89FAFEAFDA}" destId="{C2AEE8A0-42C9-4EB4-A551-AB4BDB9FC000}" srcOrd="0" destOrd="0" presId="urn:microsoft.com/office/officeart/2005/8/layout/radial5"/>
    <dgm:cxn modelId="{2451906B-5BAE-4FE5-828B-6A35B79A027F}" srcId="{E376BC8F-7F8C-427D-8488-6E58221A21F5}" destId="{6AA6CA6D-816C-4463-A6FD-8524E6FF1D2A}" srcOrd="5" destOrd="0" parTransId="{F9806640-5A7D-4E81-98DB-90F5030D3695}" sibTransId="{FB4D63A0-041D-45F3-BA4B-40233660F7FF}"/>
    <dgm:cxn modelId="{C6BDBA4D-3634-49AB-B57F-626A0B4E7AA7}" type="presOf" srcId="{B75A7DC3-E78E-4761-979C-6E07503BBF08}" destId="{9907C6A9-720A-403F-934A-2DD6F3B93708}" srcOrd="0" destOrd="0" presId="urn:microsoft.com/office/officeart/2005/8/layout/radial5"/>
    <dgm:cxn modelId="{3176FC6D-EB01-44A6-8E21-08FDB4B828B3}" type="presOf" srcId="{22F7F886-9736-4489-95B5-FB076769C57A}" destId="{55849FA6-BA6A-4B86-812B-D9ED2A61B87E}" srcOrd="0" destOrd="0" presId="urn:microsoft.com/office/officeart/2005/8/layout/radial5"/>
    <dgm:cxn modelId="{5696B970-D541-40FE-A539-6FE60624D23C}" type="presOf" srcId="{F2D0268A-379C-422D-AC3D-C8EA5535B4B6}" destId="{CC5D27A3-EBE2-4926-A413-14C52933D700}" srcOrd="0" destOrd="0" presId="urn:microsoft.com/office/officeart/2005/8/layout/radial5"/>
    <dgm:cxn modelId="{6F0ECC50-FC81-4096-86EC-705673F31FC6}" srcId="{E376BC8F-7F8C-427D-8488-6E58221A21F5}" destId="{B75A7DC3-E78E-4761-979C-6E07503BBF08}" srcOrd="11" destOrd="0" parTransId="{505F0F52-2F5A-442F-BC0E-082284CF84BB}" sibTransId="{371E7272-2899-4888-B04B-8C41BDD5A4FA}"/>
    <dgm:cxn modelId="{8CE37374-99DE-4619-92D7-DE067196AE5A}" srcId="{E376BC8F-7F8C-427D-8488-6E58221A21F5}" destId="{F2D0268A-379C-422D-AC3D-C8EA5535B4B6}" srcOrd="3" destOrd="0" parTransId="{D77A1AA6-1BDF-4D7A-9072-1E89FAFEAFDA}" sibTransId="{50620D93-27B1-4AD8-B616-75C6E81F5427}"/>
    <dgm:cxn modelId="{E9FB2859-035A-4F54-8CFB-E777237F855C}" srcId="{E376BC8F-7F8C-427D-8488-6E58221A21F5}" destId="{86102B3A-645D-4C03-867F-88882955A35D}" srcOrd="8" destOrd="0" parTransId="{707B8034-D974-4E75-99BA-891A7EC69ADF}" sibTransId="{104528DC-3097-46C6-9451-3B411E53D78D}"/>
    <dgm:cxn modelId="{38DB8B59-8E1C-4EC0-8F37-1AB926E2421D}" type="presOf" srcId="{9ECB0C4E-913C-4B36-AC7D-70BE66433E1F}" destId="{1C10FC66-BFEA-439C-8820-9E4A3D2D349F}" srcOrd="1" destOrd="0" presId="urn:microsoft.com/office/officeart/2005/8/layout/radial5"/>
    <dgm:cxn modelId="{32ADFE59-1404-4459-A5D2-9B22F6064B8A}" type="presOf" srcId="{C752558E-A7BF-4B10-80F7-96F08F2C3779}" destId="{71457BA2-DB95-4362-890A-87A0B05CBA3A}" srcOrd="1" destOrd="0" presId="urn:microsoft.com/office/officeart/2005/8/layout/radial5"/>
    <dgm:cxn modelId="{A3BAF97C-827C-47E8-A8AF-F70691CC6B4D}" type="presOf" srcId="{86102B3A-645D-4C03-867F-88882955A35D}" destId="{133591BE-6AFB-44DB-AD5E-62FB188EEE6C}" srcOrd="0" destOrd="0" presId="urn:microsoft.com/office/officeart/2005/8/layout/radial5"/>
    <dgm:cxn modelId="{1108FD7E-29CC-4DF2-BDB6-659CC00FC547}" type="presOf" srcId="{505F0F52-2F5A-442F-BC0E-082284CF84BB}" destId="{8F4503B7-7964-45BF-B911-34BE9FB3EFDB}" srcOrd="0" destOrd="0" presId="urn:microsoft.com/office/officeart/2005/8/layout/radial5"/>
    <dgm:cxn modelId="{FBE92280-1F44-4F19-A531-7A456C7D12F4}" type="presOf" srcId="{707B8034-D974-4E75-99BA-891A7EC69ADF}" destId="{D86721A8-A2DA-4099-93D1-4C1ACAD00EC3}"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59A82F8E-B994-4D28-BB4B-EA91EE41E616}" srcId="{E376BC8F-7F8C-427D-8488-6E58221A21F5}" destId="{F7B421D5-E452-4FA6-B910-0D0249B9A360}" srcOrd="4" destOrd="0" parTransId="{DFCECA78-DCD3-4760-A4B5-7630BB65B10A}" sibTransId="{37B711AC-3709-43C8-857B-46DFF927A3FB}"/>
    <dgm:cxn modelId="{F051CF96-B0F1-4978-8348-44F1C7ADFDE7}" type="presOf" srcId="{2DE3BA06-3E00-41D0-A43A-AC58AF485578}" destId="{9BB02CC6-F048-4314-B18E-4CFE8E09D9AB}" srcOrd="1"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A2561F9C-4284-4F86-8C4B-01B2BA2BCFB3}" type="presOf" srcId="{F9806640-5A7D-4E81-98DB-90F5030D3695}" destId="{AD96EDE4-1825-4362-A173-4E7ED4EEF436}" srcOrd="1" destOrd="0" presId="urn:microsoft.com/office/officeart/2005/8/layout/radial5"/>
    <dgm:cxn modelId="{E3E2D09D-4E15-4384-AA34-7FBF6A76256B}" type="presOf" srcId="{707B8034-D974-4E75-99BA-891A7EC69ADF}" destId="{39D05AF7-D0C1-4C85-AFEC-52C1AFBC1A40}" srcOrd="0" destOrd="0" presId="urn:microsoft.com/office/officeart/2005/8/layout/radial5"/>
    <dgm:cxn modelId="{EE2CA0A9-88B8-44BA-9522-AF9AD7902574}" srcId="{E376BC8F-7F8C-427D-8488-6E58221A21F5}" destId="{22F7F886-9736-4489-95B5-FB076769C57A}" srcOrd="10" destOrd="0" parTransId="{2DE3BA06-3E00-41D0-A43A-AC58AF485578}" sibTransId="{00F795C9-D339-4B9A-BABE-5D31B5BA8913}"/>
    <dgm:cxn modelId="{6912AEB0-916D-4B50-908C-C7B82E507D5C}" srcId="{E376BC8F-7F8C-427D-8488-6E58221A21F5}" destId="{9641D707-75AF-4BE5-8576-D79F69D589C0}" srcOrd="9" destOrd="0" parTransId="{F7CEA4AC-6204-4842-9882-93343DAB1964}" sibTransId="{5A3D191B-7EAE-4560-9744-8231DDF4B165}"/>
    <dgm:cxn modelId="{299691B3-39C6-48F0-B8CE-DCB05130E92A}" type="presOf" srcId="{F7CEA4AC-6204-4842-9882-93343DAB1964}" destId="{15A0114A-BAE4-442F-8795-94762980E5D7}" srcOrd="1" destOrd="0" presId="urn:microsoft.com/office/officeart/2005/8/layout/radial5"/>
    <dgm:cxn modelId="{C4B50AB6-84F5-4A05-93A0-E90A93B4711B}" type="presOf" srcId="{F7B421D5-E452-4FA6-B910-0D0249B9A360}" destId="{3C873777-7787-4A9B-ABFE-03122ED90091}" srcOrd="0" destOrd="0" presId="urn:microsoft.com/office/officeart/2005/8/layout/radial5"/>
    <dgm:cxn modelId="{49751CB6-DD22-4863-A4C8-9E3BB125EC0E}" type="presOf" srcId="{D308DCA5-ADAD-4203-98FB-CFE681E7E7B0}" destId="{AE316B38-109B-4D3F-9111-CB4DB9CBE343}" srcOrd="0" destOrd="0" presId="urn:microsoft.com/office/officeart/2005/8/layout/radial5"/>
    <dgm:cxn modelId="{51FD9BC3-9F10-447F-AEE4-9862CF4BC067}" type="presOf" srcId="{DFCECA78-DCD3-4760-A4B5-7630BB65B10A}" destId="{D1378CD7-2AF2-4D62-8CFE-5780B8052E77}" srcOrd="0" destOrd="0" presId="urn:microsoft.com/office/officeart/2005/8/layout/radial5"/>
    <dgm:cxn modelId="{F07E8DCC-E6FD-4D74-B0CE-98B08A72B7FE}" srcId="{E376BC8F-7F8C-427D-8488-6E58221A21F5}" destId="{D308DCA5-ADAD-4203-98FB-CFE681E7E7B0}" srcOrd="1" destOrd="0" parTransId="{AE8CFA1D-6BF9-4F03-92F6-0C9645E2599B}" sibTransId="{CFA018EE-977F-4C39-8191-8192C80F4510}"/>
    <dgm:cxn modelId="{FE67BDD7-40F8-46D0-8F44-060C7EE411EB}" type="presOf" srcId="{F7CEA4AC-6204-4842-9882-93343DAB1964}" destId="{DAF04F79-8637-45ED-BC74-9561F13168C1}" srcOrd="0" destOrd="0" presId="urn:microsoft.com/office/officeart/2005/8/layout/radial5"/>
    <dgm:cxn modelId="{346E7DDB-2EA5-4027-B45C-704F3BB2ACBB}" srcId="{E376BC8F-7F8C-427D-8488-6E58221A21F5}" destId="{8D9C773A-8824-42E1-9ECB-A6E16CFD6890}" srcOrd="2" destOrd="0" parTransId="{98BE3DC0-4DF7-42FE-858E-856938722F7A}" sibTransId="{35CFBCC9-D48A-4E2E-8658-04E37CA62B74}"/>
    <dgm:cxn modelId="{4F4E48DE-A38F-4A49-9660-1CC50538D9D9}" type="presOf" srcId="{C752558E-A7BF-4B10-80F7-96F08F2C3779}" destId="{B4BDE0A5-ECFC-46DE-945B-E2B860A104F6}" srcOrd="0" destOrd="0" presId="urn:microsoft.com/office/officeart/2005/8/layout/radial5"/>
    <dgm:cxn modelId="{2C0CA8E2-EA6A-4092-9937-C1CBC8DED535}" type="presOf" srcId="{98BE3DC0-4DF7-42FE-858E-856938722F7A}" destId="{8A1688DC-06ED-4816-946D-C7AD97616C47}"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82BC82E6-DBB3-4BEE-9EFD-08E73B84D61F}" type="presOf" srcId="{9ECB0C4E-913C-4B36-AC7D-70BE66433E1F}" destId="{7E9B3D87-1A77-458D-B41E-97D1D145A3C3}" srcOrd="0" destOrd="0" presId="urn:microsoft.com/office/officeart/2005/8/layout/radial5"/>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6C2A76F0-311F-4765-8ADF-2A6AB4CE2F51}" type="presOf" srcId="{F9806640-5A7D-4E81-98DB-90F5030D3695}" destId="{27DB62AD-7110-481F-8715-9F4D9E12481F}" srcOrd="0" destOrd="0" presId="urn:microsoft.com/office/officeart/2005/8/layout/radial5"/>
    <dgm:cxn modelId="{8D56E5F0-AFE3-460D-8AB3-A25B5E6FCE5A}" type="presOf" srcId="{9641D707-75AF-4BE5-8576-D79F69D589C0}" destId="{17B5C7FB-147C-4D22-82D6-297234A0F166}"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299207F8-31D7-46FA-B4A3-130C7D869A0B}" type="presOf" srcId="{2DE3BA06-3E00-41D0-A43A-AC58AF485578}" destId="{8CA84182-67F6-4F9E-B2E4-2AA96E7C18BF}"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AC60A8E8-68BB-4BF1-A0AB-AA3D3368C428}" type="presParOf" srcId="{2E440FD5-CC50-4A1D-8263-0A0AEB8BDD52}" destId="{75FE7B7C-0244-4809-9199-D7362DF06FD3}" srcOrd="3" destOrd="0" presId="urn:microsoft.com/office/officeart/2005/8/layout/radial5"/>
    <dgm:cxn modelId="{DD8CEFD7-FEAD-4649-92D5-FE5A4EC8FC17}" type="presParOf" srcId="{75FE7B7C-0244-4809-9199-D7362DF06FD3}" destId="{4CE99A24-D99A-41B8-A5AE-52881F7FE93E}" srcOrd="0" destOrd="0" presId="urn:microsoft.com/office/officeart/2005/8/layout/radial5"/>
    <dgm:cxn modelId="{869E43A5-2EA7-42E2-B79E-C65A9CC44518}" type="presParOf" srcId="{2E440FD5-CC50-4A1D-8263-0A0AEB8BDD52}" destId="{AE316B38-109B-4D3F-9111-CB4DB9CBE343}" srcOrd="4" destOrd="0" presId="urn:microsoft.com/office/officeart/2005/8/layout/radial5"/>
    <dgm:cxn modelId="{A885E9DA-3B50-47D1-9E7B-FB6ACB89FE46}" type="presParOf" srcId="{2E440FD5-CC50-4A1D-8263-0A0AEB8BDD52}" destId="{8A1688DC-06ED-4816-946D-C7AD97616C47}" srcOrd="5" destOrd="0" presId="urn:microsoft.com/office/officeart/2005/8/layout/radial5"/>
    <dgm:cxn modelId="{3009AD27-14ED-4BE2-B3DE-DDBC78283ADF}" type="presParOf" srcId="{8A1688DC-06ED-4816-946D-C7AD97616C47}" destId="{010AC17D-9AF4-45C9-83E5-FA3EFF352641}" srcOrd="0" destOrd="0" presId="urn:microsoft.com/office/officeart/2005/8/layout/radial5"/>
    <dgm:cxn modelId="{1018E1C3-ACFF-4C75-A89A-15B1FED2C0C2}" type="presParOf" srcId="{2E440FD5-CC50-4A1D-8263-0A0AEB8BDD52}" destId="{0F91059A-96F6-46B5-B965-EFC1D362726F}" srcOrd="6" destOrd="0" presId="urn:microsoft.com/office/officeart/2005/8/layout/radial5"/>
    <dgm:cxn modelId="{44F12519-750A-4766-9932-8EC9FF39362F}" type="presParOf" srcId="{2E440FD5-CC50-4A1D-8263-0A0AEB8BDD52}" destId="{C2AEE8A0-42C9-4EB4-A551-AB4BDB9FC000}" srcOrd="7" destOrd="0" presId="urn:microsoft.com/office/officeart/2005/8/layout/radial5"/>
    <dgm:cxn modelId="{3C80B1B3-A088-4924-9746-B9A47BAF9ABB}" type="presParOf" srcId="{C2AEE8A0-42C9-4EB4-A551-AB4BDB9FC000}" destId="{750EEB2B-779E-4923-851C-CC534D79BCB5}" srcOrd="0" destOrd="0" presId="urn:microsoft.com/office/officeart/2005/8/layout/radial5"/>
    <dgm:cxn modelId="{08BE4D81-6888-4A85-AA4C-D06A2E44B319}" type="presParOf" srcId="{2E440FD5-CC50-4A1D-8263-0A0AEB8BDD52}" destId="{CC5D27A3-EBE2-4926-A413-14C52933D700}" srcOrd="8" destOrd="0" presId="urn:microsoft.com/office/officeart/2005/8/layout/radial5"/>
    <dgm:cxn modelId="{88CA0AA6-5A09-4E6B-B07F-BF11B367A9DF}" type="presParOf" srcId="{2E440FD5-CC50-4A1D-8263-0A0AEB8BDD52}" destId="{D1378CD7-2AF2-4D62-8CFE-5780B8052E77}" srcOrd="9" destOrd="0" presId="urn:microsoft.com/office/officeart/2005/8/layout/radial5"/>
    <dgm:cxn modelId="{782CD9E5-4DB1-4023-BBA1-BFA9125582FF}" type="presParOf" srcId="{D1378CD7-2AF2-4D62-8CFE-5780B8052E77}" destId="{7C715DE6-2362-4AEA-9FBE-AFF6AE5C46A2}" srcOrd="0" destOrd="0" presId="urn:microsoft.com/office/officeart/2005/8/layout/radial5"/>
    <dgm:cxn modelId="{B89E2335-D5D0-4DCB-8E57-327C7107ECBE}" type="presParOf" srcId="{2E440FD5-CC50-4A1D-8263-0A0AEB8BDD52}" destId="{3C873777-7787-4A9B-ABFE-03122ED90091}" srcOrd="10" destOrd="0" presId="urn:microsoft.com/office/officeart/2005/8/layout/radial5"/>
    <dgm:cxn modelId="{2E99BBD0-3F2C-4500-95EC-A563834B9E77}" type="presParOf" srcId="{2E440FD5-CC50-4A1D-8263-0A0AEB8BDD52}" destId="{27DB62AD-7110-481F-8715-9F4D9E12481F}" srcOrd="11" destOrd="0" presId="urn:microsoft.com/office/officeart/2005/8/layout/radial5"/>
    <dgm:cxn modelId="{9558DFC8-BDD4-4544-AEC1-B3636772F668}" type="presParOf" srcId="{27DB62AD-7110-481F-8715-9F4D9E12481F}" destId="{AD96EDE4-1825-4362-A173-4E7ED4EEF436}" srcOrd="0" destOrd="0" presId="urn:microsoft.com/office/officeart/2005/8/layout/radial5"/>
    <dgm:cxn modelId="{3A00BBB4-9215-4E47-A862-9D984ADBF829}" type="presParOf" srcId="{2E440FD5-CC50-4A1D-8263-0A0AEB8BDD52}" destId="{5CAA6154-F6E9-4657-B32B-EF7F83215E12}" srcOrd="12" destOrd="0" presId="urn:microsoft.com/office/officeart/2005/8/layout/radial5"/>
    <dgm:cxn modelId="{C9C8F8E8-1CE5-4DE5-8D9A-7E08CE6A74FA}" type="presParOf" srcId="{2E440FD5-CC50-4A1D-8263-0A0AEB8BDD52}" destId="{B4BDE0A5-ECFC-46DE-945B-E2B860A104F6}" srcOrd="13"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14" destOrd="0" presId="urn:microsoft.com/office/officeart/2005/8/layout/radial5"/>
    <dgm:cxn modelId="{AD31875A-333F-40B5-BF87-386147F60098}" type="presParOf" srcId="{2E440FD5-CC50-4A1D-8263-0A0AEB8BDD52}" destId="{7E9B3D87-1A77-458D-B41E-97D1D145A3C3}" srcOrd="15" destOrd="0" presId="urn:microsoft.com/office/officeart/2005/8/layout/radial5"/>
    <dgm:cxn modelId="{0BC90BD5-FA00-4F29-9B73-E8DB04A7ABA9}" type="presParOf" srcId="{7E9B3D87-1A77-458D-B41E-97D1D145A3C3}" destId="{1C10FC66-BFEA-439C-8820-9E4A3D2D349F}" srcOrd="0" destOrd="0" presId="urn:microsoft.com/office/officeart/2005/8/layout/radial5"/>
    <dgm:cxn modelId="{40383288-D7AA-49DC-AC71-5C5136362CFA}" type="presParOf" srcId="{2E440FD5-CC50-4A1D-8263-0A0AEB8BDD52}" destId="{C4827387-EB7E-4620-89DE-15F8C86C6EE8}" srcOrd="16" destOrd="0" presId="urn:microsoft.com/office/officeart/2005/8/layout/radial5"/>
    <dgm:cxn modelId="{C6CA9B95-A647-44DA-BF40-ED3786D558B1}" type="presParOf" srcId="{2E440FD5-CC50-4A1D-8263-0A0AEB8BDD52}" destId="{39D05AF7-D0C1-4C85-AFEC-52C1AFBC1A40}" srcOrd="17" destOrd="0" presId="urn:microsoft.com/office/officeart/2005/8/layout/radial5"/>
    <dgm:cxn modelId="{AB59AE3F-8EA5-406D-A08B-5A3A60E20C10}" type="presParOf" srcId="{39D05AF7-D0C1-4C85-AFEC-52C1AFBC1A40}" destId="{D86721A8-A2DA-4099-93D1-4C1ACAD00EC3}" srcOrd="0" destOrd="0" presId="urn:microsoft.com/office/officeart/2005/8/layout/radial5"/>
    <dgm:cxn modelId="{3B765C34-B530-431F-8F09-E3974904C1DF}" type="presParOf" srcId="{2E440FD5-CC50-4A1D-8263-0A0AEB8BDD52}" destId="{133591BE-6AFB-44DB-AD5E-62FB188EEE6C}" srcOrd="18" destOrd="0" presId="urn:microsoft.com/office/officeart/2005/8/layout/radial5"/>
    <dgm:cxn modelId="{75EA2C4A-8DAF-485C-B12D-711949FE23A3}" type="presParOf" srcId="{2E440FD5-CC50-4A1D-8263-0A0AEB8BDD52}" destId="{DAF04F79-8637-45ED-BC74-9561F13168C1}" srcOrd="19" destOrd="0" presId="urn:microsoft.com/office/officeart/2005/8/layout/radial5"/>
    <dgm:cxn modelId="{655BDE84-537F-4CC2-A45C-2CCABC031B9E}" type="presParOf" srcId="{DAF04F79-8637-45ED-BC74-9561F13168C1}" destId="{15A0114A-BAE4-442F-8795-94762980E5D7}" srcOrd="0" destOrd="0" presId="urn:microsoft.com/office/officeart/2005/8/layout/radial5"/>
    <dgm:cxn modelId="{85013674-9355-46B2-9354-7F33F51A90AA}" type="presParOf" srcId="{2E440FD5-CC50-4A1D-8263-0A0AEB8BDD52}" destId="{17B5C7FB-147C-4D22-82D6-297234A0F166}" srcOrd="20" destOrd="0" presId="urn:microsoft.com/office/officeart/2005/8/layout/radial5"/>
    <dgm:cxn modelId="{D4C0EBC1-4509-49F4-ADAF-0738519BA87A}" type="presParOf" srcId="{2E440FD5-CC50-4A1D-8263-0A0AEB8BDD52}" destId="{8CA84182-67F6-4F9E-B2E4-2AA96E7C18BF}" srcOrd="21" destOrd="0" presId="urn:microsoft.com/office/officeart/2005/8/layout/radial5"/>
    <dgm:cxn modelId="{1F30547C-410D-4AB5-A54B-3A87A9886B25}" type="presParOf" srcId="{8CA84182-67F6-4F9E-B2E4-2AA96E7C18BF}" destId="{9BB02CC6-F048-4314-B18E-4CFE8E09D9AB}" srcOrd="0" destOrd="0" presId="urn:microsoft.com/office/officeart/2005/8/layout/radial5"/>
    <dgm:cxn modelId="{865AC37A-6285-4591-9436-CE13CE511DDA}" type="presParOf" srcId="{2E440FD5-CC50-4A1D-8263-0A0AEB8BDD52}" destId="{55849FA6-BA6A-4B86-812B-D9ED2A61B87E}" srcOrd="22" destOrd="0" presId="urn:microsoft.com/office/officeart/2005/8/layout/radial5"/>
    <dgm:cxn modelId="{332F2B26-30B8-4D91-84D5-A3FFDCB79B9E}" type="presParOf" srcId="{2E440FD5-CC50-4A1D-8263-0A0AEB8BDD52}" destId="{8F4503B7-7964-45BF-B911-34BE9FB3EFDB}" srcOrd="23" destOrd="0" presId="urn:microsoft.com/office/officeart/2005/8/layout/radial5"/>
    <dgm:cxn modelId="{5E3EDA76-EA15-4198-A50D-7CA1172877F9}" type="presParOf" srcId="{8F4503B7-7964-45BF-B911-34BE9FB3EFDB}" destId="{C91CADD0-D533-44B7-B973-8D3E2E68E12D}" srcOrd="0" destOrd="0" presId="urn:microsoft.com/office/officeart/2005/8/layout/radial5"/>
    <dgm:cxn modelId="{1E7D97F9-A9A8-4E0A-9A60-E6603985B960}" type="presParOf" srcId="{2E440FD5-CC50-4A1D-8263-0A0AEB8BDD52}" destId="{9907C6A9-720A-403F-934A-2DD6F3B9370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7EE756-8AA8-4AD5-9ADB-FFEE72DCA730}"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E376BC8F-7F8C-427D-8488-6E58221A21F5}">
      <dgm:prSet phldrT="[Text]" custT="1"/>
      <dgm:spPr>
        <a:solidFill>
          <a:schemeClr val="bg1">
            <a:lumMod val="85000"/>
            <a:lumOff val="15000"/>
          </a:schemeClr>
        </a:solidFill>
      </dgm:spPr>
      <dgm:t>
        <a:bodyPr/>
        <a:lstStyle/>
        <a:p>
          <a:r>
            <a:rPr lang="en-US" sz="1600" dirty="0">
              <a:solidFill>
                <a:schemeClr val="bg1">
                  <a:lumMod val="65000"/>
                  <a:lumOff val="35000"/>
                </a:schemeClr>
              </a:solidFill>
            </a:rPr>
            <a:t>raw</a:t>
          </a:r>
        </a:p>
      </dgm:t>
    </dgm:pt>
    <dgm:pt modelId="{A71E5663-3DE4-4BAA-B9F4-44E46E04B775}" type="parTrans" cxnId="{38C90AE5-A762-41BD-A1EB-75768039AB9E}">
      <dgm:prSet/>
      <dgm:spPr/>
      <dgm:t>
        <a:bodyPr/>
        <a:lstStyle/>
        <a:p>
          <a:endParaRPr lang="en-US" sz="900"/>
        </a:p>
      </dgm:t>
    </dgm:pt>
    <dgm:pt modelId="{0B3C8FD1-A5EC-4E8A-9F7D-D9B205551D20}" type="sibTrans" cxnId="{38C90AE5-A762-41BD-A1EB-75768039AB9E}">
      <dgm:prSet/>
      <dgm:spPr/>
      <dgm:t>
        <a:bodyPr/>
        <a:lstStyle/>
        <a:p>
          <a:endParaRPr lang="en-US" sz="900"/>
        </a:p>
      </dgm:t>
    </dgm:pt>
    <dgm:pt modelId="{3B69ADB2-EB54-48B9-8C37-CECAEABFA7F0}">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age&gt;70;</a:t>
          </a:r>
        </a:p>
        <a:p>
          <a:r>
            <a:rPr lang="en-US" sz="900" dirty="0">
              <a:solidFill>
                <a:schemeClr val="bg1">
                  <a:lumMod val="65000"/>
                  <a:lumOff val="35000"/>
                </a:schemeClr>
              </a:solidFill>
            </a:rPr>
            <a:t>cont.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sqrt</a:t>
          </a:r>
        </a:p>
      </dgm:t>
    </dgm:pt>
    <dgm:pt modelId="{786E833D-B4C8-4DFF-A5F2-EEF14B6E4F9D}" type="sibTrans" cxnId="{3DFC48F5-370B-4010-903B-023F0B150F8D}">
      <dgm:prSet/>
      <dgm:spPr/>
      <dgm:t>
        <a:bodyPr/>
        <a:lstStyle/>
        <a:p>
          <a:endParaRPr lang="en-US" sz="900"/>
        </a:p>
      </dgm:t>
    </dgm:pt>
    <dgm:pt modelId="{16502C96-664E-4E25-984D-557ED3B39BA7}" type="parTrans" cxnId="{3DFC48F5-370B-4010-903B-023F0B150F8D}">
      <dgm:prSet custT="1"/>
      <dgm:spPr>
        <a:solidFill>
          <a:schemeClr val="bg1">
            <a:lumMod val="75000"/>
            <a:lumOff val="25000"/>
          </a:schemeClr>
        </a:solidFill>
      </dgm:spPr>
      <dgm:t>
        <a:bodyPr/>
        <a:lstStyle/>
        <a:p>
          <a:endParaRPr lang="en-US" sz="900"/>
        </a:p>
      </dgm:t>
    </dgm:pt>
    <dgm:pt modelId="{0F4CB912-C852-46F6-A89C-2F72FF44AFD7}">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err="1">
              <a:solidFill>
                <a:schemeClr val="bg1">
                  <a:lumMod val="65000"/>
                  <a:lumOff val="35000"/>
                </a:schemeClr>
              </a:solidFill>
            </a:rPr>
            <a:t>cont</a:t>
          </a:r>
          <a:r>
            <a:rPr lang="en-US" sz="900" dirty="0">
              <a:solidFill>
                <a:schemeClr val="bg1">
                  <a:lumMod val="65000"/>
                  <a:lumOff val="35000"/>
                </a:schemeClr>
              </a:solidFill>
            </a:rPr>
            <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sqrt</a:t>
          </a:r>
        </a:p>
      </dgm:t>
    </dgm:pt>
    <dgm:pt modelId="{5E51EDB7-8A6D-4D44-AB6F-A9545F3C8C06}" type="sibTrans" cxnId="{2266A31D-4205-4189-B6AB-635CDFBB7B32}">
      <dgm:prSet/>
      <dgm:spPr/>
      <dgm:t>
        <a:bodyPr/>
        <a:lstStyle/>
        <a:p>
          <a:endParaRPr lang="en-US" sz="900"/>
        </a:p>
      </dgm:t>
    </dgm:pt>
    <dgm:pt modelId="{C752558E-A7BF-4B10-80F7-96F08F2C3779}" type="parTrans" cxnId="{2266A31D-4205-4189-B6AB-635CDFBB7B32}">
      <dgm:prSet custT="1"/>
      <dgm:spPr>
        <a:solidFill>
          <a:schemeClr val="bg1">
            <a:lumMod val="75000"/>
            <a:lumOff val="25000"/>
          </a:schemeClr>
        </a:solidFill>
      </dgm:spPr>
      <dgm:t>
        <a:bodyPr/>
        <a:lstStyle/>
        <a:p>
          <a:endParaRPr lang="en-US" sz="900"/>
        </a:p>
      </dgm:t>
    </dgm:pt>
    <dgm:pt modelId="{8D9C773A-8824-42E1-9ECB-A6E16CFD6890}">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age&gt;70;</a:t>
          </a:r>
        </a:p>
        <a:p>
          <a:r>
            <a:rPr lang="en-US" sz="900" dirty="0">
              <a:solidFill>
                <a:schemeClr val="bg1">
                  <a:lumMod val="65000"/>
                  <a:lumOff val="35000"/>
                </a:schemeClr>
              </a:solidFill>
            </a:rPr>
            <a:t>3-cat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sqrt</a:t>
          </a:r>
        </a:p>
      </dgm:t>
    </dgm:pt>
    <dgm:pt modelId="{98BE3DC0-4DF7-42FE-858E-856938722F7A}" type="parTrans" cxnId="{346E7DDB-2EA5-4027-B45C-704F3BB2ACBB}">
      <dgm:prSet custT="1"/>
      <dgm:spPr>
        <a:solidFill>
          <a:schemeClr val="bg1">
            <a:lumMod val="75000"/>
            <a:lumOff val="25000"/>
          </a:schemeClr>
        </a:solidFill>
      </dgm:spPr>
      <dgm:t>
        <a:bodyPr/>
        <a:lstStyle/>
        <a:p>
          <a:endParaRPr lang="en-US" sz="900"/>
        </a:p>
      </dgm:t>
    </dgm:pt>
    <dgm:pt modelId="{35CFBCC9-D48A-4E2E-8658-04E37CA62B74}" type="sibTrans" cxnId="{346E7DDB-2EA5-4027-B45C-704F3BB2ACBB}">
      <dgm:prSet/>
      <dgm:spPr/>
      <dgm:t>
        <a:bodyPr/>
        <a:lstStyle/>
        <a:p>
          <a:endParaRPr lang="en-US" sz="900"/>
        </a:p>
      </dgm:t>
    </dgm:pt>
    <dgm:pt modelId="{F7B421D5-E452-4FA6-B910-0D0249B9A360}">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age&gt;70;</a:t>
          </a:r>
        </a:p>
        <a:p>
          <a:r>
            <a:rPr lang="en-US" sz="900" dirty="0">
              <a:solidFill>
                <a:schemeClr val="bg1">
                  <a:lumMod val="65000"/>
                  <a:lumOff val="35000"/>
                </a:schemeClr>
              </a:solidFill>
            </a:rPr>
            <a:t>5-cat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sqrt</a:t>
          </a:r>
        </a:p>
      </dgm:t>
    </dgm:pt>
    <dgm:pt modelId="{DFCECA78-DCD3-4760-A4B5-7630BB65B10A}" type="parTrans" cxnId="{59A82F8E-B994-4D28-BB4B-EA91EE41E616}">
      <dgm:prSet custT="1"/>
      <dgm:spPr>
        <a:solidFill>
          <a:schemeClr val="bg1">
            <a:lumMod val="75000"/>
            <a:lumOff val="25000"/>
          </a:schemeClr>
        </a:solidFill>
      </dgm:spPr>
      <dgm:t>
        <a:bodyPr/>
        <a:lstStyle/>
        <a:p>
          <a:endParaRPr lang="en-US" sz="900"/>
        </a:p>
      </dgm:t>
    </dgm:pt>
    <dgm:pt modelId="{37B711AC-3709-43C8-857B-46DFF927A3FB}" type="sibTrans" cxnId="{59A82F8E-B994-4D28-BB4B-EA91EE41E616}">
      <dgm:prSet/>
      <dgm:spPr/>
      <dgm:t>
        <a:bodyPr/>
        <a:lstStyle/>
        <a:p>
          <a:endParaRPr lang="en-US" sz="900"/>
        </a:p>
      </dgm:t>
    </dgm:pt>
    <dgm:pt modelId="{86102B3A-645D-4C03-867F-88882955A35D}">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a:solidFill>
                <a:schemeClr val="bg1">
                  <a:lumMod val="65000"/>
                  <a:lumOff val="35000"/>
                </a:schemeClr>
              </a:solidFill>
            </a:rPr>
            <a:t>3-cat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sqrt</a:t>
          </a:r>
        </a:p>
      </dgm:t>
    </dgm:pt>
    <dgm:pt modelId="{707B8034-D974-4E75-99BA-891A7EC69ADF}" type="parTrans" cxnId="{E9FB2859-035A-4F54-8CFB-E777237F855C}">
      <dgm:prSet custT="1"/>
      <dgm:spPr>
        <a:solidFill>
          <a:schemeClr val="bg1">
            <a:lumMod val="75000"/>
            <a:lumOff val="25000"/>
          </a:schemeClr>
        </a:solidFill>
      </dgm:spPr>
      <dgm:t>
        <a:bodyPr/>
        <a:lstStyle/>
        <a:p>
          <a:endParaRPr lang="en-US" sz="900"/>
        </a:p>
      </dgm:t>
    </dgm:pt>
    <dgm:pt modelId="{104528DC-3097-46C6-9451-3B411E53D78D}" type="sibTrans" cxnId="{E9FB2859-035A-4F54-8CFB-E777237F855C}">
      <dgm:prSet/>
      <dgm:spPr/>
      <dgm:t>
        <a:bodyPr/>
        <a:lstStyle/>
        <a:p>
          <a:endParaRPr lang="en-US" sz="900"/>
        </a:p>
      </dgm:t>
    </dgm:pt>
    <dgm:pt modelId="{22F7F886-9736-4489-95B5-FB076769C57A}">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a:solidFill>
                <a:schemeClr val="bg1">
                  <a:lumMod val="65000"/>
                  <a:lumOff val="35000"/>
                </a:schemeClr>
              </a:solidFill>
            </a:rPr>
            <a:t>5-cat </a:t>
          </a:r>
          <a:r>
            <a:rPr lang="en-US" sz="900" dirty="0" err="1">
              <a:solidFill>
                <a:schemeClr val="bg1">
                  <a:lumMod val="65000"/>
                  <a:lumOff val="35000"/>
                </a:schemeClr>
              </a:solidFill>
            </a:rPr>
            <a:t>bmi</a:t>
          </a:r>
          <a:r>
            <a:rPr lang="en-US" sz="900" dirty="0">
              <a:solidFill>
                <a:schemeClr val="bg1">
                  <a:lumMod val="65000"/>
                  <a:lumOff val="35000"/>
                </a:schemeClr>
              </a:solidFill>
            </a:rPr>
            <a:t>; </a:t>
          </a:r>
        </a:p>
        <a:p>
          <a:r>
            <a:rPr lang="en-US" sz="900" dirty="0">
              <a:solidFill>
                <a:schemeClr val="bg1">
                  <a:lumMod val="65000"/>
                  <a:lumOff val="35000"/>
                </a:schemeClr>
              </a:solidFill>
            </a:rPr>
            <a:t>DV sqrt</a:t>
          </a:r>
        </a:p>
      </dgm:t>
    </dgm:pt>
    <dgm:pt modelId="{2DE3BA06-3E00-41D0-A43A-AC58AF485578}" type="parTrans" cxnId="{EE2CA0A9-88B8-44BA-9522-AF9AD7902574}">
      <dgm:prSet custT="1"/>
      <dgm:spPr>
        <a:solidFill>
          <a:schemeClr val="bg1">
            <a:lumMod val="75000"/>
            <a:lumOff val="25000"/>
          </a:schemeClr>
        </a:solidFill>
      </dgm:spPr>
      <dgm:t>
        <a:bodyPr/>
        <a:lstStyle/>
        <a:p>
          <a:endParaRPr lang="en-US" sz="900"/>
        </a:p>
      </dgm:t>
    </dgm:pt>
    <dgm:pt modelId="{00F795C9-D339-4B9A-BABE-5D31B5BA8913}" type="sibTrans" cxnId="{EE2CA0A9-88B8-44BA-9522-AF9AD7902574}">
      <dgm:prSet/>
      <dgm:spPr/>
      <dgm:t>
        <a:bodyPr/>
        <a:lstStyle/>
        <a:p>
          <a:endParaRPr lang="en-US" sz="900"/>
        </a:p>
      </dgm:t>
    </dgm:pt>
    <dgm:pt modelId="{D308DCA5-ADAD-4203-98FB-CFE681E7E7B0}">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age&gt;70;</a:t>
          </a:r>
        </a:p>
        <a:p>
          <a:r>
            <a:rPr lang="en-US" sz="900" dirty="0">
              <a:solidFill>
                <a:schemeClr val="bg1">
                  <a:lumMod val="65000"/>
                  <a:lumOff val="35000"/>
                </a:schemeClr>
              </a:solidFill>
            </a:rPr>
            <a:t>cont.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log</a:t>
          </a:r>
        </a:p>
      </dgm:t>
    </dgm:pt>
    <dgm:pt modelId="{AE8CFA1D-6BF9-4F03-92F6-0C9645E2599B}" type="parTrans" cxnId="{F07E8DCC-E6FD-4D74-B0CE-98B08A72B7FE}">
      <dgm:prSet custT="1"/>
      <dgm:spPr>
        <a:solidFill>
          <a:schemeClr val="bg1">
            <a:lumMod val="75000"/>
            <a:lumOff val="25000"/>
          </a:schemeClr>
        </a:solidFill>
      </dgm:spPr>
      <dgm:t>
        <a:bodyPr/>
        <a:lstStyle/>
        <a:p>
          <a:endParaRPr lang="en-US" sz="900"/>
        </a:p>
      </dgm:t>
    </dgm:pt>
    <dgm:pt modelId="{CFA018EE-977F-4C39-8191-8192C80F4510}" type="sibTrans" cxnId="{F07E8DCC-E6FD-4D74-B0CE-98B08A72B7FE}">
      <dgm:prSet/>
      <dgm:spPr/>
      <dgm:t>
        <a:bodyPr/>
        <a:lstStyle/>
        <a:p>
          <a:endParaRPr lang="en-US" sz="900"/>
        </a:p>
      </dgm:t>
    </dgm:pt>
    <dgm:pt modelId="{F2D0268A-379C-422D-AC3D-C8EA5535B4B6}">
      <dgm:prSet phldrT="[Text]" custT="1"/>
      <dgm:spPr>
        <a:solidFill>
          <a:schemeClr val="accent6">
            <a:lumMod val="60000"/>
            <a:lumOff val="40000"/>
          </a:schemeClr>
        </a:solidFill>
      </dgm:spPr>
      <dgm:t>
        <a:bodyPr/>
        <a:lstStyle/>
        <a:p>
          <a:r>
            <a:rPr lang="en-US" sz="900" dirty="0">
              <a:solidFill>
                <a:schemeClr val="bg1"/>
              </a:solidFill>
            </a:rPr>
            <a:t>exclude age&gt;70;</a:t>
          </a:r>
        </a:p>
        <a:p>
          <a:r>
            <a:rPr lang="en-US" sz="900" dirty="0">
              <a:solidFill>
                <a:schemeClr val="bg1"/>
              </a:solidFill>
            </a:rPr>
            <a:t>3-cat </a:t>
          </a:r>
          <a:r>
            <a:rPr lang="en-US" sz="900" dirty="0" err="1">
              <a:solidFill>
                <a:schemeClr val="bg1"/>
              </a:solidFill>
            </a:rPr>
            <a:t>bmi</a:t>
          </a:r>
          <a:r>
            <a:rPr lang="en-US" sz="900" dirty="0">
              <a:solidFill>
                <a:schemeClr val="bg1"/>
              </a:solidFill>
            </a:rPr>
            <a:t>;</a:t>
          </a:r>
        </a:p>
        <a:p>
          <a:r>
            <a:rPr lang="en-US" sz="900" dirty="0">
              <a:solidFill>
                <a:schemeClr val="bg1"/>
              </a:solidFill>
            </a:rPr>
            <a:t>DV log</a:t>
          </a:r>
        </a:p>
      </dgm:t>
    </dgm:pt>
    <dgm:pt modelId="{D77A1AA6-1BDF-4D7A-9072-1E89FAFEAFDA}" type="parTrans" cxnId="{8CE37374-99DE-4619-92D7-DE067196AE5A}">
      <dgm:prSet custT="1"/>
      <dgm:spPr/>
      <dgm:t>
        <a:bodyPr/>
        <a:lstStyle/>
        <a:p>
          <a:endParaRPr lang="en-US" sz="900"/>
        </a:p>
      </dgm:t>
    </dgm:pt>
    <dgm:pt modelId="{50620D93-27B1-4AD8-B616-75C6E81F5427}" type="sibTrans" cxnId="{8CE37374-99DE-4619-92D7-DE067196AE5A}">
      <dgm:prSet/>
      <dgm:spPr/>
      <dgm:t>
        <a:bodyPr/>
        <a:lstStyle/>
        <a:p>
          <a:endParaRPr lang="en-US" sz="900"/>
        </a:p>
      </dgm:t>
    </dgm:pt>
    <dgm:pt modelId="{6AA6CA6D-816C-4463-A6FD-8524E6FF1D2A}">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age&gt;70;</a:t>
          </a:r>
        </a:p>
        <a:p>
          <a:r>
            <a:rPr lang="en-US" sz="900" dirty="0">
              <a:solidFill>
                <a:schemeClr val="bg1">
                  <a:lumMod val="65000"/>
                  <a:lumOff val="35000"/>
                </a:schemeClr>
              </a:solidFill>
            </a:rPr>
            <a:t>5-cat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log</a:t>
          </a:r>
        </a:p>
      </dgm:t>
    </dgm:pt>
    <dgm:pt modelId="{F9806640-5A7D-4E81-98DB-90F5030D3695}" type="parTrans" cxnId="{2451906B-5BAE-4FE5-828B-6A35B79A027F}">
      <dgm:prSet custT="1"/>
      <dgm:spPr>
        <a:solidFill>
          <a:schemeClr val="bg1">
            <a:lumMod val="75000"/>
            <a:lumOff val="25000"/>
          </a:schemeClr>
        </a:solidFill>
      </dgm:spPr>
      <dgm:t>
        <a:bodyPr/>
        <a:lstStyle/>
        <a:p>
          <a:endParaRPr lang="en-US" sz="900"/>
        </a:p>
      </dgm:t>
    </dgm:pt>
    <dgm:pt modelId="{FB4D63A0-041D-45F3-BA4B-40233660F7FF}" type="sibTrans" cxnId="{2451906B-5BAE-4FE5-828B-6A35B79A027F}">
      <dgm:prSet/>
      <dgm:spPr/>
      <dgm:t>
        <a:bodyPr/>
        <a:lstStyle/>
        <a:p>
          <a:endParaRPr lang="en-US" sz="900"/>
        </a:p>
      </dgm:t>
    </dgm:pt>
    <dgm:pt modelId="{EBD0F36C-4F56-472C-B225-D96B595DED1A}">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err="1">
              <a:solidFill>
                <a:schemeClr val="bg1">
                  <a:lumMod val="65000"/>
                  <a:lumOff val="35000"/>
                </a:schemeClr>
              </a:solidFill>
            </a:rPr>
            <a:t>cont</a:t>
          </a:r>
          <a:r>
            <a:rPr lang="en-US" sz="900" dirty="0">
              <a:solidFill>
                <a:schemeClr val="bg1">
                  <a:lumMod val="65000"/>
                  <a:lumOff val="35000"/>
                </a:schemeClr>
              </a:solidFill>
            </a:rPr>
            <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log</a:t>
          </a:r>
        </a:p>
      </dgm:t>
    </dgm:pt>
    <dgm:pt modelId="{9ECB0C4E-913C-4B36-AC7D-70BE66433E1F}" type="parTrans" cxnId="{EE9E0D37-5DB3-4136-9D7A-F45B55A0E0B8}">
      <dgm:prSet custT="1"/>
      <dgm:spPr>
        <a:solidFill>
          <a:schemeClr val="bg1">
            <a:lumMod val="75000"/>
            <a:lumOff val="25000"/>
          </a:schemeClr>
        </a:solidFill>
      </dgm:spPr>
      <dgm:t>
        <a:bodyPr/>
        <a:lstStyle/>
        <a:p>
          <a:endParaRPr lang="en-US" sz="900"/>
        </a:p>
      </dgm:t>
    </dgm:pt>
    <dgm:pt modelId="{37A2B4A9-C86A-466D-8044-9FA202380C3E}" type="sibTrans" cxnId="{EE9E0D37-5DB3-4136-9D7A-F45B55A0E0B8}">
      <dgm:prSet/>
      <dgm:spPr/>
      <dgm:t>
        <a:bodyPr/>
        <a:lstStyle/>
        <a:p>
          <a:endParaRPr lang="en-US" sz="900"/>
        </a:p>
      </dgm:t>
    </dgm:pt>
    <dgm:pt modelId="{9641D707-75AF-4BE5-8576-D79F69D589C0}">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a:solidFill>
                <a:schemeClr val="bg1">
                  <a:lumMod val="65000"/>
                  <a:lumOff val="35000"/>
                </a:schemeClr>
              </a:solidFill>
            </a:rPr>
            <a:t>3-cat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log</a:t>
          </a:r>
        </a:p>
      </dgm:t>
    </dgm:pt>
    <dgm:pt modelId="{F7CEA4AC-6204-4842-9882-93343DAB1964}" type="parTrans" cxnId="{6912AEB0-916D-4B50-908C-C7B82E507D5C}">
      <dgm:prSet custT="1"/>
      <dgm:spPr>
        <a:solidFill>
          <a:schemeClr val="bg1">
            <a:lumMod val="75000"/>
            <a:lumOff val="25000"/>
          </a:schemeClr>
        </a:solidFill>
      </dgm:spPr>
      <dgm:t>
        <a:bodyPr/>
        <a:lstStyle/>
        <a:p>
          <a:endParaRPr lang="en-US" sz="900"/>
        </a:p>
      </dgm:t>
    </dgm:pt>
    <dgm:pt modelId="{5A3D191B-7EAE-4560-9744-8231DDF4B165}" type="sibTrans" cxnId="{6912AEB0-916D-4B50-908C-C7B82E507D5C}">
      <dgm:prSet/>
      <dgm:spPr/>
      <dgm:t>
        <a:bodyPr/>
        <a:lstStyle/>
        <a:p>
          <a:endParaRPr lang="en-US" sz="900"/>
        </a:p>
      </dgm:t>
    </dgm:pt>
    <dgm:pt modelId="{B75A7DC3-E78E-4761-979C-6E07503BBF08}">
      <dgm:prSet phldrT="[Text]" custT="1"/>
      <dgm:spPr>
        <a:solidFill>
          <a:schemeClr val="bg1">
            <a:lumMod val="85000"/>
            <a:lumOff val="15000"/>
          </a:schemeClr>
        </a:solidFill>
      </dgm:spPr>
      <dgm:t>
        <a:bodyPr/>
        <a:lstStyle/>
        <a:p>
          <a:r>
            <a:rPr lang="en-US" sz="900" dirty="0">
              <a:solidFill>
                <a:schemeClr val="bg1">
                  <a:lumMod val="65000"/>
                  <a:lumOff val="35000"/>
                </a:schemeClr>
              </a:solidFill>
            </a:rPr>
            <a:t>exclude age&gt;50;</a:t>
          </a:r>
        </a:p>
        <a:p>
          <a:r>
            <a:rPr lang="en-US" sz="900" dirty="0">
              <a:solidFill>
                <a:schemeClr val="bg1">
                  <a:lumMod val="65000"/>
                  <a:lumOff val="35000"/>
                </a:schemeClr>
              </a:solidFill>
            </a:rPr>
            <a:t>5-cat </a:t>
          </a:r>
          <a:r>
            <a:rPr lang="en-US" sz="900" dirty="0" err="1">
              <a:solidFill>
                <a:schemeClr val="bg1">
                  <a:lumMod val="65000"/>
                  <a:lumOff val="35000"/>
                </a:schemeClr>
              </a:solidFill>
            </a:rPr>
            <a:t>bmi</a:t>
          </a:r>
          <a:r>
            <a:rPr lang="en-US" sz="900" dirty="0">
              <a:solidFill>
                <a:schemeClr val="bg1">
                  <a:lumMod val="65000"/>
                  <a:lumOff val="35000"/>
                </a:schemeClr>
              </a:solidFill>
            </a:rPr>
            <a:t>;</a:t>
          </a:r>
        </a:p>
        <a:p>
          <a:r>
            <a:rPr lang="en-US" sz="900" dirty="0">
              <a:solidFill>
                <a:schemeClr val="bg1">
                  <a:lumMod val="65000"/>
                  <a:lumOff val="35000"/>
                </a:schemeClr>
              </a:solidFill>
            </a:rPr>
            <a:t>DV log</a:t>
          </a:r>
        </a:p>
      </dgm:t>
    </dgm:pt>
    <dgm:pt modelId="{505F0F52-2F5A-442F-BC0E-082284CF84BB}" type="parTrans" cxnId="{6F0ECC50-FC81-4096-86EC-705673F31FC6}">
      <dgm:prSet custT="1"/>
      <dgm:spPr>
        <a:solidFill>
          <a:schemeClr val="bg1">
            <a:lumMod val="75000"/>
            <a:lumOff val="25000"/>
          </a:schemeClr>
        </a:solidFill>
      </dgm:spPr>
      <dgm:t>
        <a:bodyPr/>
        <a:lstStyle/>
        <a:p>
          <a:endParaRPr lang="en-US" sz="900"/>
        </a:p>
      </dgm:t>
    </dgm:pt>
    <dgm:pt modelId="{371E7272-2899-4888-B04B-8C41BDD5A4FA}" type="sibTrans" cxnId="{6F0ECC50-FC81-4096-86EC-705673F31FC6}">
      <dgm:prSet/>
      <dgm:spPr/>
      <dgm:t>
        <a:bodyPr/>
        <a:lstStyle/>
        <a:p>
          <a:endParaRPr lang="en-US" sz="900"/>
        </a:p>
      </dgm:t>
    </dgm:pt>
    <dgm:pt modelId="{2E440FD5-CC50-4A1D-8263-0A0AEB8BDD52}" type="pres">
      <dgm:prSet presAssocID="{9C7EE756-8AA8-4AD5-9ADB-FFEE72DCA730}" presName="Name0" presStyleCnt="0">
        <dgm:presLayoutVars>
          <dgm:chMax val="1"/>
          <dgm:dir/>
          <dgm:animLvl val="ctr"/>
          <dgm:resizeHandles val="exact"/>
        </dgm:presLayoutVars>
      </dgm:prSet>
      <dgm:spPr/>
    </dgm:pt>
    <dgm:pt modelId="{5ED40F72-9805-4F84-B3CB-718A335960A8}" type="pres">
      <dgm:prSet presAssocID="{E376BC8F-7F8C-427D-8488-6E58221A21F5}" presName="centerShape" presStyleLbl="node0" presStyleIdx="0" presStyleCnt="1"/>
      <dgm:spPr>
        <a:prstGeom prst="rect">
          <a:avLst/>
        </a:prstGeom>
      </dgm:spPr>
    </dgm:pt>
    <dgm:pt modelId="{A4467039-8EB2-490A-8447-BDB4988B79D1}" type="pres">
      <dgm:prSet presAssocID="{16502C96-664E-4E25-984D-557ED3B39BA7}" presName="parTrans" presStyleLbl="sibTrans2D1" presStyleIdx="0" presStyleCnt="12"/>
      <dgm:spPr/>
    </dgm:pt>
    <dgm:pt modelId="{F66EAE3F-FC41-4DDC-8F0E-7E1669297AFA}" type="pres">
      <dgm:prSet presAssocID="{16502C96-664E-4E25-984D-557ED3B39BA7}" presName="connectorText" presStyleLbl="sibTrans2D1" presStyleIdx="0" presStyleCnt="12"/>
      <dgm:spPr/>
    </dgm:pt>
    <dgm:pt modelId="{D1C78632-DDB8-4B28-898A-80A874ADB59E}" type="pres">
      <dgm:prSet presAssocID="{3B69ADB2-EB54-48B9-8C37-CECAEABFA7F0}" presName="node" presStyleLbl="node1" presStyleIdx="0" presStyleCnt="12">
        <dgm:presLayoutVars>
          <dgm:bulletEnabled val="1"/>
        </dgm:presLayoutVars>
      </dgm:prSet>
      <dgm:spPr>
        <a:prstGeom prst="rect">
          <a:avLst/>
        </a:prstGeom>
      </dgm:spPr>
    </dgm:pt>
    <dgm:pt modelId="{75FE7B7C-0244-4809-9199-D7362DF06FD3}" type="pres">
      <dgm:prSet presAssocID="{AE8CFA1D-6BF9-4F03-92F6-0C9645E2599B}" presName="parTrans" presStyleLbl="sibTrans2D1" presStyleIdx="1" presStyleCnt="12"/>
      <dgm:spPr/>
    </dgm:pt>
    <dgm:pt modelId="{4CE99A24-D99A-41B8-A5AE-52881F7FE93E}" type="pres">
      <dgm:prSet presAssocID="{AE8CFA1D-6BF9-4F03-92F6-0C9645E2599B}" presName="connectorText" presStyleLbl="sibTrans2D1" presStyleIdx="1" presStyleCnt="12"/>
      <dgm:spPr/>
    </dgm:pt>
    <dgm:pt modelId="{AE316B38-109B-4D3F-9111-CB4DB9CBE343}" type="pres">
      <dgm:prSet presAssocID="{D308DCA5-ADAD-4203-98FB-CFE681E7E7B0}" presName="node" presStyleLbl="node1" presStyleIdx="1" presStyleCnt="12">
        <dgm:presLayoutVars>
          <dgm:bulletEnabled val="1"/>
        </dgm:presLayoutVars>
      </dgm:prSet>
      <dgm:spPr>
        <a:prstGeom prst="rect">
          <a:avLst/>
        </a:prstGeom>
      </dgm:spPr>
    </dgm:pt>
    <dgm:pt modelId="{8A1688DC-06ED-4816-946D-C7AD97616C47}" type="pres">
      <dgm:prSet presAssocID="{98BE3DC0-4DF7-42FE-858E-856938722F7A}" presName="parTrans" presStyleLbl="sibTrans2D1" presStyleIdx="2" presStyleCnt="12"/>
      <dgm:spPr/>
    </dgm:pt>
    <dgm:pt modelId="{010AC17D-9AF4-45C9-83E5-FA3EFF352641}" type="pres">
      <dgm:prSet presAssocID="{98BE3DC0-4DF7-42FE-858E-856938722F7A}" presName="connectorText" presStyleLbl="sibTrans2D1" presStyleIdx="2" presStyleCnt="12"/>
      <dgm:spPr/>
    </dgm:pt>
    <dgm:pt modelId="{0F91059A-96F6-46B5-B965-EFC1D362726F}" type="pres">
      <dgm:prSet presAssocID="{8D9C773A-8824-42E1-9ECB-A6E16CFD6890}" presName="node" presStyleLbl="node1" presStyleIdx="2" presStyleCnt="12">
        <dgm:presLayoutVars>
          <dgm:bulletEnabled val="1"/>
        </dgm:presLayoutVars>
      </dgm:prSet>
      <dgm:spPr>
        <a:prstGeom prst="ellipse">
          <a:avLst/>
        </a:prstGeom>
      </dgm:spPr>
    </dgm:pt>
    <dgm:pt modelId="{C2AEE8A0-42C9-4EB4-A551-AB4BDB9FC000}" type="pres">
      <dgm:prSet presAssocID="{D77A1AA6-1BDF-4D7A-9072-1E89FAFEAFDA}" presName="parTrans" presStyleLbl="sibTrans2D1" presStyleIdx="3" presStyleCnt="12"/>
      <dgm:spPr/>
    </dgm:pt>
    <dgm:pt modelId="{750EEB2B-779E-4923-851C-CC534D79BCB5}" type="pres">
      <dgm:prSet presAssocID="{D77A1AA6-1BDF-4D7A-9072-1E89FAFEAFDA}" presName="connectorText" presStyleLbl="sibTrans2D1" presStyleIdx="3" presStyleCnt="12"/>
      <dgm:spPr/>
    </dgm:pt>
    <dgm:pt modelId="{CC5D27A3-EBE2-4926-A413-14C52933D700}" type="pres">
      <dgm:prSet presAssocID="{F2D0268A-379C-422D-AC3D-C8EA5535B4B6}" presName="node" presStyleLbl="node1" presStyleIdx="3" presStyleCnt="12">
        <dgm:presLayoutVars>
          <dgm:bulletEnabled val="1"/>
        </dgm:presLayoutVars>
      </dgm:prSet>
      <dgm:spPr>
        <a:prstGeom prst="ellipse">
          <a:avLst/>
        </a:prstGeom>
      </dgm:spPr>
    </dgm:pt>
    <dgm:pt modelId="{D1378CD7-2AF2-4D62-8CFE-5780B8052E77}" type="pres">
      <dgm:prSet presAssocID="{DFCECA78-DCD3-4760-A4B5-7630BB65B10A}" presName="parTrans" presStyleLbl="sibTrans2D1" presStyleIdx="4" presStyleCnt="12"/>
      <dgm:spPr/>
    </dgm:pt>
    <dgm:pt modelId="{7C715DE6-2362-4AEA-9FBE-AFF6AE5C46A2}" type="pres">
      <dgm:prSet presAssocID="{DFCECA78-DCD3-4760-A4B5-7630BB65B10A}" presName="connectorText" presStyleLbl="sibTrans2D1" presStyleIdx="4" presStyleCnt="12"/>
      <dgm:spPr/>
    </dgm:pt>
    <dgm:pt modelId="{3C873777-7787-4A9B-ABFE-03122ED90091}" type="pres">
      <dgm:prSet presAssocID="{F7B421D5-E452-4FA6-B910-0D0249B9A360}" presName="node" presStyleLbl="node1" presStyleIdx="4" presStyleCnt="12">
        <dgm:presLayoutVars>
          <dgm:bulletEnabled val="1"/>
        </dgm:presLayoutVars>
      </dgm:prSet>
      <dgm:spPr>
        <a:prstGeom prst="hexagon">
          <a:avLst/>
        </a:prstGeom>
      </dgm:spPr>
    </dgm:pt>
    <dgm:pt modelId="{27DB62AD-7110-481F-8715-9F4D9E12481F}" type="pres">
      <dgm:prSet presAssocID="{F9806640-5A7D-4E81-98DB-90F5030D3695}" presName="parTrans" presStyleLbl="sibTrans2D1" presStyleIdx="5" presStyleCnt="12"/>
      <dgm:spPr/>
    </dgm:pt>
    <dgm:pt modelId="{AD96EDE4-1825-4362-A173-4E7ED4EEF436}" type="pres">
      <dgm:prSet presAssocID="{F9806640-5A7D-4E81-98DB-90F5030D3695}" presName="connectorText" presStyleLbl="sibTrans2D1" presStyleIdx="5" presStyleCnt="12"/>
      <dgm:spPr/>
    </dgm:pt>
    <dgm:pt modelId="{5CAA6154-F6E9-4657-B32B-EF7F83215E12}" type="pres">
      <dgm:prSet presAssocID="{6AA6CA6D-816C-4463-A6FD-8524E6FF1D2A}" presName="node" presStyleLbl="node1" presStyleIdx="5" presStyleCnt="12">
        <dgm:presLayoutVars>
          <dgm:bulletEnabled val="1"/>
        </dgm:presLayoutVars>
      </dgm:prSet>
      <dgm:spPr>
        <a:prstGeom prst="hexagon">
          <a:avLst/>
        </a:prstGeom>
      </dgm:spPr>
    </dgm:pt>
    <dgm:pt modelId="{B4BDE0A5-ECFC-46DE-945B-E2B860A104F6}" type="pres">
      <dgm:prSet presAssocID="{C752558E-A7BF-4B10-80F7-96F08F2C3779}" presName="parTrans" presStyleLbl="sibTrans2D1" presStyleIdx="6" presStyleCnt="12"/>
      <dgm:spPr/>
    </dgm:pt>
    <dgm:pt modelId="{71457BA2-DB95-4362-890A-87A0B05CBA3A}" type="pres">
      <dgm:prSet presAssocID="{C752558E-A7BF-4B10-80F7-96F08F2C3779}" presName="connectorText" presStyleLbl="sibTrans2D1" presStyleIdx="6" presStyleCnt="12"/>
      <dgm:spPr/>
    </dgm:pt>
    <dgm:pt modelId="{A43CF137-A847-4F87-944F-F0DDAC002EA0}" type="pres">
      <dgm:prSet presAssocID="{0F4CB912-C852-46F6-A89C-2F72FF44AFD7}" presName="node" presStyleLbl="node1" presStyleIdx="6" presStyleCnt="12">
        <dgm:presLayoutVars>
          <dgm:bulletEnabled val="1"/>
        </dgm:presLayoutVars>
      </dgm:prSet>
      <dgm:spPr>
        <a:prstGeom prst="rect">
          <a:avLst/>
        </a:prstGeom>
      </dgm:spPr>
    </dgm:pt>
    <dgm:pt modelId="{7E9B3D87-1A77-458D-B41E-97D1D145A3C3}" type="pres">
      <dgm:prSet presAssocID="{9ECB0C4E-913C-4B36-AC7D-70BE66433E1F}" presName="parTrans" presStyleLbl="sibTrans2D1" presStyleIdx="7" presStyleCnt="12"/>
      <dgm:spPr/>
    </dgm:pt>
    <dgm:pt modelId="{1C10FC66-BFEA-439C-8820-9E4A3D2D349F}" type="pres">
      <dgm:prSet presAssocID="{9ECB0C4E-913C-4B36-AC7D-70BE66433E1F}" presName="connectorText" presStyleLbl="sibTrans2D1" presStyleIdx="7" presStyleCnt="12"/>
      <dgm:spPr/>
    </dgm:pt>
    <dgm:pt modelId="{C4827387-EB7E-4620-89DE-15F8C86C6EE8}" type="pres">
      <dgm:prSet presAssocID="{EBD0F36C-4F56-472C-B225-D96B595DED1A}" presName="node" presStyleLbl="node1" presStyleIdx="7" presStyleCnt="12">
        <dgm:presLayoutVars>
          <dgm:bulletEnabled val="1"/>
        </dgm:presLayoutVars>
      </dgm:prSet>
      <dgm:spPr>
        <a:prstGeom prst="rect">
          <a:avLst/>
        </a:prstGeom>
      </dgm:spPr>
    </dgm:pt>
    <dgm:pt modelId="{39D05AF7-D0C1-4C85-AFEC-52C1AFBC1A40}" type="pres">
      <dgm:prSet presAssocID="{707B8034-D974-4E75-99BA-891A7EC69ADF}" presName="parTrans" presStyleLbl="sibTrans2D1" presStyleIdx="8" presStyleCnt="12"/>
      <dgm:spPr/>
    </dgm:pt>
    <dgm:pt modelId="{D86721A8-A2DA-4099-93D1-4C1ACAD00EC3}" type="pres">
      <dgm:prSet presAssocID="{707B8034-D974-4E75-99BA-891A7EC69ADF}" presName="connectorText" presStyleLbl="sibTrans2D1" presStyleIdx="8" presStyleCnt="12"/>
      <dgm:spPr/>
    </dgm:pt>
    <dgm:pt modelId="{133591BE-6AFB-44DB-AD5E-62FB188EEE6C}" type="pres">
      <dgm:prSet presAssocID="{86102B3A-645D-4C03-867F-88882955A35D}" presName="node" presStyleLbl="node1" presStyleIdx="8" presStyleCnt="12">
        <dgm:presLayoutVars>
          <dgm:bulletEnabled val="1"/>
        </dgm:presLayoutVars>
      </dgm:prSet>
      <dgm:spPr>
        <a:prstGeom prst="ellipse">
          <a:avLst/>
        </a:prstGeom>
      </dgm:spPr>
    </dgm:pt>
    <dgm:pt modelId="{DAF04F79-8637-45ED-BC74-9561F13168C1}" type="pres">
      <dgm:prSet presAssocID="{F7CEA4AC-6204-4842-9882-93343DAB1964}" presName="parTrans" presStyleLbl="sibTrans2D1" presStyleIdx="9" presStyleCnt="12"/>
      <dgm:spPr/>
    </dgm:pt>
    <dgm:pt modelId="{15A0114A-BAE4-442F-8795-94762980E5D7}" type="pres">
      <dgm:prSet presAssocID="{F7CEA4AC-6204-4842-9882-93343DAB1964}" presName="connectorText" presStyleLbl="sibTrans2D1" presStyleIdx="9" presStyleCnt="12"/>
      <dgm:spPr/>
    </dgm:pt>
    <dgm:pt modelId="{17B5C7FB-147C-4D22-82D6-297234A0F166}" type="pres">
      <dgm:prSet presAssocID="{9641D707-75AF-4BE5-8576-D79F69D589C0}" presName="node" presStyleLbl="node1" presStyleIdx="9" presStyleCnt="12">
        <dgm:presLayoutVars>
          <dgm:bulletEnabled val="1"/>
        </dgm:presLayoutVars>
      </dgm:prSet>
      <dgm:spPr>
        <a:prstGeom prst="ellipse">
          <a:avLst/>
        </a:prstGeom>
      </dgm:spPr>
    </dgm:pt>
    <dgm:pt modelId="{8CA84182-67F6-4F9E-B2E4-2AA96E7C18BF}" type="pres">
      <dgm:prSet presAssocID="{2DE3BA06-3E00-41D0-A43A-AC58AF485578}" presName="parTrans" presStyleLbl="sibTrans2D1" presStyleIdx="10" presStyleCnt="12"/>
      <dgm:spPr/>
    </dgm:pt>
    <dgm:pt modelId="{9BB02CC6-F048-4314-B18E-4CFE8E09D9AB}" type="pres">
      <dgm:prSet presAssocID="{2DE3BA06-3E00-41D0-A43A-AC58AF485578}" presName="connectorText" presStyleLbl="sibTrans2D1" presStyleIdx="10" presStyleCnt="12"/>
      <dgm:spPr/>
    </dgm:pt>
    <dgm:pt modelId="{55849FA6-BA6A-4B86-812B-D9ED2A61B87E}" type="pres">
      <dgm:prSet presAssocID="{22F7F886-9736-4489-95B5-FB076769C57A}" presName="node" presStyleLbl="node1" presStyleIdx="10" presStyleCnt="12">
        <dgm:presLayoutVars>
          <dgm:bulletEnabled val="1"/>
        </dgm:presLayoutVars>
      </dgm:prSet>
      <dgm:spPr>
        <a:prstGeom prst="hexagon">
          <a:avLst/>
        </a:prstGeom>
      </dgm:spPr>
    </dgm:pt>
    <dgm:pt modelId="{8F4503B7-7964-45BF-B911-34BE9FB3EFDB}" type="pres">
      <dgm:prSet presAssocID="{505F0F52-2F5A-442F-BC0E-082284CF84BB}" presName="parTrans" presStyleLbl="sibTrans2D1" presStyleIdx="11" presStyleCnt="12"/>
      <dgm:spPr/>
    </dgm:pt>
    <dgm:pt modelId="{C91CADD0-D533-44B7-B973-8D3E2E68E12D}" type="pres">
      <dgm:prSet presAssocID="{505F0F52-2F5A-442F-BC0E-082284CF84BB}" presName="connectorText" presStyleLbl="sibTrans2D1" presStyleIdx="11" presStyleCnt="12"/>
      <dgm:spPr/>
    </dgm:pt>
    <dgm:pt modelId="{9907C6A9-720A-403F-934A-2DD6F3B93708}" type="pres">
      <dgm:prSet presAssocID="{B75A7DC3-E78E-4761-979C-6E07503BBF08}" presName="node" presStyleLbl="node1" presStyleIdx="11" presStyleCnt="12">
        <dgm:presLayoutVars>
          <dgm:bulletEnabled val="1"/>
        </dgm:presLayoutVars>
      </dgm:prSet>
      <dgm:spPr>
        <a:prstGeom prst="hexagon">
          <a:avLst/>
        </a:prstGeom>
      </dgm:spPr>
    </dgm:pt>
  </dgm:ptLst>
  <dgm:cxnLst>
    <dgm:cxn modelId="{07EF0909-BC1D-4129-AD17-B3BDFB02B531}" type="presOf" srcId="{DFCECA78-DCD3-4760-A4B5-7630BB65B10A}" destId="{7C715DE6-2362-4AEA-9FBE-AFF6AE5C46A2}" srcOrd="1" destOrd="0" presId="urn:microsoft.com/office/officeart/2005/8/layout/radial5"/>
    <dgm:cxn modelId="{6D0C420A-C3D6-4CB5-8CCB-F0C6344B77CF}" type="presOf" srcId="{EBD0F36C-4F56-472C-B225-D96B595DED1A}" destId="{C4827387-EB7E-4620-89DE-15F8C86C6EE8}" srcOrd="0" destOrd="0" presId="urn:microsoft.com/office/officeart/2005/8/layout/radial5"/>
    <dgm:cxn modelId="{0FADEE10-228C-4436-BB29-D5A38CC4C5CA}" type="presOf" srcId="{6AA6CA6D-816C-4463-A6FD-8524E6FF1D2A}" destId="{5CAA6154-F6E9-4657-B32B-EF7F83215E12}" srcOrd="0" destOrd="0" presId="urn:microsoft.com/office/officeart/2005/8/layout/radial5"/>
    <dgm:cxn modelId="{6B8D8516-97EF-4D1A-8FCC-1A848B99BD69}" type="presOf" srcId="{0F4CB912-C852-46F6-A89C-2F72FF44AFD7}" destId="{A43CF137-A847-4F87-944F-F0DDAC002EA0}" srcOrd="0" destOrd="0" presId="urn:microsoft.com/office/officeart/2005/8/layout/radial5"/>
    <dgm:cxn modelId="{2266A31D-4205-4189-B6AB-635CDFBB7B32}" srcId="{E376BC8F-7F8C-427D-8488-6E58221A21F5}" destId="{0F4CB912-C852-46F6-A89C-2F72FF44AFD7}" srcOrd="6" destOrd="0" parTransId="{C752558E-A7BF-4B10-80F7-96F08F2C3779}" sibTransId="{5E51EDB7-8A6D-4D44-AB6F-A9545F3C8C06}"/>
    <dgm:cxn modelId="{994FF920-3439-4C41-B700-604E297633DB}" type="presOf" srcId="{AE8CFA1D-6BF9-4F03-92F6-0C9645E2599B}" destId="{4CE99A24-D99A-41B8-A5AE-52881F7FE93E}" srcOrd="1" destOrd="0" presId="urn:microsoft.com/office/officeart/2005/8/layout/radial5"/>
    <dgm:cxn modelId="{8A19E627-7E61-40D4-84F3-E1047B9C050F}" type="presOf" srcId="{AE8CFA1D-6BF9-4F03-92F6-0C9645E2599B}" destId="{75FE7B7C-0244-4809-9199-D7362DF06FD3}" srcOrd="0" destOrd="0" presId="urn:microsoft.com/office/officeart/2005/8/layout/radial5"/>
    <dgm:cxn modelId="{ACE9D92F-CCC7-4B99-90D6-3279CE1C24FE}" type="presOf" srcId="{D77A1AA6-1BDF-4D7A-9072-1E89FAFEAFDA}" destId="{750EEB2B-779E-4923-851C-CC534D79BCB5}" srcOrd="1" destOrd="0" presId="urn:microsoft.com/office/officeart/2005/8/layout/radial5"/>
    <dgm:cxn modelId="{9450D935-949E-4892-AE5D-740CB288EE3E}" type="presOf" srcId="{505F0F52-2F5A-442F-BC0E-082284CF84BB}" destId="{C91CADD0-D533-44B7-B973-8D3E2E68E12D}" srcOrd="1" destOrd="0" presId="urn:microsoft.com/office/officeart/2005/8/layout/radial5"/>
    <dgm:cxn modelId="{EE9E0D37-5DB3-4136-9D7A-F45B55A0E0B8}" srcId="{E376BC8F-7F8C-427D-8488-6E58221A21F5}" destId="{EBD0F36C-4F56-472C-B225-D96B595DED1A}" srcOrd="7" destOrd="0" parTransId="{9ECB0C4E-913C-4B36-AC7D-70BE66433E1F}" sibTransId="{37A2B4A9-C86A-466D-8044-9FA202380C3E}"/>
    <dgm:cxn modelId="{83BE125C-8B74-4B12-8AD9-B6C4F31E1C0F}" type="presOf" srcId="{98BE3DC0-4DF7-42FE-858E-856938722F7A}" destId="{010AC17D-9AF4-45C9-83E5-FA3EFF352641}" srcOrd="1" destOrd="0" presId="urn:microsoft.com/office/officeart/2005/8/layout/radial5"/>
    <dgm:cxn modelId="{F4276C41-1CE4-48A1-8039-B06C4A71B09F}" type="presOf" srcId="{8D9C773A-8824-42E1-9ECB-A6E16CFD6890}" destId="{0F91059A-96F6-46B5-B965-EFC1D362726F}" srcOrd="0" destOrd="0" presId="urn:microsoft.com/office/officeart/2005/8/layout/radial5"/>
    <dgm:cxn modelId="{D428D644-59D6-4D6C-98FB-E9BA7CAEE85D}" type="presOf" srcId="{D77A1AA6-1BDF-4D7A-9072-1E89FAFEAFDA}" destId="{C2AEE8A0-42C9-4EB4-A551-AB4BDB9FC000}" srcOrd="0" destOrd="0" presId="urn:microsoft.com/office/officeart/2005/8/layout/radial5"/>
    <dgm:cxn modelId="{2451906B-5BAE-4FE5-828B-6A35B79A027F}" srcId="{E376BC8F-7F8C-427D-8488-6E58221A21F5}" destId="{6AA6CA6D-816C-4463-A6FD-8524E6FF1D2A}" srcOrd="5" destOrd="0" parTransId="{F9806640-5A7D-4E81-98DB-90F5030D3695}" sibTransId="{FB4D63A0-041D-45F3-BA4B-40233660F7FF}"/>
    <dgm:cxn modelId="{C6BDBA4D-3634-49AB-B57F-626A0B4E7AA7}" type="presOf" srcId="{B75A7DC3-E78E-4761-979C-6E07503BBF08}" destId="{9907C6A9-720A-403F-934A-2DD6F3B93708}" srcOrd="0" destOrd="0" presId="urn:microsoft.com/office/officeart/2005/8/layout/radial5"/>
    <dgm:cxn modelId="{3176FC6D-EB01-44A6-8E21-08FDB4B828B3}" type="presOf" srcId="{22F7F886-9736-4489-95B5-FB076769C57A}" destId="{55849FA6-BA6A-4B86-812B-D9ED2A61B87E}" srcOrd="0" destOrd="0" presId="urn:microsoft.com/office/officeart/2005/8/layout/radial5"/>
    <dgm:cxn modelId="{5696B970-D541-40FE-A539-6FE60624D23C}" type="presOf" srcId="{F2D0268A-379C-422D-AC3D-C8EA5535B4B6}" destId="{CC5D27A3-EBE2-4926-A413-14C52933D700}" srcOrd="0" destOrd="0" presId="urn:microsoft.com/office/officeart/2005/8/layout/radial5"/>
    <dgm:cxn modelId="{6F0ECC50-FC81-4096-86EC-705673F31FC6}" srcId="{E376BC8F-7F8C-427D-8488-6E58221A21F5}" destId="{B75A7DC3-E78E-4761-979C-6E07503BBF08}" srcOrd="11" destOrd="0" parTransId="{505F0F52-2F5A-442F-BC0E-082284CF84BB}" sibTransId="{371E7272-2899-4888-B04B-8C41BDD5A4FA}"/>
    <dgm:cxn modelId="{8CE37374-99DE-4619-92D7-DE067196AE5A}" srcId="{E376BC8F-7F8C-427D-8488-6E58221A21F5}" destId="{F2D0268A-379C-422D-AC3D-C8EA5535B4B6}" srcOrd="3" destOrd="0" parTransId="{D77A1AA6-1BDF-4D7A-9072-1E89FAFEAFDA}" sibTransId="{50620D93-27B1-4AD8-B616-75C6E81F5427}"/>
    <dgm:cxn modelId="{E9FB2859-035A-4F54-8CFB-E777237F855C}" srcId="{E376BC8F-7F8C-427D-8488-6E58221A21F5}" destId="{86102B3A-645D-4C03-867F-88882955A35D}" srcOrd="8" destOrd="0" parTransId="{707B8034-D974-4E75-99BA-891A7EC69ADF}" sibTransId="{104528DC-3097-46C6-9451-3B411E53D78D}"/>
    <dgm:cxn modelId="{38DB8B59-8E1C-4EC0-8F37-1AB926E2421D}" type="presOf" srcId="{9ECB0C4E-913C-4B36-AC7D-70BE66433E1F}" destId="{1C10FC66-BFEA-439C-8820-9E4A3D2D349F}" srcOrd="1" destOrd="0" presId="urn:microsoft.com/office/officeart/2005/8/layout/radial5"/>
    <dgm:cxn modelId="{32ADFE59-1404-4459-A5D2-9B22F6064B8A}" type="presOf" srcId="{C752558E-A7BF-4B10-80F7-96F08F2C3779}" destId="{71457BA2-DB95-4362-890A-87A0B05CBA3A}" srcOrd="1" destOrd="0" presId="urn:microsoft.com/office/officeart/2005/8/layout/radial5"/>
    <dgm:cxn modelId="{A3BAF97C-827C-47E8-A8AF-F70691CC6B4D}" type="presOf" srcId="{86102B3A-645D-4C03-867F-88882955A35D}" destId="{133591BE-6AFB-44DB-AD5E-62FB188EEE6C}" srcOrd="0" destOrd="0" presId="urn:microsoft.com/office/officeart/2005/8/layout/radial5"/>
    <dgm:cxn modelId="{1108FD7E-29CC-4DF2-BDB6-659CC00FC547}" type="presOf" srcId="{505F0F52-2F5A-442F-BC0E-082284CF84BB}" destId="{8F4503B7-7964-45BF-B911-34BE9FB3EFDB}" srcOrd="0" destOrd="0" presId="urn:microsoft.com/office/officeart/2005/8/layout/radial5"/>
    <dgm:cxn modelId="{FBE92280-1F44-4F19-A531-7A456C7D12F4}" type="presOf" srcId="{707B8034-D974-4E75-99BA-891A7EC69ADF}" destId="{D86721A8-A2DA-4099-93D1-4C1ACAD00EC3}" srcOrd="1" destOrd="0" presId="urn:microsoft.com/office/officeart/2005/8/layout/radial5"/>
    <dgm:cxn modelId="{7DAE6B82-1ACF-4AAE-BDC9-32AFE8B9FA87}" type="presOf" srcId="{16502C96-664E-4E25-984D-557ED3B39BA7}" destId="{A4467039-8EB2-490A-8447-BDB4988B79D1}" srcOrd="0" destOrd="0" presId="urn:microsoft.com/office/officeart/2005/8/layout/radial5"/>
    <dgm:cxn modelId="{59A82F8E-B994-4D28-BB4B-EA91EE41E616}" srcId="{E376BC8F-7F8C-427D-8488-6E58221A21F5}" destId="{F7B421D5-E452-4FA6-B910-0D0249B9A360}" srcOrd="4" destOrd="0" parTransId="{DFCECA78-DCD3-4760-A4B5-7630BB65B10A}" sibTransId="{37B711AC-3709-43C8-857B-46DFF927A3FB}"/>
    <dgm:cxn modelId="{F051CF96-B0F1-4978-8348-44F1C7ADFDE7}" type="presOf" srcId="{2DE3BA06-3E00-41D0-A43A-AC58AF485578}" destId="{9BB02CC6-F048-4314-B18E-4CFE8E09D9AB}" srcOrd="1" destOrd="0" presId="urn:microsoft.com/office/officeart/2005/8/layout/radial5"/>
    <dgm:cxn modelId="{D43B239A-F576-4726-A45F-52894BFF5420}" type="presOf" srcId="{16502C96-664E-4E25-984D-557ED3B39BA7}" destId="{F66EAE3F-FC41-4DDC-8F0E-7E1669297AFA}" srcOrd="1" destOrd="0" presId="urn:microsoft.com/office/officeart/2005/8/layout/radial5"/>
    <dgm:cxn modelId="{A2561F9C-4284-4F86-8C4B-01B2BA2BCFB3}" type="presOf" srcId="{F9806640-5A7D-4E81-98DB-90F5030D3695}" destId="{AD96EDE4-1825-4362-A173-4E7ED4EEF436}" srcOrd="1" destOrd="0" presId="urn:microsoft.com/office/officeart/2005/8/layout/radial5"/>
    <dgm:cxn modelId="{E3E2D09D-4E15-4384-AA34-7FBF6A76256B}" type="presOf" srcId="{707B8034-D974-4E75-99BA-891A7EC69ADF}" destId="{39D05AF7-D0C1-4C85-AFEC-52C1AFBC1A40}" srcOrd="0" destOrd="0" presId="urn:microsoft.com/office/officeart/2005/8/layout/radial5"/>
    <dgm:cxn modelId="{EE2CA0A9-88B8-44BA-9522-AF9AD7902574}" srcId="{E376BC8F-7F8C-427D-8488-6E58221A21F5}" destId="{22F7F886-9736-4489-95B5-FB076769C57A}" srcOrd="10" destOrd="0" parTransId="{2DE3BA06-3E00-41D0-A43A-AC58AF485578}" sibTransId="{00F795C9-D339-4B9A-BABE-5D31B5BA8913}"/>
    <dgm:cxn modelId="{6912AEB0-916D-4B50-908C-C7B82E507D5C}" srcId="{E376BC8F-7F8C-427D-8488-6E58221A21F5}" destId="{9641D707-75AF-4BE5-8576-D79F69D589C0}" srcOrd="9" destOrd="0" parTransId="{F7CEA4AC-6204-4842-9882-93343DAB1964}" sibTransId="{5A3D191B-7EAE-4560-9744-8231DDF4B165}"/>
    <dgm:cxn modelId="{299691B3-39C6-48F0-B8CE-DCB05130E92A}" type="presOf" srcId="{F7CEA4AC-6204-4842-9882-93343DAB1964}" destId="{15A0114A-BAE4-442F-8795-94762980E5D7}" srcOrd="1" destOrd="0" presId="urn:microsoft.com/office/officeart/2005/8/layout/radial5"/>
    <dgm:cxn modelId="{C4B50AB6-84F5-4A05-93A0-E90A93B4711B}" type="presOf" srcId="{F7B421D5-E452-4FA6-B910-0D0249B9A360}" destId="{3C873777-7787-4A9B-ABFE-03122ED90091}" srcOrd="0" destOrd="0" presId="urn:microsoft.com/office/officeart/2005/8/layout/radial5"/>
    <dgm:cxn modelId="{49751CB6-DD22-4863-A4C8-9E3BB125EC0E}" type="presOf" srcId="{D308DCA5-ADAD-4203-98FB-CFE681E7E7B0}" destId="{AE316B38-109B-4D3F-9111-CB4DB9CBE343}" srcOrd="0" destOrd="0" presId="urn:microsoft.com/office/officeart/2005/8/layout/radial5"/>
    <dgm:cxn modelId="{51FD9BC3-9F10-447F-AEE4-9862CF4BC067}" type="presOf" srcId="{DFCECA78-DCD3-4760-A4B5-7630BB65B10A}" destId="{D1378CD7-2AF2-4D62-8CFE-5780B8052E77}" srcOrd="0" destOrd="0" presId="urn:microsoft.com/office/officeart/2005/8/layout/radial5"/>
    <dgm:cxn modelId="{F07E8DCC-E6FD-4D74-B0CE-98B08A72B7FE}" srcId="{E376BC8F-7F8C-427D-8488-6E58221A21F5}" destId="{D308DCA5-ADAD-4203-98FB-CFE681E7E7B0}" srcOrd="1" destOrd="0" parTransId="{AE8CFA1D-6BF9-4F03-92F6-0C9645E2599B}" sibTransId="{CFA018EE-977F-4C39-8191-8192C80F4510}"/>
    <dgm:cxn modelId="{FE67BDD7-40F8-46D0-8F44-060C7EE411EB}" type="presOf" srcId="{F7CEA4AC-6204-4842-9882-93343DAB1964}" destId="{DAF04F79-8637-45ED-BC74-9561F13168C1}" srcOrd="0" destOrd="0" presId="urn:microsoft.com/office/officeart/2005/8/layout/radial5"/>
    <dgm:cxn modelId="{346E7DDB-2EA5-4027-B45C-704F3BB2ACBB}" srcId="{E376BC8F-7F8C-427D-8488-6E58221A21F5}" destId="{8D9C773A-8824-42E1-9ECB-A6E16CFD6890}" srcOrd="2" destOrd="0" parTransId="{98BE3DC0-4DF7-42FE-858E-856938722F7A}" sibTransId="{35CFBCC9-D48A-4E2E-8658-04E37CA62B74}"/>
    <dgm:cxn modelId="{4F4E48DE-A38F-4A49-9660-1CC50538D9D9}" type="presOf" srcId="{C752558E-A7BF-4B10-80F7-96F08F2C3779}" destId="{B4BDE0A5-ECFC-46DE-945B-E2B860A104F6}" srcOrd="0" destOrd="0" presId="urn:microsoft.com/office/officeart/2005/8/layout/radial5"/>
    <dgm:cxn modelId="{2C0CA8E2-EA6A-4092-9937-C1CBC8DED535}" type="presOf" srcId="{98BE3DC0-4DF7-42FE-858E-856938722F7A}" destId="{8A1688DC-06ED-4816-946D-C7AD97616C47}" srcOrd="0" destOrd="0" presId="urn:microsoft.com/office/officeart/2005/8/layout/radial5"/>
    <dgm:cxn modelId="{38C90AE5-A762-41BD-A1EB-75768039AB9E}" srcId="{9C7EE756-8AA8-4AD5-9ADB-FFEE72DCA730}" destId="{E376BC8F-7F8C-427D-8488-6E58221A21F5}" srcOrd="0" destOrd="0" parTransId="{A71E5663-3DE4-4BAA-B9F4-44E46E04B775}" sibTransId="{0B3C8FD1-A5EC-4E8A-9F7D-D9B205551D20}"/>
    <dgm:cxn modelId="{82BC82E6-DBB3-4BEE-9EFD-08E73B84D61F}" type="presOf" srcId="{9ECB0C4E-913C-4B36-AC7D-70BE66433E1F}" destId="{7E9B3D87-1A77-458D-B41E-97D1D145A3C3}" srcOrd="0" destOrd="0" presId="urn:microsoft.com/office/officeart/2005/8/layout/radial5"/>
    <dgm:cxn modelId="{3477EEE8-3787-458A-845F-69E955E36709}" type="presOf" srcId="{3B69ADB2-EB54-48B9-8C37-CECAEABFA7F0}" destId="{D1C78632-DDB8-4B28-898A-80A874ADB59E}" srcOrd="0" destOrd="0" presId="urn:microsoft.com/office/officeart/2005/8/layout/radial5"/>
    <dgm:cxn modelId="{54A586E9-CF03-47A7-AB2D-A6319EBA8E81}" type="presOf" srcId="{E376BC8F-7F8C-427D-8488-6E58221A21F5}" destId="{5ED40F72-9805-4F84-B3CB-718A335960A8}" srcOrd="0" destOrd="0" presId="urn:microsoft.com/office/officeart/2005/8/layout/radial5"/>
    <dgm:cxn modelId="{6C2A76F0-311F-4765-8ADF-2A6AB4CE2F51}" type="presOf" srcId="{F9806640-5A7D-4E81-98DB-90F5030D3695}" destId="{27DB62AD-7110-481F-8715-9F4D9E12481F}" srcOrd="0" destOrd="0" presId="urn:microsoft.com/office/officeart/2005/8/layout/radial5"/>
    <dgm:cxn modelId="{8D56E5F0-AFE3-460D-8AB3-A25B5E6FCE5A}" type="presOf" srcId="{9641D707-75AF-4BE5-8576-D79F69D589C0}" destId="{17B5C7FB-147C-4D22-82D6-297234A0F166}" srcOrd="0" destOrd="0" presId="urn:microsoft.com/office/officeart/2005/8/layout/radial5"/>
    <dgm:cxn modelId="{3DFC48F5-370B-4010-903B-023F0B150F8D}" srcId="{E376BC8F-7F8C-427D-8488-6E58221A21F5}" destId="{3B69ADB2-EB54-48B9-8C37-CECAEABFA7F0}" srcOrd="0" destOrd="0" parTransId="{16502C96-664E-4E25-984D-557ED3B39BA7}" sibTransId="{786E833D-B4C8-4DFF-A5F2-EEF14B6E4F9D}"/>
    <dgm:cxn modelId="{299207F8-31D7-46FA-B4A3-130C7D869A0B}" type="presOf" srcId="{2DE3BA06-3E00-41D0-A43A-AC58AF485578}" destId="{8CA84182-67F6-4F9E-B2E4-2AA96E7C18BF}" srcOrd="0" destOrd="0" presId="urn:microsoft.com/office/officeart/2005/8/layout/radial5"/>
    <dgm:cxn modelId="{38A4F8FD-AC45-435E-9BD1-B6871B2B6C9D}" type="presOf" srcId="{9C7EE756-8AA8-4AD5-9ADB-FFEE72DCA730}" destId="{2E440FD5-CC50-4A1D-8263-0A0AEB8BDD52}" srcOrd="0" destOrd="0" presId="urn:microsoft.com/office/officeart/2005/8/layout/radial5"/>
    <dgm:cxn modelId="{EC90AB3C-BB22-4551-A104-09A0F76390AB}" type="presParOf" srcId="{2E440FD5-CC50-4A1D-8263-0A0AEB8BDD52}" destId="{5ED40F72-9805-4F84-B3CB-718A335960A8}" srcOrd="0" destOrd="0" presId="urn:microsoft.com/office/officeart/2005/8/layout/radial5"/>
    <dgm:cxn modelId="{E91D2E4C-080E-485A-A435-08AD010AE26C}" type="presParOf" srcId="{2E440FD5-CC50-4A1D-8263-0A0AEB8BDD52}" destId="{A4467039-8EB2-490A-8447-BDB4988B79D1}" srcOrd="1" destOrd="0" presId="urn:microsoft.com/office/officeart/2005/8/layout/radial5"/>
    <dgm:cxn modelId="{1231CBF1-EFD8-4404-85B9-F5621CBC59F5}" type="presParOf" srcId="{A4467039-8EB2-490A-8447-BDB4988B79D1}" destId="{F66EAE3F-FC41-4DDC-8F0E-7E1669297AFA}" srcOrd="0" destOrd="0" presId="urn:microsoft.com/office/officeart/2005/8/layout/radial5"/>
    <dgm:cxn modelId="{8FFED335-3E89-4E29-AE3D-32E75BEE4988}" type="presParOf" srcId="{2E440FD5-CC50-4A1D-8263-0A0AEB8BDD52}" destId="{D1C78632-DDB8-4B28-898A-80A874ADB59E}" srcOrd="2" destOrd="0" presId="urn:microsoft.com/office/officeart/2005/8/layout/radial5"/>
    <dgm:cxn modelId="{AC60A8E8-68BB-4BF1-A0AB-AA3D3368C428}" type="presParOf" srcId="{2E440FD5-CC50-4A1D-8263-0A0AEB8BDD52}" destId="{75FE7B7C-0244-4809-9199-D7362DF06FD3}" srcOrd="3" destOrd="0" presId="urn:microsoft.com/office/officeart/2005/8/layout/radial5"/>
    <dgm:cxn modelId="{DD8CEFD7-FEAD-4649-92D5-FE5A4EC8FC17}" type="presParOf" srcId="{75FE7B7C-0244-4809-9199-D7362DF06FD3}" destId="{4CE99A24-D99A-41B8-A5AE-52881F7FE93E}" srcOrd="0" destOrd="0" presId="urn:microsoft.com/office/officeart/2005/8/layout/radial5"/>
    <dgm:cxn modelId="{869E43A5-2EA7-42E2-B79E-C65A9CC44518}" type="presParOf" srcId="{2E440FD5-CC50-4A1D-8263-0A0AEB8BDD52}" destId="{AE316B38-109B-4D3F-9111-CB4DB9CBE343}" srcOrd="4" destOrd="0" presId="urn:microsoft.com/office/officeart/2005/8/layout/radial5"/>
    <dgm:cxn modelId="{A885E9DA-3B50-47D1-9E7B-FB6ACB89FE46}" type="presParOf" srcId="{2E440FD5-CC50-4A1D-8263-0A0AEB8BDD52}" destId="{8A1688DC-06ED-4816-946D-C7AD97616C47}" srcOrd="5" destOrd="0" presId="urn:microsoft.com/office/officeart/2005/8/layout/radial5"/>
    <dgm:cxn modelId="{3009AD27-14ED-4BE2-B3DE-DDBC78283ADF}" type="presParOf" srcId="{8A1688DC-06ED-4816-946D-C7AD97616C47}" destId="{010AC17D-9AF4-45C9-83E5-FA3EFF352641}" srcOrd="0" destOrd="0" presId="urn:microsoft.com/office/officeart/2005/8/layout/radial5"/>
    <dgm:cxn modelId="{1018E1C3-ACFF-4C75-A89A-15B1FED2C0C2}" type="presParOf" srcId="{2E440FD5-CC50-4A1D-8263-0A0AEB8BDD52}" destId="{0F91059A-96F6-46B5-B965-EFC1D362726F}" srcOrd="6" destOrd="0" presId="urn:microsoft.com/office/officeart/2005/8/layout/radial5"/>
    <dgm:cxn modelId="{44F12519-750A-4766-9932-8EC9FF39362F}" type="presParOf" srcId="{2E440FD5-CC50-4A1D-8263-0A0AEB8BDD52}" destId="{C2AEE8A0-42C9-4EB4-A551-AB4BDB9FC000}" srcOrd="7" destOrd="0" presId="urn:microsoft.com/office/officeart/2005/8/layout/radial5"/>
    <dgm:cxn modelId="{3C80B1B3-A088-4924-9746-B9A47BAF9ABB}" type="presParOf" srcId="{C2AEE8A0-42C9-4EB4-A551-AB4BDB9FC000}" destId="{750EEB2B-779E-4923-851C-CC534D79BCB5}" srcOrd="0" destOrd="0" presId="urn:microsoft.com/office/officeart/2005/8/layout/radial5"/>
    <dgm:cxn modelId="{08BE4D81-6888-4A85-AA4C-D06A2E44B319}" type="presParOf" srcId="{2E440FD5-CC50-4A1D-8263-0A0AEB8BDD52}" destId="{CC5D27A3-EBE2-4926-A413-14C52933D700}" srcOrd="8" destOrd="0" presId="urn:microsoft.com/office/officeart/2005/8/layout/radial5"/>
    <dgm:cxn modelId="{88CA0AA6-5A09-4E6B-B07F-BF11B367A9DF}" type="presParOf" srcId="{2E440FD5-CC50-4A1D-8263-0A0AEB8BDD52}" destId="{D1378CD7-2AF2-4D62-8CFE-5780B8052E77}" srcOrd="9" destOrd="0" presId="urn:microsoft.com/office/officeart/2005/8/layout/radial5"/>
    <dgm:cxn modelId="{782CD9E5-4DB1-4023-BBA1-BFA9125582FF}" type="presParOf" srcId="{D1378CD7-2AF2-4D62-8CFE-5780B8052E77}" destId="{7C715DE6-2362-4AEA-9FBE-AFF6AE5C46A2}" srcOrd="0" destOrd="0" presId="urn:microsoft.com/office/officeart/2005/8/layout/radial5"/>
    <dgm:cxn modelId="{B89E2335-D5D0-4DCB-8E57-327C7107ECBE}" type="presParOf" srcId="{2E440FD5-CC50-4A1D-8263-0A0AEB8BDD52}" destId="{3C873777-7787-4A9B-ABFE-03122ED90091}" srcOrd="10" destOrd="0" presId="urn:microsoft.com/office/officeart/2005/8/layout/radial5"/>
    <dgm:cxn modelId="{2E99BBD0-3F2C-4500-95EC-A563834B9E77}" type="presParOf" srcId="{2E440FD5-CC50-4A1D-8263-0A0AEB8BDD52}" destId="{27DB62AD-7110-481F-8715-9F4D9E12481F}" srcOrd="11" destOrd="0" presId="urn:microsoft.com/office/officeart/2005/8/layout/radial5"/>
    <dgm:cxn modelId="{9558DFC8-BDD4-4544-AEC1-B3636772F668}" type="presParOf" srcId="{27DB62AD-7110-481F-8715-9F4D9E12481F}" destId="{AD96EDE4-1825-4362-A173-4E7ED4EEF436}" srcOrd="0" destOrd="0" presId="urn:microsoft.com/office/officeart/2005/8/layout/radial5"/>
    <dgm:cxn modelId="{3A00BBB4-9215-4E47-A862-9D984ADBF829}" type="presParOf" srcId="{2E440FD5-CC50-4A1D-8263-0A0AEB8BDD52}" destId="{5CAA6154-F6E9-4657-B32B-EF7F83215E12}" srcOrd="12" destOrd="0" presId="urn:microsoft.com/office/officeart/2005/8/layout/radial5"/>
    <dgm:cxn modelId="{C9C8F8E8-1CE5-4DE5-8D9A-7E08CE6A74FA}" type="presParOf" srcId="{2E440FD5-CC50-4A1D-8263-0A0AEB8BDD52}" destId="{B4BDE0A5-ECFC-46DE-945B-E2B860A104F6}" srcOrd="13" destOrd="0" presId="urn:microsoft.com/office/officeart/2005/8/layout/radial5"/>
    <dgm:cxn modelId="{D7398490-98AE-4942-9FAC-A280E6E4A8C4}" type="presParOf" srcId="{B4BDE0A5-ECFC-46DE-945B-E2B860A104F6}" destId="{71457BA2-DB95-4362-890A-87A0B05CBA3A}" srcOrd="0" destOrd="0" presId="urn:microsoft.com/office/officeart/2005/8/layout/radial5"/>
    <dgm:cxn modelId="{C3126FEE-7CD2-47DD-A0F1-25E77EDC23F1}" type="presParOf" srcId="{2E440FD5-CC50-4A1D-8263-0A0AEB8BDD52}" destId="{A43CF137-A847-4F87-944F-F0DDAC002EA0}" srcOrd="14" destOrd="0" presId="urn:microsoft.com/office/officeart/2005/8/layout/radial5"/>
    <dgm:cxn modelId="{AD31875A-333F-40B5-BF87-386147F60098}" type="presParOf" srcId="{2E440FD5-CC50-4A1D-8263-0A0AEB8BDD52}" destId="{7E9B3D87-1A77-458D-B41E-97D1D145A3C3}" srcOrd="15" destOrd="0" presId="urn:microsoft.com/office/officeart/2005/8/layout/radial5"/>
    <dgm:cxn modelId="{0BC90BD5-FA00-4F29-9B73-E8DB04A7ABA9}" type="presParOf" srcId="{7E9B3D87-1A77-458D-B41E-97D1D145A3C3}" destId="{1C10FC66-BFEA-439C-8820-9E4A3D2D349F}" srcOrd="0" destOrd="0" presId="urn:microsoft.com/office/officeart/2005/8/layout/radial5"/>
    <dgm:cxn modelId="{40383288-D7AA-49DC-AC71-5C5136362CFA}" type="presParOf" srcId="{2E440FD5-CC50-4A1D-8263-0A0AEB8BDD52}" destId="{C4827387-EB7E-4620-89DE-15F8C86C6EE8}" srcOrd="16" destOrd="0" presId="urn:microsoft.com/office/officeart/2005/8/layout/radial5"/>
    <dgm:cxn modelId="{C6CA9B95-A647-44DA-BF40-ED3786D558B1}" type="presParOf" srcId="{2E440FD5-CC50-4A1D-8263-0A0AEB8BDD52}" destId="{39D05AF7-D0C1-4C85-AFEC-52C1AFBC1A40}" srcOrd="17" destOrd="0" presId="urn:microsoft.com/office/officeart/2005/8/layout/radial5"/>
    <dgm:cxn modelId="{AB59AE3F-8EA5-406D-A08B-5A3A60E20C10}" type="presParOf" srcId="{39D05AF7-D0C1-4C85-AFEC-52C1AFBC1A40}" destId="{D86721A8-A2DA-4099-93D1-4C1ACAD00EC3}" srcOrd="0" destOrd="0" presId="urn:microsoft.com/office/officeart/2005/8/layout/radial5"/>
    <dgm:cxn modelId="{3B765C34-B530-431F-8F09-E3974904C1DF}" type="presParOf" srcId="{2E440FD5-CC50-4A1D-8263-0A0AEB8BDD52}" destId="{133591BE-6AFB-44DB-AD5E-62FB188EEE6C}" srcOrd="18" destOrd="0" presId="urn:microsoft.com/office/officeart/2005/8/layout/radial5"/>
    <dgm:cxn modelId="{75EA2C4A-8DAF-485C-B12D-711949FE23A3}" type="presParOf" srcId="{2E440FD5-CC50-4A1D-8263-0A0AEB8BDD52}" destId="{DAF04F79-8637-45ED-BC74-9561F13168C1}" srcOrd="19" destOrd="0" presId="urn:microsoft.com/office/officeart/2005/8/layout/radial5"/>
    <dgm:cxn modelId="{655BDE84-537F-4CC2-A45C-2CCABC031B9E}" type="presParOf" srcId="{DAF04F79-8637-45ED-BC74-9561F13168C1}" destId="{15A0114A-BAE4-442F-8795-94762980E5D7}" srcOrd="0" destOrd="0" presId="urn:microsoft.com/office/officeart/2005/8/layout/radial5"/>
    <dgm:cxn modelId="{85013674-9355-46B2-9354-7F33F51A90AA}" type="presParOf" srcId="{2E440FD5-CC50-4A1D-8263-0A0AEB8BDD52}" destId="{17B5C7FB-147C-4D22-82D6-297234A0F166}" srcOrd="20" destOrd="0" presId="urn:microsoft.com/office/officeart/2005/8/layout/radial5"/>
    <dgm:cxn modelId="{D4C0EBC1-4509-49F4-ADAF-0738519BA87A}" type="presParOf" srcId="{2E440FD5-CC50-4A1D-8263-0A0AEB8BDD52}" destId="{8CA84182-67F6-4F9E-B2E4-2AA96E7C18BF}" srcOrd="21" destOrd="0" presId="urn:microsoft.com/office/officeart/2005/8/layout/radial5"/>
    <dgm:cxn modelId="{1F30547C-410D-4AB5-A54B-3A87A9886B25}" type="presParOf" srcId="{8CA84182-67F6-4F9E-B2E4-2AA96E7C18BF}" destId="{9BB02CC6-F048-4314-B18E-4CFE8E09D9AB}" srcOrd="0" destOrd="0" presId="urn:microsoft.com/office/officeart/2005/8/layout/radial5"/>
    <dgm:cxn modelId="{865AC37A-6285-4591-9436-CE13CE511DDA}" type="presParOf" srcId="{2E440FD5-CC50-4A1D-8263-0A0AEB8BDD52}" destId="{55849FA6-BA6A-4B86-812B-D9ED2A61B87E}" srcOrd="22" destOrd="0" presId="urn:microsoft.com/office/officeart/2005/8/layout/radial5"/>
    <dgm:cxn modelId="{332F2B26-30B8-4D91-84D5-A3FFDCB79B9E}" type="presParOf" srcId="{2E440FD5-CC50-4A1D-8263-0A0AEB8BDD52}" destId="{8F4503B7-7964-45BF-B911-34BE9FB3EFDB}" srcOrd="23" destOrd="0" presId="urn:microsoft.com/office/officeart/2005/8/layout/radial5"/>
    <dgm:cxn modelId="{5E3EDA76-EA15-4198-A50D-7CA1172877F9}" type="presParOf" srcId="{8F4503B7-7964-45BF-B911-34BE9FB3EFDB}" destId="{C91CADD0-D533-44B7-B973-8D3E2E68E12D}" srcOrd="0" destOrd="0" presId="urn:microsoft.com/office/officeart/2005/8/layout/radial5"/>
    <dgm:cxn modelId="{1E7D97F9-A9A8-4E0A-9A60-E6603985B960}" type="presParOf" srcId="{2E440FD5-CC50-4A1D-8263-0A0AEB8BDD52}" destId="{9907C6A9-720A-403F-934A-2DD6F3B9370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16019" y="2061352"/>
          <a:ext cx="1295961" cy="12959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16019" y="2061352"/>
        <a:ext cx="1295961" cy="12959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16372" y="2061706"/>
          <a:ext cx="1295254" cy="1295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16372" y="2061706"/>
        <a:ext cx="1295254" cy="1295254"/>
      </dsp:txXfrm>
    </dsp:sp>
    <dsp:sp modelId="{A4467039-8EB2-490A-8447-BDB4988B79D1}">
      <dsp:nvSpPr>
        <dsp:cNvPr id="0" name=""/>
        <dsp:cNvSpPr/>
      </dsp:nvSpPr>
      <dsp:spPr>
        <a:xfrm rot="16200000">
          <a:off x="3879007" y="1480922"/>
          <a:ext cx="369985"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34505" y="1633305"/>
        <a:ext cx="258990" cy="290655"/>
      </dsp:txXfrm>
    </dsp:sp>
    <dsp:sp modelId="{D1C78632-DDB8-4B28-898A-80A874ADB59E}">
      <dsp:nvSpPr>
        <dsp:cNvPr id="0" name=""/>
        <dsp:cNvSpPr/>
      </dsp:nvSpPr>
      <dsp:spPr>
        <a:xfrm>
          <a:off x="3416372" y="68366"/>
          <a:ext cx="1295254" cy="1295254"/>
        </a:xfrm>
        <a:prstGeom prst="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age&gt;70</a:t>
          </a:r>
        </a:p>
      </dsp:txBody>
      <dsp:txXfrm>
        <a:off x="3416372" y="68366"/>
        <a:ext cx="1295254" cy="1295254"/>
      </dsp:txXfrm>
    </dsp:sp>
    <dsp:sp modelId="{B4BDE0A5-ECFC-46DE-945B-E2B860A104F6}">
      <dsp:nvSpPr>
        <dsp:cNvPr id="0" name=""/>
        <dsp:cNvSpPr/>
      </dsp:nvSpPr>
      <dsp:spPr>
        <a:xfrm rot="5400000">
          <a:off x="3879007" y="3453319"/>
          <a:ext cx="369985"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34505" y="3494707"/>
        <a:ext cx="258990" cy="290655"/>
      </dsp:txXfrm>
    </dsp:sp>
    <dsp:sp modelId="{A43CF137-A847-4F87-944F-F0DDAC002EA0}">
      <dsp:nvSpPr>
        <dsp:cNvPr id="0" name=""/>
        <dsp:cNvSpPr/>
      </dsp:nvSpPr>
      <dsp:spPr>
        <a:xfrm>
          <a:off x="3416372" y="4055046"/>
          <a:ext cx="1295254" cy="1295254"/>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age&gt;50</a:t>
          </a:r>
        </a:p>
      </dsp:txBody>
      <dsp:txXfrm>
        <a:off x="3416372" y="4055046"/>
        <a:ext cx="1295254" cy="1295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16372" y="2061706"/>
          <a:ext cx="1295254" cy="12952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16372" y="2061706"/>
        <a:ext cx="1295254" cy="1295254"/>
      </dsp:txXfrm>
    </dsp:sp>
    <dsp:sp modelId="{A4467039-8EB2-490A-8447-BDB4988B79D1}">
      <dsp:nvSpPr>
        <dsp:cNvPr id="0" name=""/>
        <dsp:cNvSpPr/>
      </dsp:nvSpPr>
      <dsp:spPr>
        <a:xfrm rot="16200000">
          <a:off x="3878845" y="1480625"/>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34392" y="1633057"/>
        <a:ext cx="259216" cy="290655"/>
      </dsp:txXfrm>
    </dsp:sp>
    <dsp:sp modelId="{D1C78632-DDB8-4B28-898A-80A874ADB59E}">
      <dsp:nvSpPr>
        <dsp:cNvPr id="0" name=""/>
        <dsp:cNvSpPr/>
      </dsp:nvSpPr>
      <dsp:spPr>
        <a:xfrm>
          <a:off x="3416372" y="67754"/>
          <a:ext cx="1295254" cy="1295254"/>
        </a:xfrm>
        <a:prstGeom prst="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age&gt;70;</a:t>
          </a:r>
        </a:p>
        <a:p>
          <a:pPr marL="0" lvl="0" indent="0" algn="ctr" defTabSz="711200">
            <a:lnSpc>
              <a:spcPct val="90000"/>
            </a:lnSpc>
            <a:spcBef>
              <a:spcPct val="0"/>
            </a:spcBef>
            <a:spcAft>
              <a:spcPct val="35000"/>
            </a:spcAft>
            <a:buNone/>
          </a:pPr>
          <a:r>
            <a:rPr lang="en-US" sz="1600" kern="1200" dirty="0"/>
            <a:t>cont. </a:t>
          </a:r>
          <a:r>
            <a:rPr lang="en-US" sz="1600" kern="1200" dirty="0" err="1"/>
            <a:t>bmi</a:t>
          </a:r>
          <a:endParaRPr lang="en-US" sz="1600" kern="1200" dirty="0"/>
        </a:p>
      </dsp:txBody>
      <dsp:txXfrm>
        <a:off x="3416372" y="67754"/>
        <a:ext cx="1295254" cy="1295254"/>
      </dsp:txXfrm>
    </dsp:sp>
    <dsp:sp modelId="{8A1688DC-06ED-4816-946D-C7AD97616C47}">
      <dsp:nvSpPr>
        <dsp:cNvPr id="0" name=""/>
        <dsp:cNvSpPr/>
      </dsp:nvSpPr>
      <dsp:spPr>
        <a:xfrm rot="19800000">
          <a:off x="4733175" y="1973872"/>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40617" y="2098530"/>
        <a:ext cx="259216" cy="290655"/>
      </dsp:txXfrm>
    </dsp:sp>
    <dsp:sp modelId="{0F91059A-96F6-46B5-B965-EFC1D362726F}">
      <dsp:nvSpPr>
        <dsp:cNvPr id="0" name=""/>
        <dsp:cNvSpPr/>
      </dsp:nvSpPr>
      <dsp:spPr>
        <a:xfrm>
          <a:off x="5143185" y="1064730"/>
          <a:ext cx="1295254" cy="1295254"/>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age&gt;70;</a:t>
          </a:r>
        </a:p>
        <a:p>
          <a:pPr marL="0" lvl="0" indent="0" algn="ctr" defTabSz="711200">
            <a:lnSpc>
              <a:spcPct val="90000"/>
            </a:lnSpc>
            <a:spcBef>
              <a:spcPct val="0"/>
            </a:spcBef>
            <a:spcAft>
              <a:spcPct val="35000"/>
            </a:spcAft>
            <a:buNone/>
          </a:pPr>
          <a:r>
            <a:rPr lang="en-US" sz="1600" kern="1200" dirty="0"/>
            <a:t>3-cat </a:t>
          </a:r>
          <a:r>
            <a:rPr lang="en-US" sz="1600" kern="1200" dirty="0" err="1"/>
            <a:t>bmi</a:t>
          </a:r>
          <a:endParaRPr lang="en-US" sz="1600" kern="1200" dirty="0"/>
        </a:p>
      </dsp:txBody>
      <dsp:txXfrm>
        <a:off x="5332871" y="1254416"/>
        <a:ext cx="915882" cy="915882"/>
      </dsp:txXfrm>
    </dsp:sp>
    <dsp:sp modelId="{D1378CD7-2AF2-4D62-8CFE-5780B8052E77}">
      <dsp:nvSpPr>
        <dsp:cNvPr id="0" name=""/>
        <dsp:cNvSpPr/>
      </dsp:nvSpPr>
      <dsp:spPr>
        <a:xfrm rot="1800000">
          <a:off x="4733175" y="2960368"/>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740617" y="3029480"/>
        <a:ext cx="259216" cy="290655"/>
      </dsp:txXfrm>
    </dsp:sp>
    <dsp:sp modelId="{3C873777-7787-4A9B-ABFE-03122ED90091}">
      <dsp:nvSpPr>
        <dsp:cNvPr id="0" name=""/>
        <dsp:cNvSpPr/>
      </dsp:nvSpPr>
      <dsp:spPr>
        <a:xfrm>
          <a:off x="5143185" y="3058682"/>
          <a:ext cx="1295254" cy="1295254"/>
        </a:xfrm>
        <a:prstGeom prst="hexagon">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age&gt;70;</a:t>
          </a:r>
        </a:p>
        <a:p>
          <a:pPr marL="0" lvl="0" indent="0" algn="ctr" defTabSz="711200">
            <a:lnSpc>
              <a:spcPct val="90000"/>
            </a:lnSpc>
            <a:spcBef>
              <a:spcPct val="0"/>
            </a:spcBef>
            <a:spcAft>
              <a:spcPct val="35000"/>
            </a:spcAft>
            <a:buNone/>
          </a:pPr>
          <a:r>
            <a:rPr lang="en-US" sz="1600" kern="1200" dirty="0"/>
            <a:t>5-cat </a:t>
          </a:r>
          <a:r>
            <a:rPr lang="en-US" sz="1600" kern="1200" dirty="0" err="1"/>
            <a:t>bmi</a:t>
          </a:r>
          <a:endParaRPr lang="en-US" sz="1600" kern="1200" dirty="0"/>
        </a:p>
      </dsp:txBody>
      <dsp:txXfrm>
        <a:off x="5359061" y="3274558"/>
        <a:ext cx="863502" cy="863502"/>
      </dsp:txXfrm>
    </dsp:sp>
    <dsp:sp modelId="{B4BDE0A5-ECFC-46DE-945B-E2B860A104F6}">
      <dsp:nvSpPr>
        <dsp:cNvPr id="0" name=""/>
        <dsp:cNvSpPr/>
      </dsp:nvSpPr>
      <dsp:spPr>
        <a:xfrm rot="5400000">
          <a:off x="3878845" y="3453616"/>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34392" y="3494955"/>
        <a:ext cx="259216" cy="290655"/>
      </dsp:txXfrm>
    </dsp:sp>
    <dsp:sp modelId="{A43CF137-A847-4F87-944F-F0DDAC002EA0}">
      <dsp:nvSpPr>
        <dsp:cNvPr id="0" name=""/>
        <dsp:cNvSpPr/>
      </dsp:nvSpPr>
      <dsp:spPr>
        <a:xfrm>
          <a:off x="3416372" y="4055658"/>
          <a:ext cx="1295254" cy="1295254"/>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age&gt;50;</a:t>
          </a:r>
        </a:p>
        <a:p>
          <a:pPr marL="0" lvl="0" indent="0" algn="ctr" defTabSz="711200">
            <a:lnSpc>
              <a:spcPct val="90000"/>
            </a:lnSpc>
            <a:spcBef>
              <a:spcPct val="0"/>
            </a:spcBef>
            <a:spcAft>
              <a:spcPct val="35000"/>
            </a:spcAft>
            <a:buNone/>
          </a:pPr>
          <a:r>
            <a:rPr lang="en-US" sz="1600" kern="1200" dirty="0" err="1"/>
            <a:t>cont</a:t>
          </a:r>
          <a:r>
            <a:rPr lang="en-US" sz="1600" kern="1200" dirty="0"/>
            <a:t> </a:t>
          </a:r>
          <a:r>
            <a:rPr lang="en-US" sz="1600" kern="1200" dirty="0" err="1"/>
            <a:t>bmi</a:t>
          </a:r>
          <a:endParaRPr lang="en-US" sz="1600" kern="1200" dirty="0"/>
        </a:p>
      </dsp:txBody>
      <dsp:txXfrm>
        <a:off x="3416372" y="4055658"/>
        <a:ext cx="1295254" cy="1295254"/>
      </dsp:txXfrm>
    </dsp:sp>
    <dsp:sp modelId="{39D05AF7-D0C1-4C85-AFEC-52C1AFBC1A40}">
      <dsp:nvSpPr>
        <dsp:cNvPr id="0" name=""/>
        <dsp:cNvSpPr/>
      </dsp:nvSpPr>
      <dsp:spPr>
        <a:xfrm rot="9000000">
          <a:off x="3024514" y="2960368"/>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28165" y="3029480"/>
        <a:ext cx="259216" cy="290655"/>
      </dsp:txXfrm>
    </dsp:sp>
    <dsp:sp modelId="{133591BE-6AFB-44DB-AD5E-62FB188EEE6C}">
      <dsp:nvSpPr>
        <dsp:cNvPr id="0" name=""/>
        <dsp:cNvSpPr/>
      </dsp:nvSpPr>
      <dsp:spPr>
        <a:xfrm>
          <a:off x="1689559" y="3058682"/>
          <a:ext cx="1295254" cy="1295254"/>
        </a:xfrm>
        <a:prstGeom prst="ellipse">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age&gt;50;</a:t>
          </a:r>
        </a:p>
        <a:p>
          <a:pPr marL="0" lvl="0" indent="0" algn="ctr" defTabSz="711200">
            <a:lnSpc>
              <a:spcPct val="90000"/>
            </a:lnSpc>
            <a:spcBef>
              <a:spcPct val="0"/>
            </a:spcBef>
            <a:spcAft>
              <a:spcPct val="35000"/>
            </a:spcAft>
            <a:buNone/>
          </a:pPr>
          <a:r>
            <a:rPr lang="en-US" sz="1600" kern="1200" dirty="0"/>
            <a:t>3-cat </a:t>
          </a:r>
          <a:r>
            <a:rPr lang="en-US" sz="1600" kern="1200" dirty="0" err="1"/>
            <a:t>bmi</a:t>
          </a:r>
          <a:endParaRPr lang="en-US" sz="1600" kern="1200" dirty="0"/>
        </a:p>
      </dsp:txBody>
      <dsp:txXfrm>
        <a:off x="1879245" y="3248368"/>
        <a:ext cx="915882" cy="915882"/>
      </dsp:txXfrm>
    </dsp:sp>
    <dsp:sp modelId="{8CA84182-67F6-4F9E-B2E4-2AA96E7C18BF}">
      <dsp:nvSpPr>
        <dsp:cNvPr id="0" name=""/>
        <dsp:cNvSpPr/>
      </dsp:nvSpPr>
      <dsp:spPr>
        <a:xfrm rot="12600000">
          <a:off x="3024514" y="1973872"/>
          <a:ext cx="370309" cy="4844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128165" y="2098530"/>
        <a:ext cx="259216" cy="290655"/>
      </dsp:txXfrm>
    </dsp:sp>
    <dsp:sp modelId="{55849FA6-BA6A-4B86-812B-D9ED2A61B87E}">
      <dsp:nvSpPr>
        <dsp:cNvPr id="0" name=""/>
        <dsp:cNvSpPr/>
      </dsp:nvSpPr>
      <dsp:spPr>
        <a:xfrm>
          <a:off x="1689559" y="1064730"/>
          <a:ext cx="1295254" cy="1295254"/>
        </a:xfrm>
        <a:prstGeom prst="hexagon">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exclude age&gt;50;</a:t>
          </a:r>
        </a:p>
        <a:p>
          <a:pPr marL="0" lvl="0" indent="0" algn="ctr" defTabSz="711200">
            <a:lnSpc>
              <a:spcPct val="90000"/>
            </a:lnSpc>
            <a:spcBef>
              <a:spcPct val="0"/>
            </a:spcBef>
            <a:spcAft>
              <a:spcPct val="35000"/>
            </a:spcAft>
            <a:buNone/>
          </a:pPr>
          <a:r>
            <a:rPr lang="en-US" sz="1600" kern="1200" dirty="0"/>
            <a:t>5-cat </a:t>
          </a:r>
          <a:r>
            <a:rPr lang="en-US" sz="1600" kern="1200" dirty="0" err="1"/>
            <a:t>bmi</a:t>
          </a:r>
          <a:endParaRPr lang="en-US" sz="1600" kern="1200" dirty="0"/>
        </a:p>
      </dsp:txBody>
      <dsp:txXfrm>
        <a:off x="1905435" y="1280606"/>
        <a:ext cx="863502" cy="863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23046" y="2068380"/>
          <a:ext cx="1281906" cy="1281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23046" y="2068380"/>
        <a:ext cx="1281906" cy="1281906"/>
      </dsp:txXfrm>
    </dsp:sp>
    <dsp:sp modelId="{A4467039-8EB2-490A-8447-BDB4988B79D1}">
      <dsp:nvSpPr>
        <dsp:cNvPr id="0" name=""/>
        <dsp:cNvSpPr/>
      </dsp:nvSpPr>
      <dsp:spPr>
        <a:xfrm rot="16200000">
          <a:off x="3754925" y="128479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1437338"/>
        <a:ext cx="487395" cy="261508"/>
      </dsp:txXfrm>
    </dsp:sp>
    <dsp:sp modelId="{D1C78632-DDB8-4B28-898A-80A874ADB59E}">
      <dsp:nvSpPr>
        <dsp:cNvPr id="0" name=""/>
        <dsp:cNvSpPr/>
      </dsp:nvSpPr>
      <dsp:spPr>
        <a:xfrm>
          <a:off x="3615332" y="4726"/>
          <a:ext cx="897334" cy="897334"/>
        </a:xfrm>
        <a:prstGeom prst="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cont.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726"/>
        <a:ext cx="897334" cy="897334"/>
      </dsp:txXfrm>
    </dsp:sp>
    <dsp:sp modelId="{75FE7B7C-0244-4809-9199-D7362DF06FD3}">
      <dsp:nvSpPr>
        <dsp:cNvPr id="0" name=""/>
        <dsp:cNvSpPr/>
      </dsp:nvSpPr>
      <dsp:spPr>
        <a:xfrm rot="18000000">
          <a:off x="4358234"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1590235"/>
        <a:ext cx="487395" cy="261508"/>
      </dsp:txXfrm>
    </dsp:sp>
    <dsp:sp modelId="{AE316B38-109B-4D3F-9111-CB4DB9CBE343}">
      <dsp:nvSpPr>
        <dsp:cNvPr id="0" name=""/>
        <dsp:cNvSpPr/>
      </dsp:nvSpPr>
      <dsp:spPr>
        <a:xfrm>
          <a:off x="4743302" y="306964"/>
          <a:ext cx="897334" cy="897334"/>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cont.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743302" y="306964"/>
        <a:ext cx="897334" cy="897334"/>
      </dsp:txXfrm>
    </dsp:sp>
    <dsp:sp modelId="{8A1688DC-06ED-4816-946D-C7AD97616C47}">
      <dsp:nvSpPr>
        <dsp:cNvPr id="0" name=""/>
        <dsp:cNvSpPr/>
      </dsp:nvSpPr>
      <dsp:spPr>
        <a:xfrm rot="19800000">
          <a:off x="4799887"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2007959"/>
        <a:ext cx="487395" cy="261508"/>
      </dsp:txXfrm>
    </dsp:sp>
    <dsp:sp modelId="{0F91059A-96F6-46B5-B965-EFC1D362726F}">
      <dsp:nvSpPr>
        <dsp:cNvPr id="0" name=""/>
        <dsp:cNvSpPr/>
      </dsp:nvSpPr>
      <dsp:spPr>
        <a:xfrm>
          <a:off x="5569034" y="1132696"/>
          <a:ext cx="897334" cy="897334"/>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00446" y="1264108"/>
        <a:ext cx="634510" cy="634510"/>
      </dsp:txXfrm>
    </dsp:sp>
    <dsp:sp modelId="{C2AEE8A0-42C9-4EB4-A551-AB4BDB9FC000}">
      <dsp:nvSpPr>
        <dsp:cNvPr id="0" name=""/>
        <dsp:cNvSpPr/>
      </dsp:nvSpPr>
      <dsp:spPr>
        <a:xfrm>
          <a:off x="4961543"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61543" y="2578579"/>
        <a:ext cx="487395" cy="261508"/>
      </dsp:txXfrm>
    </dsp:sp>
    <dsp:sp modelId="{CC5D27A3-EBE2-4926-A413-14C52933D700}">
      <dsp:nvSpPr>
        <dsp:cNvPr id="0" name=""/>
        <dsp:cNvSpPr/>
      </dsp:nvSpPr>
      <dsp:spPr>
        <a:xfrm>
          <a:off x="5871272" y="2260666"/>
          <a:ext cx="897334" cy="897334"/>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6002684" y="2392078"/>
        <a:ext cx="634510" cy="634510"/>
      </dsp:txXfrm>
    </dsp:sp>
    <dsp:sp modelId="{D1378CD7-2AF2-4D62-8CFE-5780B8052E77}">
      <dsp:nvSpPr>
        <dsp:cNvPr id="0" name=""/>
        <dsp:cNvSpPr/>
      </dsp:nvSpPr>
      <dsp:spPr>
        <a:xfrm rot="1800000">
          <a:off x="4799887"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3149200"/>
        <a:ext cx="487395" cy="261508"/>
      </dsp:txXfrm>
    </dsp:sp>
    <dsp:sp modelId="{3C873777-7787-4A9B-ABFE-03122ED90091}">
      <dsp:nvSpPr>
        <dsp:cNvPr id="0" name=""/>
        <dsp:cNvSpPr/>
      </dsp:nvSpPr>
      <dsp:spPr>
        <a:xfrm>
          <a:off x="5569034" y="3388636"/>
          <a:ext cx="897334" cy="897334"/>
        </a:xfrm>
        <a:prstGeom prst="hexagon">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18590" y="3538192"/>
        <a:ext cx="598222" cy="598222"/>
      </dsp:txXfrm>
    </dsp:sp>
    <dsp:sp modelId="{27DB62AD-7110-481F-8715-9F4D9E12481F}">
      <dsp:nvSpPr>
        <dsp:cNvPr id="0" name=""/>
        <dsp:cNvSpPr/>
      </dsp:nvSpPr>
      <dsp:spPr>
        <a:xfrm rot="3600000">
          <a:off x="4358234"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3566923"/>
        <a:ext cx="487395" cy="261508"/>
      </dsp:txXfrm>
    </dsp:sp>
    <dsp:sp modelId="{5CAA6154-F6E9-4657-B32B-EF7F83215E12}">
      <dsp:nvSpPr>
        <dsp:cNvPr id="0" name=""/>
        <dsp:cNvSpPr/>
      </dsp:nvSpPr>
      <dsp:spPr>
        <a:xfrm>
          <a:off x="4743302" y="4214367"/>
          <a:ext cx="897334" cy="897334"/>
        </a:xfrm>
        <a:prstGeom prst="hexag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892858" y="4363923"/>
        <a:ext cx="598222" cy="598222"/>
      </dsp:txXfrm>
    </dsp:sp>
    <dsp:sp modelId="{B4BDE0A5-ECFC-46DE-945B-E2B860A104F6}">
      <dsp:nvSpPr>
        <dsp:cNvPr id="0" name=""/>
        <dsp:cNvSpPr/>
      </dsp:nvSpPr>
      <dsp:spPr>
        <a:xfrm rot="5400000">
          <a:off x="3754925" y="369802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3719820"/>
        <a:ext cx="487395" cy="261508"/>
      </dsp:txXfrm>
    </dsp:sp>
    <dsp:sp modelId="{A43CF137-A847-4F87-944F-F0DDAC002EA0}">
      <dsp:nvSpPr>
        <dsp:cNvPr id="0" name=""/>
        <dsp:cNvSpPr/>
      </dsp:nvSpPr>
      <dsp:spPr>
        <a:xfrm>
          <a:off x="3615332" y="4516606"/>
          <a:ext cx="897334" cy="897334"/>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err="1"/>
            <a:t>cont</a:t>
          </a:r>
          <a:r>
            <a:rPr lang="en-US" sz="900" kern="1200" dirty="0"/>
            <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516606"/>
        <a:ext cx="897334" cy="897334"/>
      </dsp:txXfrm>
    </dsp:sp>
    <dsp:sp modelId="{7E9B3D87-1A77-458D-B41E-97D1D145A3C3}">
      <dsp:nvSpPr>
        <dsp:cNvPr id="0" name=""/>
        <dsp:cNvSpPr/>
      </dsp:nvSpPr>
      <dsp:spPr>
        <a:xfrm rot="7200000">
          <a:off x="3151616"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3566923"/>
        <a:ext cx="487395" cy="261508"/>
      </dsp:txXfrm>
    </dsp:sp>
    <dsp:sp modelId="{C4827387-EB7E-4620-89DE-15F8C86C6EE8}">
      <dsp:nvSpPr>
        <dsp:cNvPr id="0" name=""/>
        <dsp:cNvSpPr/>
      </dsp:nvSpPr>
      <dsp:spPr>
        <a:xfrm>
          <a:off x="2487362" y="4214367"/>
          <a:ext cx="897334" cy="897334"/>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err="1">
              <a:solidFill>
                <a:schemeClr val="bg1"/>
              </a:solidFill>
            </a:rPr>
            <a:t>cont</a:t>
          </a:r>
          <a:r>
            <a:rPr lang="en-US" sz="900" kern="1200" dirty="0">
              <a:solidFill>
                <a:schemeClr val="bg1"/>
              </a:solidFill>
            </a:rPr>
            <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487362" y="4214367"/>
        <a:ext cx="897334" cy="897334"/>
      </dsp:txXfrm>
    </dsp:sp>
    <dsp:sp modelId="{39D05AF7-D0C1-4C85-AFEC-52C1AFBC1A40}">
      <dsp:nvSpPr>
        <dsp:cNvPr id="0" name=""/>
        <dsp:cNvSpPr/>
      </dsp:nvSpPr>
      <dsp:spPr>
        <a:xfrm rot="9000000">
          <a:off x="2709963"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3149200"/>
        <a:ext cx="487395" cy="261508"/>
      </dsp:txXfrm>
    </dsp:sp>
    <dsp:sp modelId="{133591BE-6AFB-44DB-AD5E-62FB188EEE6C}">
      <dsp:nvSpPr>
        <dsp:cNvPr id="0" name=""/>
        <dsp:cNvSpPr/>
      </dsp:nvSpPr>
      <dsp:spPr>
        <a:xfrm>
          <a:off x="1661631" y="3388636"/>
          <a:ext cx="897334" cy="897334"/>
        </a:xfrm>
        <a:prstGeom prst="ellipse">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1793043" y="3520048"/>
        <a:ext cx="634510" cy="634510"/>
      </dsp:txXfrm>
    </dsp:sp>
    <dsp:sp modelId="{DAF04F79-8637-45ED-BC74-9561F13168C1}">
      <dsp:nvSpPr>
        <dsp:cNvPr id="0" name=""/>
        <dsp:cNvSpPr/>
      </dsp:nvSpPr>
      <dsp:spPr>
        <a:xfrm rot="10800000">
          <a:off x="2548306"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79060" y="2578579"/>
        <a:ext cx="487395" cy="261508"/>
      </dsp:txXfrm>
    </dsp:sp>
    <dsp:sp modelId="{17B5C7FB-147C-4D22-82D6-297234A0F166}">
      <dsp:nvSpPr>
        <dsp:cNvPr id="0" name=""/>
        <dsp:cNvSpPr/>
      </dsp:nvSpPr>
      <dsp:spPr>
        <a:xfrm>
          <a:off x="1359392" y="2260666"/>
          <a:ext cx="897334" cy="897334"/>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1490804" y="2392078"/>
        <a:ext cx="634510" cy="634510"/>
      </dsp:txXfrm>
    </dsp:sp>
    <dsp:sp modelId="{8CA84182-67F6-4F9E-B2E4-2AA96E7C18BF}">
      <dsp:nvSpPr>
        <dsp:cNvPr id="0" name=""/>
        <dsp:cNvSpPr/>
      </dsp:nvSpPr>
      <dsp:spPr>
        <a:xfrm rot="12600000">
          <a:off x="2709963"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2007959"/>
        <a:ext cx="487395" cy="261508"/>
      </dsp:txXfrm>
    </dsp:sp>
    <dsp:sp modelId="{55849FA6-BA6A-4B86-812B-D9ED2A61B87E}">
      <dsp:nvSpPr>
        <dsp:cNvPr id="0" name=""/>
        <dsp:cNvSpPr/>
      </dsp:nvSpPr>
      <dsp:spPr>
        <a:xfrm>
          <a:off x="1661631" y="1132696"/>
          <a:ext cx="897334" cy="897334"/>
        </a:xfrm>
        <a:prstGeom prst="hexagon">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 </a:t>
          </a:r>
        </a:p>
        <a:p>
          <a:pPr marL="0" lvl="0" indent="0" algn="ctr" defTabSz="400050">
            <a:lnSpc>
              <a:spcPct val="90000"/>
            </a:lnSpc>
            <a:spcBef>
              <a:spcPct val="0"/>
            </a:spcBef>
            <a:spcAft>
              <a:spcPct val="35000"/>
            </a:spcAft>
            <a:buNone/>
          </a:pPr>
          <a:r>
            <a:rPr lang="en-US" sz="900" kern="1200" dirty="0"/>
            <a:t>DV sqrt</a:t>
          </a:r>
        </a:p>
      </dsp:txBody>
      <dsp:txXfrm>
        <a:off x="1811187" y="1282252"/>
        <a:ext cx="598222" cy="598222"/>
      </dsp:txXfrm>
    </dsp:sp>
    <dsp:sp modelId="{8F4503B7-7964-45BF-B911-34BE9FB3EFDB}">
      <dsp:nvSpPr>
        <dsp:cNvPr id="0" name=""/>
        <dsp:cNvSpPr/>
      </dsp:nvSpPr>
      <dsp:spPr>
        <a:xfrm rot="14400000">
          <a:off x="3151616"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1590235"/>
        <a:ext cx="487395" cy="261508"/>
      </dsp:txXfrm>
    </dsp:sp>
    <dsp:sp modelId="{9907C6A9-720A-403F-934A-2DD6F3B93708}">
      <dsp:nvSpPr>
        <dsp:cNvPr id="0" name=""/>
        <dsp:cNvSpPr/>
      </dsp:nvSpPr>
      <dsp:spPr>
        <a:xfrm>
          <a:off x="2487362" y="306964"/>
          <a:ext cx="897334" cy="897334"/>
        </a:xfrm>
        <a:prstGeom prst="hexagon">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636918" y="456520"/>
        <a:ext cx="598222" cy="598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23046" y="2068380"/>
          <a:ext cx="1281906" cy="1281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23046" y="2068380"/>
        <a:ext cx="1281906" cy="1281906"/>
      </dsp:txXfrm>
    </dsp:sp>
    <dsp:sp modelId="{A4467039-8EB2-490A-8447-BDB4988B79D1}">
      <dsp:nvSpPr>
        <dsp:cNvPr id="0" name=""/>
        <dsp:cNvSpPr/>
      </dsp:nvSpPr>
      <dsp:spPr>
        <a:xfrm rot="16200000">
          <a:off x="3754925" y="128479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1437338"/>
        <a:ext cx="487395" cy="261508"/>
      </dsp:txXfrm>
    </dsp:sp>
    <dsp:sp modelId="{D1C78632-DDB8-4B28-898A-80A874ADB59E}">
      <dsp:nvSpPr>
        <dsp:cNvPr id="0" name=""/>
        <dsp:cNvSpPr/>
      </dsp:nvSpPr>
      <dsp:spPr>
        <a:xfrm>
          <a:off x="3615332" y="4726"/>
          <a:ext cx="897334" cy="897334"/>
        </a:xfrm>
        <a:prstGeom prst="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cont.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726"/>
        <a:ext cx="897334" cy="897334"/>
      </dsp:txXfrm>
    </dsp:sp>
    <dsp:sp modelId="{75FE7B7C-0244-4809-9199-D7362DF06FD3}">
      <dsp:nvSpPr>
        <dsp:cNvPr id="0" name=""/>
        <dsp:cNvSpPr/>
      </dsp:nvSpPr>
      <dsp:spPr>
        <a:xfrm rot="18000000">
          <a:off x="4358234"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1590235"/>
        <a:ext cx="487395" cy="261508"/>
      </dsp:txXfrm>
    </dsp:sp>
    <dsp:sp modelId="{AE316B38-109B-4D3F-9111-CB4DB9CBE343}">
      <dsp:nvSpPr>
        <dsp:cNvPr id="0" name=""/>
        <dsp:cNvSpPr/>
      </dsp:nvSpPr>
      <dsp:spPr>
        <a:xfrm>
          <a:off x="4743302" y="306964"/>
          <a:ext cx="897334" cy="897334"/>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cont.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743302" y="306964"/>
        <a:ext cx="897334" cy="897334"/>
      </dsp:txXfrm>
    </dsp:sp>
    <dsp:sp modelId="{8A1688DC-06ED-4816-946D-C7AD97616C47}">
      <dsp:nvSpPr>
        <dsp:cNvPr id="0" name=""/>
        <dsp:cNvSpPr/>
      </dsp:nvSpPr>
      <dsp:spPr>
        <a:xfrm rot="19800000">
          <a:off x="4799887"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2007959"/>
        <a:ext cx="487395" cy="261508"/>
      </dsp:txXfrm>
    </dsp:sp>
    <dsp:sp modelId="{0F91059A-96F6-46B5-B965-EFC1D362726F}">
      <dsp:nvSpPr>
        <dsp:cNvPr id="0" name=""/>
        <dsp:cNvSpPr/>
      </dsp:nvSpPr>
      <dsp:spPr>
        <a:xfrm>
          <a:off x="5569034" y="1132696"/>
          <a:ext cx="897334" cy="897334"/>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00446" y="1264108"/>
        <a:ext cx="634510" cy="634510"/>
      </dsp:txXfrm>
    </dsp:sp>
    <dsp:sp modelId="{C2AEE8A0-42C9-4EB4-A551-AB4BDB9FC000}">
      <dsp:nvSpPr>
        <dsp:cNvPr id="0" name=""/>
        <dsp:cNvSpPr/>
      </dsp:nvSpPr>
      <dsp:spPr>
        <a:xfrm>
          <a:off x="4961543"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61543" y="2578579"/>
        <a:ext cx="487395" cy="261508"/>
      </dsp:txXfrm>
    </dsp:sp>
    <dsp:sp modelId="{CC5D27A3-EBE2-4926-A413-14C52933D700}">
      <dsp:nvSpPr>
        <dsp:cNvPr id="0" name=""/>
        <dsp:cNvSpPr/>
      </dsp:nvSpPr>
      <dsp:spPr>
        <a:xfrm>
          <a:off x="5871272" y="2260666"/>
          <a:ext cx="897334" cy="897334"/>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6002684" y="2392078"/>
        <a:ext cx="634510" cy="634510"/>
      </dsp:txXfrm>
    </dsp:sp>
    <dsp:sp modelId="{D1378CD7-2AF2-4D62-8CFE-5780B8052E77}">
      <dsp:nvSpPr>
        <dsp:cNvPr id="0" name=""/>
        <dsp:cNvSpPr/>
      </dsp:nvSpPr>
      <dsp:spPr>
        <a:xfrm rot="1800000">
          <a:off x="4799887"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3149200"/>
        <a:ext cx="487395" cy="261508"/>
      </dsp:txXfrm>
    </dsp:sp>
    <dsp:sp modelId="{3C873777-7787-4A9B-ABFE-03122ED90091}">
      <dsp:nvSpPr>
        <dsp:cNvPr id="0" name=""/>
        <dsp:cNvSpPr/>
      </dsp:nvSpPr>
      <dsp:spPr>
        <a:xfrm>
          <a:off x="5569034" y="3388636"/>
          <a:ext cx="897334" cy="897334"/>
        </a:xfrm>
        <a:prstGeom prst="hexagon">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18590" y="3538192"/>
        <a:ext cx="598222" cy="598222"/>
      </dsp:txXfrm>
    </dsp:sp>
    <dsp:sp modelId="{27DB62AD-7110-481F-8715-9F4D9E12481F}">
      <dsp:nvSpPr>
        <dsp:cNvPr id="0" name=""/>
        <dsp:cNvSpPr/>
      </dsp:nvSpPr>
      <dsp:spPr>
        <a:xfrm rot="3600000">
          <a:off x="4358234"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3566923"/>
        <a:ext cx="487395" cy="261508"/>
      </dsp:txXfrm>
    </dsp:sp>
    <dsp:sp modelId="{5CAA6154-F6E9-4657-B32B-EF7F83215E12}">
      <dsp:nvSpPr>
        <dsp:cNvPr id="0" name=""/>
        <dsp:cNvSpPr/>
      </dsp:nvSpPr>
      <dsp:spPr>
        <a:xfrm>
          <a:off x="4743302" y="4214367"/>
          <a:ext cx="897334" cy="897334"/>
        </a:xfrm>
        <a:prstGeom prst="hexag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892858" y="4363923"/>
        <a:ext cx="598222" cy="598222"/>
      </dsp:txXfrm>
    </dsp:sp>
    <dsp:sp modelId="{B4BDE0A5-ECFC-46DE-945B-E2B860A104F6}">
      <dsp:nvSpPr>
        <dsp:cNvPr id="0" name=""/>
        <dsp:cNvSpPr/>
      </dsp:nvSpPr>
      <dsp:spPr>
        <a:xfrm rot="5400000">
          <a:off x="3754925" y="369802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3719820"/>
        <a:ext cx="487395" cy="261508"/>
      </dsp:txXfrm>
    </dsp:sp>
    <dsp:sp modelId="{A43CF137-A847-4F87-944F-F0DDAC002EA0}">
      <dsp:nvSpPr>
        <dsp:cNvPr id="0" name=""/>
        <dsp:cNvSpPr/>
      </dsp:nvSpPr>
      <dsp:spPr>
        <a:xfrm>
          <a:off x="3615332" y="4516606"/>
          <a:ext cx="897334" cy="897334"/>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err="1"/>
            <a:t>cont</a:t>
          </a:r>
          <a:r>
            <a:rPr lang="en-US" sz="900" kern="1200" dirty="0"/>
            <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516606"/>
        <a:ext cx="897334" cy="897334"/>
      </dsp:txXfrm>
    </dsp:sp>
    <dsp:sp modelId="{7E9B3D87-1A77-458D-B41E-97D1D145A3C3}">
      <dsp:nvSpPr>
        <dsp:cNvPr id="0" name=""/>
        <dsp:cNvSpPr/>
      </dsp:nvSpPr>
      <dsp:spPr>
        <a:xfrm rot="7200000">
          <a:off x="3151616"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3566923"/>
        <a:ext cx="487395" cy="261508"/>
      </dsp:txXfrm>
    </dsp:sp>
    <dsp:sp modelId="{C4827387-EB7E-4620-89DE-15F8C86C6EE8}">
      <dsp:nvSpPr>
        <dsp:cNvPr id="0" name=""/>
        <dsp:cNvSpPr/>
      </dsp:nvSpPr>
      <dsp:spPr>
        <a:xfrm>
          <a:off x="2487362" y="4214367"/>
          <a:ext cx="897334" cy="897334"/>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err="1">
              <a:solidFill>
                <a:schemeClr val="bg1"/>
              </a:solidFill>
            </a:rPr>
            <a:t>cont</a:t>
          </a:r>
          <a:r>
            <a:rPr lang="en-US" sz="900" kern="1200" dirty="0">
              <a:solidFill>
                <a:schemeClr val="bg1"/>
              </a:solidFill>
            </a:rPr>
            <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487362" y="4214367"/>
        <a:ext cx="897334" cy="897334"/>
      </dsp:txXfrm>
    </dsp:sp>
    <dsp:sp modelId="{39D05AF7-D0C1-4C85-AFEC-52C1AFBC1A40}">
      <dsp:nvSpPr>
        <dsp:cNvPr id="0" name=""/>
        <dsp:cNvSpPr/>
      </dsp:nvSpPr>
      <dsp:spPr>
        <a:xfrm rot="9000000">
          <a:off x="2709963"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3149200"/>
        <a:ext cx="487395" cy="261508"/>
      </dsp:txXfrm>
    </dsp:sp>
    <dsp:sp modelId="{133591BE-6AFB-44DB-AD5E-62FB188EEE6C}">
      <dsp:nvSpPr>
        <dsp:cNvPr id="0" name=""/>
        <dsp:cNvSpPr/>
      </dsp:nvSpPr>
      <dsp:spPr>
        <a:xfrm>
          <a:off x="1661631" y="3388636"/>
          <a:ext cx="897334" cy="897334"/>
        </a:xfrm>
        <a:prstGeom prst="ellipse">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1793043" y="3520048"/>
        <a:ext cx="634510" cy="634510"/>
      </dsp:txXfrm>
    </dsp:sp>
    <dsp:sp modelId="{DAF04F79-8637-45ED-BC74-9561F13168C1}">
      <dsp:nvSpPr>
        <dsp:cNvPr id="0" name=""/>
        <dsp:cNvSpPr/>
      </dsp:nvSpPr>
      <dsp:spPr>
        <a:xfrm rot="10800000">
          <a:off x="2548306"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79060" y="2578579"/>
        <a:ext cx="487395" cy="261508"/>
      </dsp:txXfrm>
    </dsp:sp>
    <dsp:sp modelId="{17B5C7FB-147C-4D22-82D6-297234A0F166}">
      <dsp:nvSpPr>
        <dsp:cNvPr id="0" name=""/>
        <dsp:cNvSpPr/>
      </dsp:nvSpPr>
      <dsp:spPr>
        <a:xfrm>
          <a:off x="1359392" y="2260666"/>
          <a:ext cx="897334" cy="897334"/>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1490804" y="2392078"/>
        <a:ext cx="634510" cy="634510"/>
      </dsp:txXfrm>
    </dsp:sp>
    <dsp:sp modelId="{8CA84182-67F6-4F9E-B2E4-2AA96E7C18BF}">
      <dsp:nvSpPr>
        <dsp:cNvPr id="0" name=""/>
        <dsp:cNvSpPr/>
      </dsp:nvSpPr>
      <dsp:spPr>
        <a:xfrm rot="12600000">
          <a:off x="2709963"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2007959"/>
        <a:ext cx="487395" cy="261508"/>
      </dsp:txXfrm>
    </dsp:sp>
    <dsp:sp modelId="{55849FA6-BA6A-4B86-812B-D9ED2A61B87E}">
      <dsp:nvSpPr>
        <dsp:cNvPr id="0" name=""/>
        <dsp:cNvSpPr/>
      </dsp:nvSpPr>
      <dsp:spPr>
        <a:xfrm>
          <a:off x="1661631" y="1132696"/>
          <a:ext cx="897334" cy="897334"/>
        </a:xfrm>
        <a:prstGeom prst="hexagon">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 </a:t>
          </a:r>
        </a:p>
        <a:p>
          <a:pPr marL="0" lvl="0" indent="0" algn="ctr" defTabSz="400050">
            <a:lnSpc>
              <a:spcPct val="90000"/>
            </a:lnSpc>
            <a:spcBef>
              <a:spcPct val="0"/>
            </a:spcBef>
            <a:spcAft>
              <a:spcPct val="35000"/>
            </a:spcAft>
            <a:buNone/>
          </a:pPr>
          <a:r>
            <a:rPr lang="en-US" sz="900" kern="1200" dirty="0"/>
            <a:t>DV sqrt</a:t>
          </a:r>
        </a:p>
      </dsp:txBody>
      <dsp:txXfrm>
        <a:off x="1811187" y="1282252"/>
        <a:ext cx="598222" cy="598222"/>
      </dsp:txXfrm>
    </dsp:sp>
    <dsp:sp modelId="{8F4503B7-7964-45BF-B911-34BE9FB3EFDB}">
      <dsp:nvSpPr>
        <dsp:cNvPr id="0" name=""/>
        <dsp:cNvSpPr/>
      </dsp:nvSpPr>
      <dsp:spPr>
        <a:xfrm rot="14400000">
          <a:off x="3151616"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1590235"/>
        <a:ext cx="487395" cy="261508"/>
      </dsp:txXfrm>
    </dsp:sp>
    <dsp:sp modelId="{9907C6A9-720A-403F-934A-2DD6F3B93708}">
      <dsp:nvSpPr>
        <dsp:cNvPr id="0" name=""/>
        <dsp:cNvSpPr/>
      </dsp:nvSpPr>
      <dsp:spPr>
        <a:xfrm>
          <a:off x="2487362" y="306964"/>
          <a:ext cx="897334" cy="897334"/>
        </a:xfrm>
        <a:prstGeom prst="hexagon">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636918" y="456520"/>
        <a:ext cx="598222" cy="598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23046" y="2068380"/>
          <a:ext cx="1281906" cy="128190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raw</a:t>
          </a:r>
        </a:p>
      </dsp:txBody>
      <dsp:txXfrm>
        <a:off x="3423046" y="2068380"/>
        <a:ext cx="1281906" cy="1281906"/>
      </dsp:txXfrm>
    </dsp:sp>
    <dsp:sp modelId="{A4467039-8EB2-490A-8447-BDB4988B79D1}">
      <dsp:nvSpPr>
        <dsp:cNvPr id="0" name=""/>
        <dsp:cNvSpPr/>
      </dsp:nvSpPr>
      <dsp:spPr>
        <a:xfrm rot="16200000">
          <a:off x="3754925" y="128479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1437338"/>
        <a:ext cx="487395" cy="261508"/>
      </dsp:txXfrm>
    </dsp:sp>
    <dsp:sp modelId="{D1C78632-DDB8-4B28-898A-80A874ADB59E}">
      <dsp:nvSpPr>
        <dsp:cNvPr id="0" name=""/>
        <dsp:cNvSpPr/>
      </dsp:nvSpPr>
      <dsp:spPr>
        <a:xfrm>
          <a:off x="3615332" y="4726"/>
          <a:ext cx="897334" cy="897334"/>
        </a:xfrm>
        <a:prstGeom prst="rect">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cont.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726"/>
        <a:ext cx="897334" cy="897334"/>
      </dsp:txXfrm>
    </dsp:sp>
    <dsp:sp modelId="{75FE7B7C-0244-4809-9199-D7362DF06FD3}">
      <dsp:nvSpPr>
        <dsp:cNvPr id="0" name=""/>
        <dsp:cNvSpPr/>
      </dsp:nvSpPr>
      <dsp:spPr>
        <a:xfrm rot="18000000">
          <a:off x="4358234"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1590235"/>
        <a:ext cx="487395" cy="261508"/>
      </dsp:txXfrm>
    </dsp:sp>
    <dsp:sp modelId="{AE316B38-109B-4D3F-9111-CB4DB9CBE343}">
      <dsp:nvSpPr>
        <dsp:cNvPr id="0" name=""/>
        <dsp:cNvSpPr/>
      </dsp:nvSpPr>
      <dsp:spPr>
        <a:xfrm>
          <a:off x="4743302" y="306964"/>
          <a:ext cx="897334" cy="897334"/>
        </a:xfrm>
        <a:prstGeom prst="rect">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cont.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743302" y="306964"/>
        <a:ext cx="897334" cy="897334"/>
      </dsp:txXfrm>
    </dsp:sp>
    <dsp:sp modelId="{8A1688DC-06ED-4816-946D-C7AD97616C47}">
      <dsp:nvSpPr>
        <dsp:cNvPr id="0" name=""/>
        <dsp:cNvSpPr/>
      </dsp:nvSpPr>
      <dsp:spPr>
        <a:xfrm rot="19800000">
          <a:off x="4799887"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2007959"/>
        <a:ext cx="487395" cy="261508"/>
      </dsp:txXfrm>
    </dsp:sp>
    <dsp:sp modelId="{0F91059A-96F6-46B5-B965-EFC1D362726F}">
      <dsp:nvSpPr>
        <dsp:cNvPr id="0" name=""/>
        <dsp:cNvSpPr/>
      </dsp:nvSpPr>
      <dsp:spPr>
        <a:xfrm>
          <a:off x="5569034" y="1132696"/>
          <a:ext cx="897334" cy="897334"/>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00446" y="1264108"/>
        <a:ext cx="634510" cy="634510"/>
      </dsp:txXfrm>
    </dsp:sp>
    <dsp:sp modelId="{C2AEE8A0-42C9-4EB4-A551-AB4BDB9FC000}">
      <dsp:nvSpPr>
        <dsp:cNvPr id="0" name=""/>
        <dsp:cNvSpPr/>
      </dsp:nvSpPr>
      <dsp:spPr>
        <a:xfrm>
          <a:off x="4961543"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61543" y="2578579"/>
        <a:ext cx="487395" cy="261508"/>
      </dsp:txXfrm>
    </dsp:sp>
    <dsp:sp modelId="{CC5D27A3-EBE2-4926-A413-14C52933D700}">
      <dsp:nvSpPr>
        <dsp:cNvPr id="0" name=""/>
        <dsp:cNvSpPr/>
      </dsp:nvSpPr>
      <dsp:spPr>
        <a:xfrm>
          <a:off x="5871272" y="2260666"/>
          <a:ext cx="897334" cy="897334"/>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6002684" y="2392078"/>
        <a:ext cx="634510" cy="634510"/>
      </dsp:txXfrm>
    </dsp:sp>
    <dsp:sp modelId="{D1378CD7-2AF2-4D62-8CFE-5780B8052E77}">
      <dsp:nvSpPr>
        <dsp:cNvPr id="0" name=""/>
        <dsp:cNvSpPr/>
      </dsp:nvSpPr>
      <dsp:spPr>
        <a:xfrm rot="1800000">
          <a:off x="4799887"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3149200"/>
        <a:ext cx="487395" cy="261508"/>
      </dsp:txXfrm>
    </dsp:sp>
    <dsp:sp modelId="{3C873777-7787-4A9B-ABFE-03122ED90091}">
      <dsp:nvSpPr>
        <dsp:cNvPr id="0" name=""/>
        <dsp:cNvSpPr/>
      </dsp:nvSpPr>
      <dsp:spPr>
        <a:xfrm>
          <a:off x="5569034" y="3388636"/>
          <a:ext cx="897334" cy="897334"/>
        </a:xfrm>
        <a:prstGeom prst="hexagon">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age&gt;70;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5718590" y="3538192"/>
        <a:ext cx="598222" cy="598222"/>
      </dsp:txXfrm>
    </dsp:sp>
    <dsp:sp modelId="{27DB62AD-7110-481F-8715-9F4D9E12481F}">
      <dsp:nvSpPr>
        <dsp:cNvPr id="0" name=""/>
        <dsp:cNvSpPr/>
      </dsp:nvSpPr>
      <dsp:spPr>
        <a:xfrm rot="3600000">
          <a:off x="4358234"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3566923"/>
        <a:ext cx="487395" cy="261508"/>
      </dsp:txXfrm>
    </dsp:sp>
    <dsp:sp modelId="{5CAA6154-F6E9-4657-B32B-EF7F83215E12}">
      <dsp:nvSpPr>
        <dsp:cNvPr id="0" name=""/>
        <dsp:cNvSpPr/>
      </dsp:nvSpPr>
      <dsp:spPr>
        <a:xfrm>
          <a:off x="4743302" y="4214367"/>
          <a:ext cx="897334" cy="897334"/>
        </a:xfrm>
        <a:prstGeom prst="hexagon">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4892858" y="4363923"/>
        <a:ext cx="598222" cy="598222"/>
      </dsp:txXfrm>
    </dsp:sp>
    <dsp:sp modelId="{B4BDE0A5-ECFC-46DE-945B-E2B860A104F6}">
      <dsp:nvSpPr>
        <dsp:cNvPr id="0" name=""/>
        <dsp:cNvSpPr/>
      </dsp:nvSpPr>
      <dsp:spPr>
        <a:xfrm rot="5400000">
          <a:off x="3754925" y="369802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3719820"/>
        <a:ext cx="487395" cy="261508"/>
      </dsp:txXfrm>
    </dsp:sp>
    <dsp:sp modelId="{A43CF137-A847-4F87-944F-F0DDAC002EA0}">
      <dsp:nvSpPr>
        <dsp:cNvPr id="0" name=""/>
        <dsp:cNvSpPr/>
      </dsp:nvSpPr>
      <dsp:spPr>
        <a:xfrm>
          <a:off x="3615332" y="4516606"/>
          <a:ext cx="897334" cy="897334"/>
        </a:xfrm>
        <a:prstGeom prst="rect">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err="1"/>
            <a:t>cont</a:t>
          </a:r>
          <a:r>
            <a:rPr lang="en-US" sz="900" kern="1200" dirty="0"/>
            <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3615332" y="4516606"/>
        <a:ext cx="897334" cy="897334"/>
      </dsp:txXfrm>
    </dsp:sp>
    <dsp:sp modelId="{7E9B3D87-1A77-458D-B41E-97D1D145A3C3}">
      <dsp:nvSpPr>
        <dsp:cNvPr id="0" name=""/>
        <dsp:cNvSpPr/>
      </dsp:nvSpPr>
      <dsp:spPr>
        <a:xfrm rot="7200000">
          <a:off x="3151616" y="3536371"/>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3566923"/>
        <a:ext cx="487395" cy="261508"/>
      </dsp:txXfrm>
    </dsp:sp>
    <dsp:sp modelId="{C4827387-EB7E-4620-89DE-15F8C86C6EE8}">
      <dsp:nvSpPr>
        <dsp:cNvPr id="0" name=""/>
        <dsp:cNvSpPr/>
      </dsp:nvSpPr>
      <dsp:spPr>
        <a:xfrm>
          <a:off x="2487362" y="4214367"/>
          <a:ext cx="897334" cy="897334"/>
        </a:xfrm>
        <a:prstGeom prst="rect">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err="1">
              <a:solidFill>
                <a:schemeClr val="bg1"/>
              </a:solidFill>
            </a:rPr>
            <a:t>cont</a:t>
          </a:r>
          <a:r>
            <a:rPr lang="en-US" sz="900" kern="1200" dirty="0">
              <a:solidFill>
                <a:schemeClr val="bg1"/>
              </a:solidFill>
            </a:rPr>
            <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487362" y="4214367"/>
        <a:ext cx="897334" cy="897334"/>
      </dsp:txXfrm>
    </dsp:sp>
    <dsp:sp modelId="{39D05AF7-D0C1-4C85-AFEC-52C1AFBC1A40}">
      <dsp:nvSpPr>
        <dsp:cNvPr id="0" name=""/>
        <dsp:cNvSpPr/>
      </dsp:nvSpPr>
      <dsp:spPr>
        <a:xfrm rot="9000000">
          <a:off x="2709963" y="3094718"/>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3149200"/>
        <a:ext cx="487395" cy="261508"/>
      </dsp:txXfrm>
    </dsp:sp>
    <dsp:sp modelId="{133591BE-6AFB-44DB-AD5E-62FB188EEE6C}">
      <dsp:nvSpPr>
        <dsp:cNvPr id="0" name=""/>
        <dsp:cNvSpPr/>
      </dsp:nvSpPr>
      <dsp:spPr>
        <a:xfrm>
          <a:off x="1661631" y="3388636"/>
          <a:ext cx="897334" cy="897334"/>
        </a:xfrm>
        <a:prstGeom prst="ellipse">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3-cat </a:t>
          </a:r>
          <a:r>
            <a:rPr lang="en-US" sz="900" kern="1200" dirty="0" err="1"/>
            <a:t>bmi</a:t>
          </a:r>
          <a:r>
            <a:rPr lang="en-US" sz="900" kern="1200" dirty="0"/>
            <a:t>;</a:t>
          </a:r>
        </a:p>
        <a:p>
          <a:pPr marL="0" lvl="0" indent="0" algn="ctr" defTabSz="400050">
            <a:lnSpc>
              <a:spcPct val="90000"/>
            </a:lnSpc>
            <a:spcBef>
              <a:spcPct val="0"/>
            </a:spcBef>
            <a:spcAft>
              <a:spcPct val="35000"/>
            </a:spcAft>
            <a:buNone/>
          </a:pPr>
          <a:r>
            <a:rPr lang="en-US" sz="900" kern="1200" dirty="0"/>
            <a:t>DV sqrt</a:t>
          </a:r>
        </a:p>
      </dsp:txBody>
      <dsp:txXfrm>
        <a:off x="1793043" y="3520048"/>
        <a:ext cx="634510" cy="634510"/>
      </dsp:txXfrm>
    </dsp:sp>
    <dsp:sp modelId="{DAF04F79-8637-45ED-BC74-9561F13168C1}">
      <dsp:nvSpPr>
        <dsp:cNvPr id="0" name=""/>
        <dsp:cNvSpPr/>
      </dsp:nvSpPr>
      <dsp:spPr>
        <a:xfrm rot="10800000">
          <a:off x="2548306"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79060" y="2578579"/>
        <a:ext cx="487395" cy="261508"/>
      </dsp:txXfrm>
    </dsp:sp>
    <dsp:sp modelId="{17B5C7FB-147C-4D22-82D6-297234A0F166}">
      <dsp:nvSpPr>
        <dsp:cNvPr id="0" name=""/>
        <dsp:cNvSpPr/>
      </dsp:nvSpPr>
      <dsp:spPr>
        <a:xfrm>
          <a:off x="1359392" y="2260666"/>
          <a:ext cx="897334" cy="897334"/>
        </a:xfrm>
        <a:prstGeom prst="ellipse">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1490804" y="2392078"/>
        <a:ext cx="634510" cy="634510"/>
      </dsp:txXfrm>
    </dsp:sp>
    <dsp:sp modelId="{8CA84182-67F6-4F9E-B2E4-2AA96E7C18BF}">
      <dsp:nvSpPr>
        <dsp:cNvPr id="0" name=""/>
        <dsp:cNvSpPr/>
      </dsp:nvSpPr>
      <dsp:spPr>
        <a:xfrm rot="12600000">
          <a:off x="2709963" y="1888100"/>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2007959"/>
        <a:ext cx="487395" cy="261508"/>
      </dsp:txXfrm>
    </dsp:sp>
    <dsp:sp modelId="{55849FA6-BA6A-4B86-812B-D9ED2A61B87E}">
      <dsp:nvSpPr>
        <dsp:cNvPr id="0" name=""/>
        <dsp:cNvSpPr/>
      </dsp:nvSpPr>
      <dsp:spPr>
        <a:xfrm>
          <a:off x="1661631" y="1132696"/>
          <a:ext cx="897334" cy="897334"/>
        </a:xfrm>
        <a:prstGeom prst="hexagon">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exclude age&gt;50;</a:t>
          </a:r>
        </a:p>
        <a:p>
          <a:pPr marL="0" lvl="0" indent="0" algn="ctr" defTabSz="400050">
            <a:lnSpc>
              <a:spcPct val="90000"/>
            </a:lnSpc>
            <a:spcBef>
              <a:spcPct val="0"/>
            </a:spcBef>
            <a:spcAft>
              <a:spcPct val="35000"/>
            </a:spcAft>
            <a:buNone/>
          </a:pPr>
          <a:r>
            <a:rPr lang="en-US" sz="900" kern="1200" dirty="0"/>
            <a:t>5-cat </a:t>
          </a:r>
          <a:r>
            <a:rPr lang="en-US" sz="900" kern="1200" dirty="0" err="1"/>
            <a:t>bmi</a:t>
          </a:r>
          <a:r>
            <a:rPr lang="en-US" sz="900" kern="1200" dirty="0"/>
            <a:t>; </a:t>
          </a:r>
        </a:p>
        <a:p>
          <a:pPr marL="0" lvl="0" indent="0" algn="ctr" defTabSz="400050">
            <a:lnSpc>
              <a:spcPct val="90000"/>
            </a:lnSpc>
            <a:spcBef>
              <a:spcPct val="0"/>
            </a:spcBef>
            <a:spcAft>
              <a:spcPct val="35000"/>
            </a:spcAft>
            <a:buNone/>
          </a:pPr>
          <a:r>
            <a:rPr lang="en-US" sz="900" kern="1200" dirty="0"/>
            <a:t>DV sqrt</a:t>
          </a:r>
        </a:p>
      </dsp:txBody>
      <dsp:txXfrm>
        <a:off x="1811187" y="1282252"/>
        <a:ext cx="598222" cy="598222"/>
      </dsp:txXfrm>
    </dsp:sp>
    <dsp:sp modelId="{8F4503B7-7964-45BF-B911-34BE9FB3EFDB}">
      <dsp:nvSpPr>
        <dsp:cNvPr id="0" name=""/>
        <dsp:cNvSpPr/>
      </dsp:nvSpPr>
      <dsp:spPr>
        <a:xfrm rot="14400000">
          <a:off x="3151616" y="1446447"/>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1590235"/>
        <a:ext cx="487395" cy="261508"/>
      </dsp:txXfrm>
    </dsp:sp>
    <dsp:sp modelId="{9907C6A9-720A-403F-934A-2DD6F3B93708}">
      <dsp:nvSpPr>
        <dsp:cNvPr id="0" name=""/>
        <dsp:cNvSpPr/>
      </dsp:nvSpPr>
      <dsp:spPr>
        <a:xfrm>
          <a:off x="2487362" y="306964"/>
          <a:ext cx="897334" cy="897334"/>
        </a:xfrm>
        <a:prstGeom prst="hexagon">
          <a:avLst/>
        </a:prstGeom>
        <a:solidFill>
          <a:schemeClr val="accent5">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age&gt;50;</a:t>
          </a:r>
        </a:p>
        <a:p>
          <a:pPr marL="0" lvl="0" indent="0" algn="ctr" defTabSz="400050">
            <a:lnSpc>
              <a:spcPct val="90000"/>
            </a:lnSpc>
            <a:spcBef>
              <a:spcPct val="0"/>
            </a:spcBef>
            <a:spcAft>
              <a:spcPct val="35000"/>
            </a:spcAft>
            <a:buNone/>
          </a:pPr>
          <a:r>
            <a:rPr lang="en-US" sz="900" kern="1200" dirty="0">
              <a:solidFill>
                <a:schemeClr val="bg1"/>
              </a:solidFill>
            </a:rPr>
            <a:t>5-cat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2636918" y="456520"/>
        <a:ext cx="598222" cy="5982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0F72-9805-4F84-B3CB-718A335960A8}">
      <dsp:nvSpPr>
        <dsp:cNvPr id="0" name=""/>
        <dsp:cNvSpPr/>
      </dsp:nvSpPr>
      <dsp:spPr>
        <a:xfrm>
          <a:off x="3423046" y="2068380"/>
          <a:ext cx="1281906" cy="1281906"/>
        </a:xfrm>
        <a:prstGeom prst="rect">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65000"/>
                  <a:lumOff val="35000"/>
                </a:schemeClr>
              </a:solidFill>
            </a:rPr>
            <a:t>raw</a:t>
          </a:r>
        </a:p>
      </dsp:txBody>
      <dsp:txXfrm>
        <a:off x="3423046" y="2068380"/>
        <a:ext cx="1281906" cy="1281906"/>
      </dsp:txXfrm>
    </dsp:sp>
    <dsp:sp modelId="{A4467039-8EB2-490A-8447-BDB4988B79D1}">
      <dsp:nvSpPr>
        <dsp:cNvPr id="0" name=""/>
        <dsp:cNvSpPr/>
      </dsp:nvSpPr>
      <dsp:spPr>
        <a:xfrm rot="16200000">
          <a:off x="3754925" y="1284791"/>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1437338"/>
        <a:ext cx="487395" cy="261508"/>
      </dsp:txXfrm>
    </dsp:sp>
    <dsp:sp modelId="{D1C78632-DDB8-4B28-898A-80A874ADB59E}">
      <dsp:nvSpPr>
        <dsp:cNvPr id="0" name=""/>
        <dsp:cNvSpPr/>
      </dsp:nvSpPr>
      <dsp:spPr>
        <a:xfrm>
          <a:off x="3615332" y="4726"/>
          <a:ext cx="897334" cy="897334"/>
        </a:xfrm>
        <a:prstGeom prst="rect">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age&gt;70;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cont.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3615332" y="4726"/>
        <a:ext cx="897334" cy="897334"/>
      </dsp:txXfrm>
    </dsp:sp>
    <dsp:sp modelId="{75FE7B7C-0244-4809-9199-D7362DF06FD3}">
      <dsp:nvSpPr>
        <dsp:cNvPr id="0" name=""/>
        <dsp:cNvSpPr/>
      </dsp:nvSpPr>
      <dsp:spPr>
        <a:xfrm rot="18000000">
          <a:off x="4358234" y="1446447"/>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1590235"/>
        <a:ext cx="487395" cy="261508"/>
      </dsp:txXfrm>
    </dsp:sp>
    <dsp:sp modelId="{AE316B38-109B-4D3F-9111-CB4DB9CBE343}">
      <dsp:nvSpPr>
        <dsp:cNvPr id="0" name=""/>
        <dsp:cNvSpPr/>
      </dsp:nvSpPr>
      <dsp:spPr>
        <a:xfrm>
          <a:off x="4743302" y="306964"/>
          <a:ext cx="897334" cy="897334"/>
        </a:xfrm>
        <a:prstGeom prst="rect">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age&gt;70;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cont.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log</a:t>
          </a:r>
        </a:p>
      </dsp:txBody>
      <dsp:txXfrm>
        <a:off x="4743302" y="306964"/>
        <a:ext cx="897334" cy="897334"/>
      </dsp:txXfrm>
    </dsp:sp>
    <dsp:sp modelId="{8A1688DC-06ED-4816-946D-C7AD97616C47}">
      <dsp:nvSpPr>
        <dsp:cNvPr id="0" name=""/>
        <dsp:cNvSpPr/>
      </dsp:nvSpPr>
      <dsp:spPr>
        <a:xfrm rot="19800000">
          <a:off x="4799887" y="1888100"/>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2007959"/>
        <a:ext cx="487395" cy="261508"/>
      </dsp:txXfrm>
    </dsp:sp>
    <dsp:sp modelId="{0F91059A-96F6-46B5-B965-EFC1D362726F}">
      <dsp:nvSpPr>
        <dsp:cNvPr id="0" name=""/>
        <dsp:cNvSpPr/>
      </dsp:nvSpPr>
      <dsp:spPr>
        <a:xfrm>
          <a:off x="5569034" y="1132696"/>
          <a:ext cx="897334" cy="897334"/>
        </a:xfrm>
        <a:prstGeom prst="ellipse">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age&gt;70;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3-cat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5700446" y="1264108"/>
        <a:ext cx="634510" cy="634510"/>
      </dsp:txXfrm>
    </dsp:sp>
    <dsp:sp modelId="{C2AEE8A0-42C9-4EB4-A551-AB4BDB9FC000}">
      <dsp:nvSpPr>
        <dsp:cNvPr id="0" name=""/>
        <dsp:cNvSpPr/>
      </dsp:nvSpPr>
      <dsp:spPr>
        <a:xfrm>
          <a:off x="4961543" y="2491409"/>
          <a:ext cx="618149" cy="4358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961543" y="2578579"/>
        <a:ext cx="487395" cy="261508"/>
      </dsp:txXfrm>
    </dsp:sp>
    <dsp:sp modelId="{CC5D27A3-EBE2-4926-A413-14C52933D700}">
      <dsp:nvSpPr>
        <dsp:cNvPr id="0" name=""/>
        <dsp:cNvSpPr/>
      </dsp:nvSpPr>
      <dsp:spPr>
        <a:xfrm>
          <a:off x="5871272" y="2260666"/>
          <a:ext cx="897334" cy="897334"/>
        </a:xfrm>
        <a:prstGeom prst="ellipse">
          <a:avLst/>
        </a:prstGeom>
        <a:solidFill>
          <a:schemeClr val="accent6">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exclude age&gt;70;</a:t>
          </a:r>
        </a:p>
        <a:p>
          <a:pPr marL="0" lvl="0" indent="0" algn="ctr" defTabSz="400050">
            <a:lnSpc>
              <a:spcPct val="90000"/>
            </a:lnSpc>
            <a:spcBef>
              <a:spcPct val="0"/>
            </a:spcBef>
            <a:spcAft>
              <a:spcPct val="35000"/>
            </a:spcAft>
            <a:buNone/>
          </a:pPr>
          <a:r>
            <a:rPr lang="en-US" sz="900" kern="1200" dirty="0">
              <a:solidFill>
                <a:schemeClr val="bg1"/>
              </a:solidFill>
            </a:rPr>
            <a:t>3-cat </a:t>
          </a:r>
          <a:r>
            <a:rPr lang="en-US" sz="900" kern="1200" dirty="0" err="1">
              <a:solidFill>
                <a:schemeClr val="bg1"/>
              </a:solidFill>
            </a:rPr>
            <a:t>bmi</a:t>
          </a:r>
          <a:r>
            <a:rPr lang="en-US" sz="900" kern="1200" dirty="0">
              <a:solidFill>
                <a:schemeClr val="bg1"/>
              </a:solidFill>
            </a:rPr>
            <a:t>;</a:t>
          </a:r>
        </a:p>
        <a:p>
          <a:pPr marL="0" lvl="0" indent="0" algn="ctr" defTabSz="400050">
            <a:lnSpc>
              <a:spcPct val="90000"/>
            </a:lnSpc>
            <a:spcBef>
              <a:spcPct val="0"/>
            </a:spcBef>
            <a:spcAft>
              <a:spcPct val="35000"/>
            </a:spcAft>
            <a:buNone/>
          </a:pPr>
          <a:r>
            <a:rPr lang="en-US" sz="900" kern="1200" dirty="0">
              <a:solidFill>
                <a:schemeClr val="bg1"/>
              </a:solidFill>
            </a:rPr>
            <a:t>DV log</a:t>
          </a:r>
        </a:p>
      </dsp:txBody>
      <dsp:txXfrm>
        <a:off x="6002684" y="2392078"/>
        <a:ext cx="634510" cy="634510"/>
      </dsp:txXfrm>
    </dsp:sp>
    <dsp:sp modelId="{D1378CD7-2AF2-4D62-8CFE-5780B8052E77}">
      <dsp:nvSpPr>
        <dsp:cNvPr id="0" name=""/>
        <dsp:cNvSpPr/>
      </dsp:nvSpPr>
      <dsp:spPr>
        <a:xfrm rot="1800000">
          <a:off x="4799887" y="3094718"/>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808646" y="3149200"/>
        <a:ext cx="487395" cy="261508"/>
      </dsp:txXfrm>
    </dsp:sp>
    <dsp:sp modelId="{3C873777-7787-4A9B-ABFE-03122ED90091}">
      <dsp:nvSpPr>
        <dsp:cNvPr id="0" name=""/>
        <dsp:cNvSpPr/>
      </dsp:nvSpPr>
      <dsp:spPr>
        <a:xfrm>
          <a:off x="5569034" y="3388636"/>
          <a:ext cx="897334" cy="897334"/>
        </a:xfrm>
        <a:prstGeom prst="hexagon">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age&gt;70;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5-cat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5718590" y="3538192"/>
        <a:ext cx="598222" cy="598222"/>
      </dsp:txXfrm>
    </dsp:sp>
    <dsp:sp modelId="{27DB62AD-7110-481F-8715-9F4D9E12481F}">
      <dsp:nvSpPr>
        <dsp:cNvPr id="0" name=""/>
        <dsp:cNvSpPr/>
      </dsp:nvSpPr>
      <dsp:spPr>
        <a:xfrm rot="3600000">
          <a:off x="4358234" y="3536371"/>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390923" y="3566923"/>
        <a:ext cx="487395" cy="261508"/>
      </dsp:txXfrm>
    </dsp:sp>
    <dsp:sp modelId="{5CAA6154-F6E9-4657-B32B-EF7F83215E12}">
      <dsp:nvSpPr>
        <dsp:cNvPr id="0" name=""/>
        <dsp:cNvSpPr/>
      </dsp:nvSpPr>
      <dsp:spPr>
        <a:xfrm>
          <a:off x="4743302" y="4214367"/>
          <a:ext cx="897334" cy="897334"/>
        </a:xfrm>
        <a:prstGeom prst="hexagon">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age&gt;70;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5-cat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log</a:t>
          </a:r>
        </a:p>
      </dsp:txBody>
      <dsp:txXfrm>
        <a:off x="4892858" y="4363923"/>
        <a:ext cx="598222" cy="598222"/>
      </dsp:txXfrm>
    </dsp:sp>
    <dsp:sp modelId="{B4BDE0A5-ECFC-46DE-945B-E2B860A104F6}">
      <dsp:nvSpPr>
        <dsp:cNvPr id="0" name=""/>
        <dsp:cNvSpPr/>
      </dsp:nvSpPr>
      <dsp:spPr>
        <a:xfrm rot="5400000">
          <a:off x="3754925" y="3698027"/>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20302" y="3719820"/>
        <a:ext cx="487395" cy="261508"/>
      </dsp:txXfrm>
    </dsp:sp>
    <dsp:sp modelId="{A43CF137-A847-4F87-944F-F0DDAC002EA0}">
      <dsp:nvSpPr>
        <dsp:cNvPr id="0" name=""/>
        <dsp:cNvSpPr/>
      </dsp:nvSpPr>
      <dsp:spPr>
        <a:xfrm>
          <a:off x="3615332" y="4516606"/>
          <a:ext cx="897334" cy="897334"/>
        </a:xfrm>
        <a:prstGeom prst="rect">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err="1">
              <a:solidFill>
                <a:schemeClr val="bg1">
                  <a:lumMod val="65000"/>
                  <a:lumOff val="35000"/>
                </a:schemeClr>
              </a:solidFill>
            </a:rPr>
            <a:t>cont</a:t>
          </a:r>
          <a:r>
            <a:rPr lang="en-US" sz="900" kern="1200" dirty="0">
              <a:solidFill>
                <a:schemeClr val="bg1">
                  <a:lumMod val="65000"/>
                  <a:lumOff val="35000"/>
                </a:schemeClr>
              </a:solidFill>
            </a:rPr>
            <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3615332" y="4516606"/>
        <a:ext cx="897334" cy="897334"/>
      </dsp:txXfrm>
    </dsp:sp>
    <dsp:sp modelId="{7E9B3D87-1A77-458D-B41E-97D1D145A3C3}">
      <dsp:nvSpPr>
        <dsp:cNvPr id="0" name=""/>
        <dsp:cNvSpPr/>
      </dsp:nvSpPr>
      <dsp:spPr>
        <a:xfrm rot="7200000">
          <a:off x="3151616" y="3536371"/>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3566923"/>
        <a:ext cx="487395" cy="261508"/>
      </dsp:txXfrm>
    </dsp:sp>
    <dsp:sp modelId="{C4827387-EB7E-4620-89DE-15F8C86C6EE8}">
      <dsp:nvSpPr>
        <dsp:cNvPr id="0" name=""/>
        <dsp:cNvSpPr/>
      </dsp:nvSpPr>
      <dsp:spPr>
        <a:xfrm>
          <a:off x="2487362" y="4214367"/>
          <a:ext cx="897334" cy="897334"/>
        </a:xfrm>
        <a:prstGeom prst="rect">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err="1">
              <a:solidFill>
                <a:schemeClr val="bg1">
                  <a:lumMod val="65000"/>
                  <a:lumOff val="35000"/>
                </a:schemeClr>
              </a:solidFill>
            </a:rPr>
            <a:t>cont</a:t>
          </a:r>
          <a:r>
            <a:rPr lang="en-US" sz="900" kern="1200" dirty="0">
              <a:solidFill>
                <a:schemeClr val="bg1">
                  <a:lumMod val="65000"/>
                  <a:lumOff val="35000"/>
                </a:schemeClr>
              </a:solidFill>
            </a:rPr>
            <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log</a:t>
          </a:r>
        </a:p>
      </dsp:txBody>
      <dsp:txXfrm>
        <a:off x="2487362" y="4214367"/>
        <a:ext cx="897334" cy="897334"/>
      </dsp:txXfrm>
    </dsp:sp>
    <dsp:sp modelId="{39D05AF7-D0C1-4C85-AFEC-52C1AFBC1A40}">
      <dsp:nvSpPr>
        <dsp:cNvPr id="0" name=""/>
        <dsp:cNvSpPr/>
      </dsp:nvSpPr>
      <dsp:spPr>
        <a:xfrm rot="9000000">
          <a:off x="2709963" y="3094718"/>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3149200"/>
        <a:ext cx="487395" cy="261508"/>
      </dsp:txXfrm>
    </dsp:sp>
    <dsp:sp modelId="{133591BE-6AFB-44DB-AD5E-62FB188EEE6C}">
      <dsp:nvSpPr>
        <dsp:cNvPr id="0" name=""/>
        <dsp:cNvSpPr/>
      </dsp:nvSpPr>
      <dsp:spPr>
        <a:xfrm>
          <a:off x="1661631" y="3388636"/>
          <a:ext cx="897334" cy="897334"/>
        </a:xfrm>
        <a:prstGeom prst="ellipse">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3-cat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1793043" y="3520048"/>
        <a:ext cx="634510" cy="634510"/>
      </dsp:txXfrm>
    </dsp:sp>
    <dsp:sp modelId="{DAF04F79-8637-45ED-BC74-9561F13168C1}">
      <dsp:nvSpPr>
        <dsp:cNvPr id="0" name=""/>
        <dsp:cNvSpPr/>
      </dsp:nvSpPr>
      <dsp:spPr>
        <a:xfrm rot="10800000">
          <a:off x="2548306" y="2491409"/>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679060" y="2578579"/>
        <a:ext cx="487395" cy="261508"/>
      </dsp:txXfrm>
    </dsp:sp>
    <dsp:sp modelId="{17B5C7FB-147C-4D22-82D6-297234A0F166}">
      <dsp:nvSpPr>
        <dsp:cNvPr id="0" name=""/>
        <dsp:cNvSpPr/>
      </dsp:nvSpPr>
      <dsp:spPr>
        <a:xfrm>
          <a:off x="1359392" y="2260666"/>
          <a:ext cx="897334" cy="897334"/>
        </a:xfrm>
        <a:prstGeom prst="ellipse">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3-cat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log</a:t>
          </a:r>
        </a:p>
      </dsp:txBody>
      <dsp:txXfrm>
        <a:off x="1490804" y="2392078"/>
        <a:ext cx="634510" cy="634510"/>
      </dsp:txXfrm>
    </dsp:sp>
    <dsp:sp modelId="{8CA84182-67F6-4F9E-B2E4-2AA96E7C18BF}">
      <dsp:nvSpPr>
        <dsp:cNvPr id="0" name=""/>
        <dsp:cNvSpPr/>
      </dsp:nvSpPr>
      <dsp:spPr>
        <a:xfrm rot="12600000">
          <a:off x="2709963" y="1888100"/>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2831958" y="2007959"/>
        <a:ext cx="487395" cy="261508"/>
      </dsp:txXfrm>
    </dsp:sp>
    <dsp:sp modelId="{55849FA6-BA6A-4B86-812B-D9ED2A61B87E}">
      <dsp:nvSpPr>
        <dsp:cNvPr id="0" name=""/>
        <dsp:cNvSpPr/>
      </dsp:nvSpPr>
      <dsp:spPr>
        <a:xfrm>
          <a:off x="1661631" y="1132696"/>
          <a:ext cx="897334" cy="897334"/>
        </a:xfrm>
        <a:prstGeom prst="hexagon">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5-cat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 </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sqrt</a:t>
          </a:r>
        </a:p>
      </dsp:txBody>
      <dsp:txXfrm>
        <a:off x="1811187" y="1282252"/>
        <a:ext cx="598222" cy="598222"/>
      </dsp:txXfrm>
    </dsp:sp>
    <dsp:sp modelId="{8F4503B7-7964-45BF-B911-34BE9FB3EFDB}">
      <dsp:nvSpPr>
        <dsp:cNvPr id="0" name=""/>
        <dsp:cNvSpPr/>
      </dsp:nvSpPr>
      <dsp:spPr>
        <a:xfrm rot="14400000">
          <a:off x="3151616" y="1446447"/>
          <a:ext cx="618149" cy="435848"/>
        </a:xfrm>
        <a:prstGeom prst="rightArrow">
          <a:avLst>
            <a:gd name="adj1" fmla="val 60000"/>
            <a:gd name="adj2" fmla="val 50000"/>
          </a:avLst>
        </a:prstGeom>
        <a:solidFill>
          <a:schemeClr val="bg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249682" y="1590235"/>
        <a:ext cx="487395" cy="261508"/>
      </dsp:txXfrm>
    </dsp:sp>
    <dsp:sp modelId="{9907C6A9-720A-403F-934A-2DD6F3B93708}">
      <dsp:nvSpPr>
        <dsp:cNvPr id="0" name=""/>
        <dsp:cNvSpPr/>
      </dsp:nvSpPr>
      <dsp:spPr>
        <a:xfrm>
          <a:off x="2487362" y="306964"/>
          <a:ext cx="897334" cy="897334"/>
        </a:xfrm>
        <a:prstGeom prst="hexagon">
          <a:avLst/>
        </a:prstGeom>
        <a:solidFill>
          <a:schemeClr val="bg1">
            <a:lumMod val="85000"/>
            <a:lumOff val="1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exclude age&gt;50;</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5-cat </a:t>
          </a:r>
          <a:r>
            <a:rPr lang="en-US" sz="900" kern="1200" dirty="0" err="1">
              <a:solidFill>
                <a:schemeClr val="bg1">
                  <a:lumMod val="65000"/>
                  <a:lumOff val="35000"/>
                </a:schemeClr>
              </a:solidFill>
            </a:rPr>
            <a:t>bmi</a:t>
          </a:r>
          <a:r>
            <a:rPr lang="en-US" sz="900" kern="1200" dirty="0">
              <a:solidFill>
                <a:schemeClr val="bg1">
                  <a:lumMod val="65000"/>
                  <a:lumOff val="35000"/>
                </a:schemeClr>
              </a:solidFill>
            </a:rPr>
            <a:t>;</a:t>
          </a:r>
        </a:p>
        <a:p>
          <a:pPr marL="0" lvl="0" indent="0" algn="ctr" defTabSz="400050">
            <a:lnSpc>
              <a:spcPct val="90000"/>
            </a:lnSpc>
            <a:spcBef>
              <a:spcPct val="0"/>
            </a:spcBef>
            <a:spcAft>
              <a:spcPct val="35000"/>
            </a:spcAft>
            <a:buNone/>
          </a:pPr>
          <a:r>
            <a:rPr lang="en-US" sz="900" kern="1200" dirty="0">
              <a:solidFill>
                <a:schemeClr val="bg1">
                  <a:lumMod val="65000"/>
                  <a:lumOff val="35000"/>
                </a:schemeClr>
              </a:solidFill>
            </a:rPr>
            <a:t>DV log</a:t>
          </a:r>
        </a:p>
      </dsp:txBody>
      <dsp:txXfrm>
        <a:off x="2636918" y="456520"/>
        <a:ext cx="598222" cy="59822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11EAB3-9443-4367-B8B7-853623FE480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3376267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335915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62063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16254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2531088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11EAB3-9443-4367-B8B7-853623FE4805}"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175223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411EAB3-9443-4367-B8B7-853623FE4805}"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121478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1EAB3-9443-4367-B8B7-853623FE480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347664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1EAB3-9443-4367-B8B7-853623FE480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168823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11EAB3-9443-4367-B8B7-853623FE480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30018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1EAB3-9443-4367-B8B7-853623FE4805}" type="datetimeFigureOut">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98079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416717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11EAB3-9443-4367-B8B7-853623FE4805}" type="datetimeFigureOut">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36422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11EAB3-9443-4367-B8B7-853623FE4805}" type="datetimeFigureOut">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90437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1EAB3-9443-4367-B8B7-853623FE4805}" type="datetimeFigureOut">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1982670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257661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11EAB3-9443-4367-B8B7-853623FE4805}" type="datetimeFigureOut">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C1DDD1-31EB-4040-BBE9-5DC75EC58E7F}" type="slidenum">
              <a:rPr lang="en-US" smtClean="0"/>
              <a:t>‹#›</a:t>
            </a:fld>
            <a:endParaRPr lang="en-US"/>
          </a:p>
        </p:txBody>
      </p:sp>
    </p:spTree>
    <p:extLst>
      <p:ext uri="{BB962C8B-B14F-4D97-AF65-F5344CB8AC3E}">
        <p14:creationId xmlns:p14="http://schemas.microsoft.com/office/powerpoint/2010/main" val="162283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11EAB3-9443-4367-B8B7-853623FE4805}" type="datetimeFigureOut">
              <a:rPr lang="en-US" smtClean="0"/>
              <a:t>9/5/2022</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FC1DDD1-31EB-4040-BBE9-5DC75EC58E7F}" type="slidenum">
              <a:rPr lang="en-US" smtClean="0"/>
              <a:t>‹#›</a:t>
            </a:fld>
            <a:endParaRPr lang="en-US"/>
          </a:p>
        </p:txBody>
      </p:sp>
    </p:spTree>
    <p:extLst>
      <p:ext uri="{BB962C8B-B14F-4D97-AF65-F5344CB8AC3E}">
        <p14:creationId xmlns:p14="http://schemas.microsoft.com/office/powerpoint/2010/main" val="962417489"/>
      </p:ext>
    </p:extLst>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 id="2147484132" r:id="rId14"/>
    <p:sldLayoutId id="2147484133" r:id="rId15"/>
    <p:sldLayoutId id="2147484134" r:id="rId16"/>
    <p:sldLayoutId id="214748413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4.svg"/><Relationship Id="rId21" Type="http://schemas.openxmlformats.org/officeDocument/2006/relationships/image" Target="../media/image31.png"/><Relationship Id="rId7" Type="http://schemas.openxmlformats.org/officeDocument/2006/relationships/image" Target="../media/image8.sv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11.png"/><Relationship Id="rId19"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4.png"/><Relationship Id="rId22"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3.svg"/><Relationship Id="rId18" Type="http://schemas.openxmlformats.org/officeDocument/2006/relationships/image" Target="../media/image28.png"/><Relationship Id="rId3" Type="http://schemas.openxmlformats.org/officeDocument/2006/relationships/image" Target="../media/image14.svg"/><Relationship Id="rId21" Type="http://schemas.openxmlformats.org/officeDocument/2006/relationships/image" Target="../media/image31.png"/><Relationship Id="rId7" Type="http://schemas.openxmlformats.org/officeDocument/2006/relationships/image" Target="../media/image8.sv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3.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25.svg"/><Relationship Id="rId23" Type="http://schemas.openxmlformats.org/officeDocument/2006/relationships/image" Target="../media/image33.png"/><Relationship Id="rId10" Type="http://schemas.openxmlformats.org/officeDocument/2006/relationships/image" Target="../media/image11.png"/><Relationship Id="rId19"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24.png"/><Relationship Id="rId2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0.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90.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20.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4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3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14.svg"/><Relationship Id="rId7" Type="http://schemas.openxmlformats.org/officeDocument/2006/relationships/image" Target="../media/image8.sv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13.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7.png"/><Relationship Id="rId10" Type="http://schemas.openxmlformats.org/officeDocument/2006/relationships/image" Target="../media/image11.png"/><Relationship Id="rId19"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2" name="Rectangle 14">
            <a:extLst>
              <a:ext uri="{FF2B5EF4-FFF2-40B4-BE49-F238E27FC236}">
                <a16:creationId xmlns:a16="http://schemas.microsoft.com/office/drawing/2014/main" id="{F7FEF3BF-EB91-4544-BF8F-4B0AF2D9F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schemeClr>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3FCF67D5-ED68-450B-8345-4E10E7A11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604933"/>
          </a:xfrm>
          <a:prstGeom prst="rect">
            <a:avLst/>
          </a:prstGeom>
          <a:solidFill>
            <a:schemeClr val="bg1">
              <a:lumMod val="95000"/>
              <a:lumOff val="5000"/>
            </a:schemeClr>
          </a:solidFill>
          <a:ln w="38100" cap="sq">
            <a:noFill/>
            <a:miter lim="800000"/>
          </a:ln>
          <a:effectLst/>
          <a:scene3d>
            <a:camera prst="orthographicFront"/>
            <a:lightRig rig="twoPt" dir="t">
              <a:rot lat="0" lon="0" rev="7200000"/>
            </a:lightRig>
          </a:scene3d>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304806-ECC1-48C7-B9BF-146D39D56FC6}"/>
              </a:ext>
            </a:extLst>
          </p:cNvPr>
          <p:cNvSpPr>
            <a:spLocks noGrp="1"/>
          </p:cNvSpPr>
          <p:nvPr>
            <p:ph type="ctrTitle"/>
          </p:nvPr>
        </p:nvSpPr>
        <p:spPr>
          <a:xfrm>
            <a:off x="1595269" y="1122363"/>
            <a:ext cx="9001462" cy="2387600"/>
          </a:xfrm>
        </p:spPr>
        <p:txBody>
          <a:bodyPr>
            <a:normAutofit/>
          </a:bodyPr>
          <a:lstStyle/>
          <a:p>
            <a:r>
              <a:rPr lang="en-US" sz="3400" dirty="0"/>
              <a:t>false positives and flexibility in data analysis: The problem with researcher degrees of freedom and solutions</a:t>
            </a:r>
            <a:endParaRPr lang="en-US" sz="3400" b="0" dirty="0"/>
          </a:p>
        </p:txBody>
      </p:sp>
      <p:sp>
        <p:nvSpPr>
          <p:cNvPr id="3" name="Subtitle 2">
            <a:extLst>
              <a:ext uri="{FF2B5EF4-FFF2-40B4-BE49-F238E27FC236}">
                <a16:creationId xmlns:a16="http://schemas.microsoft.com/office/drawing/2014/main" id="{D278DA41-2C86-4AA5-AE04-8AE292B25890}"/>
              </a:ext>
            </a:extLst>
          </p:cNvPr>
          <p:cNvSpPr>
            <a:spLocks noGrp="1"/>
          </p:cNvSpPr>
          <p:nvPr>
            <p:ph type="subTitle" idx="1"/>
          </p:nvPr>
        </p:nvSpPr>
        <p:spPr>
          <a:xfrm>
            <a:off x="1595269" y="3602038"/>
            <a:ext cx="9001462" cy="1655762"/>
          </a:xfrm>
        </p:spPr>
        <p:txBody>
          <a:bodyPr>
            <a:normAutofit/>
          </a:bodyPr>
          <a:lstStyle/>
          <a:p>
            <a:r>
              <a:rPr lang="en-US" sz="2000">
                <a:solidFill>
                  <a:schemeClr val="tx2"/>
                </a:solidFill>
              </a:rPr>
              <a:t>UCLA OARC</a:t>
            </a:r>
          </a:p>
          <a:p>
            <a:r>
              <a:rPr lang="en-US" sz="2000">
                <a:solidFill>
                  <a:schemeClr val="tx2"/>
                </a:solidFill>
              </a:rPr>
              <a:t>Statistical Methods and Data Analytics Group</a:t>
            </a:r>
          </a:p>
          <a:p>
            <a:endParaRPr lang="en-US" sz="2000">
              <a:solidFill>
                <a:schemeClr val="tx2"/>
              </a:solidFill>
            </a:endParaRPr>
          </a:p>
        </p:txBody>
      </p:sp>
    </p:spTree>
    <p:extLst>
      <p:ext uri="{BB962C8B-B14F-4D97-AF65-F5344CB8AC3E}">
        <p14:creationId xmlns:p14="http://schemas.microsoft.com/office/powerpoint/2010/main" val="157889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2" descr="Internet Of Things with solid fill">
            <a:extLst>
              <a:ext uri="{FF2B5EF4-FFF2-40B4-BE49-F238E27FC236}">
                <a16:creationId xmlns:a16="http://schemas.microsoft.com/office/drawing/2014/main" id="{7ABB1D85-DB85-3A73-CD2A-17044237C360}"/>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5199" y="3042235"/>
            <a:ext cx="914400" cy="914400"/>
          </a:xfrm>
        </p:spPr>
      </p:pic>
      <p:pic>
        <p:nvPicPr>
          <p:cNvPr id="23" name="Graphic 22" descr="Medal with solid fill">
            <a:extLst>
              <a:ext uri="{FF2B5EF4-FFF2-40B4-BE49-F238E27FC236}">
                <a16:creationId xmlns:a16="http://schemas.microsoft.com/office/drawing/2014/main" id="{782C3119-2D63-3E4A-239D-E61CAF4FF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3927" y="1207146"/>
            <a:ext cx="914400" cy="914400"/>
          </a:xfrm>
          <a:prstGeom prst="rect">
            <a:avLst/>
          </a:prstGeom>
        </p:spPr>
      </p:pic>
      <p:pic>
        <p:nvPicPr>
          <p:cNvPr id="31" name="Graphic 30" descr="Thought with solid fill">
            <a:extLst>
              <a:ext uri="{FF2B5EF4-FFF2-40B4-BE49-F238E27FC236}">
                <a16:creationId xmlns:a16="http://schemas.microsoft.com/office/drawing/2014/main" id="{26CF497A-3646-41E0-6AD8-6158675DD9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755" y="3971297"/>
            <a:ext cx="914400" cy="914400"/>
          </a:xfrm>
          <a:prstGeom prst="rect">
            <a:avLst/>
          </a:prstGeom>
        </p:spPr>
      </p:pic>
      <p:pic>
        <p:nvPicPr>
          <p:cNvPr id="35" name="Graphic 34" descr="Questions with solid fill">
            <a:extLst>
              <a:ext uri="{FF2B5EF4-FFF2-40B4-BE49-F238E27FC236}">
                <a16:creationId xmlns:a16="http://schemas.microsoft.com/office/drawing/2014/main" id="{BD46309F-D26D-35C4-9684-1C7B0A2E7A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3355" y="3971297"/>
            <a:ext cx="914400" cy="914400"/>
          </a:xfrm>
          <a:prstGeom prst="rect">
            <a:avLst/>
          </a:prstGeom>
        </p:spPr>
      </p:pic>
      <p:pic>
        <p:nvPicPr>
          <p:cNvPr id="37" name="Graphic 36" descr="Address Book with solid fill">
            <a:extLst>
              <a:ext uri="{FF2B5EF4-FFF2-40B4-BE49-F238E27FC236}">
                <a16:creationId xmlns:a16="http://schemas.microsoft.com/office/drawing/2014/main" id="{BBC4EE66-88C6-FAC4-86D3-1DF4611713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8147" y="1207146"/>
            <a:ext cx="914400" cy="914400"/>
          </a:xfrm>
          <a:prstGeom prst="rect">
            <a:avLst/>
          </a:prstGeom>
        </p:spPr>
      </p:pic>
      <p:pic>
        <p:nvPicPr>
          <p:cNvPr id="55" name="Graphic 54" descr="Filing Box Archive with solid fill">
            <a:extLst>
              <a:ext uri="{FF2B5EF4-FFF2-40B4-BE49-F238E27FC236}">
                <a16:creationId xmlns:a16="http://schemas.microsoft.com/office/drawing/2014/main" id="{4F5E4BBB-5DA3-26C7-A940-48124144A2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02727" y="3544731"/>
            <a:ext cx="1611453" cy="1415509"/>
          </a:xfrm>
          <a:prstGeom prst="rect">
            <a:avLst/>
          </a:prstGeom>
        </p:spPr>
      </p:pic>
      <p:pic>
        <p:nvPicPr>
          <p:cNvPr id="57" name="Graphic 56" descr="Star outline">
            <a:extLst>
              <a:ext uri="{FF2B5EF4-FFF2-40B4-BE49-F238E27FC236}">
                <a16:creationId xmlns:a16="http://schemas.microsoft.com/office/drawing/2014/main" id="{3F6390D6-BE45-FBB4-888D-F3FAE291A2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1841" y="811763"/>
            <a:ext cx="1279186" cy="127918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A95983-42BF-050B-CC61-B744C14A2FF1}"/>
                  </a:ext>
                </a:extLst>
              </p:cNvPr>
              <p:cNvSpPr txBox="1"/>
              <p:nvPr/>
            </p:nvSpPr>
            <p:spPr>
              <a:xfrm>
                <a:off x="9314266" y="4202213"/>
                <a:ext cx="6843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=.09</m:t>
                      </m:r>
                    </m:oMath>
                  </m:oMathPara>
                </a14:m>
                <a:endParaRPr lang="en-US" sz="1200" dirty="0">
                  <a:solidFill>
                    <a:schemeClr val="bg1"/>
                  </a:solidFill>
                </a:endParaRPr>
              </a:p>
            </p:txBody>
          </p:sp>
        </mc:Choice>
        <mc:Fallback xmlns="">
          <p:sp>
            <p:nvSpPr>
              <p:cNvPr id="3" name="TextBox 2">
                <a:extLst>
                  <a:ext uri="{FF2B5EF4-FFF2-40B4-BE49-F238E27FC236}">
                    <a16:creationId xmlns:a16="http://schemas.microsoft.com/office/drawing/2014/main" id="{5EA95983-42BF-050B-CC61-B744C14A2FF1}"/>
                  </a:ext>
                </a:extLst>
              </p:cNvPr>
              <p:cNvSpPr txBox="1">
                <a:spLocks noRot="1" noChangeAspect="1" noMove="1" noResize="1" noEditPoints="1" noAdjustHandles="1" noChangeArrowheads="1" noChangeShapeType="1" noTextEdit="1"/>
              </p:cNvSpPr>
              <p:nvPr/>
            </p:nvSpPr>
            <p:spPr>
              <a:xfrm>
                <a:off x="9314266" y="4202213"/>
                <a:ext cx="684380"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09D599-2941-FFA0-D932-2C8F33D712A4}"/>
                  </a:ext>
                </a:extLst>
              </p:cNvPr>
              <p:cNvSpPr txBox="1"/>
              <p:nvPr/>
            </p:nvSpPr>
            <p:spPr>
              <a:xfrm>
                <a:off x="9493035" y="1263701"/>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1" i="1" dirty="0" smtClean="0">
                          <a:solidFill>
                            <a:srgbClr val="FFFF00"/>
                          </a:solidFill>
                          <a:latin typeface="Cambria Math" panose="02040503050406030204" pitchFamily="18" charset="0"/>
                        </a:rPr>
                        <m:t>𝒑</m:t>
                      </m:r>
                      <m:r>
                        <a:rPr lang="en-US" sz="1200" b="1" i="1" dirty="0" smtClean="0">
                          <a:solidFill>
                            <a:srgbClr val="FFFF00"/>
                          </a:solidFill>
                          <a:latin typeface="Cambria Math" panose="02040503050406030204" pitchFamily="18" charset="0"/>
                        </a:rPr>
                        <m:t>=.</m:t>
                      </m:r>
                      <m:r>
                        <a:rPr lang="en-US" sz="1200" b="1" i="1" dirty="0" smtClean="0">
                          <a:solidFill>
                            <a:srgbClr val="FFFF00"/>
                          </a:solidFill>
                          <a:latin typeface="Cambria Math" panose="02040503050406030204" pitchFamily="18" charset="0"/>
                        </a:rPr>
                        <m:t>𝟎𝟐</m:t>
                      </m:r>
                    </m:oMath>
                  </m:oMathPara>
                </a14:m>
                <a:endParaRPr lang="en-US" sz="1200" b="1" dirty="0">
                  <a:solidFill>
                    <a:srgbClr val="FFFF00"/>
                  </a:solidFill>
                </a:endParaRPr>
              </a:p>
            </p:txBody>
          </p:sp>
        </mc:Choice>
        <mc:Fallback xmlns="">
          <p:sp>
            <p:nvSpPr>
              <p:cNvPr id="4" name="TextBox 3">
                <a:extLst>
                  <a:ext uri="{FF2B5EF4-FFF2-40B4-BE49-F238E27FC236}">
                    <a16:creationId xmlns:a16="http://schemas.microsoft.com/office/drawing/2014/main" id="{E309D599-2941-FFA0-D932-2C8F33D712A4}"/>
                  </a:ext>
                </a:extLst>
              </p:cNvPr>
              <p:cNvSpPr txBox="1">
                <a:spLocks noRot="1" noChangeAspect="1" noMove="1" noResize="1" noEditPoints="1" noAdjustHandles="1" noChangeArrowheads="1" noChangeShapeType="1" noTextEdit="1"/>
              </p:cNvSpPr>
              <p:nvPr/>
            </p:nvSpPr>
            <p:spPr>
              <a:xfrm>
                <a:off x="9493035" y="1263701"/>
                <a:ext cx="695032" cy="2769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3EE81D-E278-2425-FEB5-E10A6937096C}"/>
                  </a:ext>
                </a:extLst>
              </p:cNvPr>
              <p:cNvSpPr txBox="1"/>
              <p:nvPr/>
            </p:nvSpPr>
            <p:spPr>
              <a:xfrm>
                <a:off x="9312743" y="4328040"/>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=.32</m:t>
                      </m:r>
                    </m:oMath>
                  </m:oMathPara>
                </a14:m>
                <a:endParaRPr lang="en-US" sz="1200" dirty="0">
                  <a:solidFill>
                    <a:schemeClr val="bg1"/>
                  </a:solidFill>
                </a:endParaRPr>
              </a:p>
            </p:txBody>
          </p:sp>
        </mc:Choice>
        <mc:Fallback xmlns="">
          <p:sp>
            <p:nvSpPr>
              <p:cNvPr id="5" name="TextBox 4">
                <a:extLst>
                  <a:ext uri="{FF2B5EF4-FFF2-40B4-BE49-F238E27FC236}">
                    <a16:creationId xmlns:a16="http://schemas.microsoft.com/office/drawing/2014/main" id="{E63EE81D-E278-2425-FEB5-E10A6937096C}"/>
                  </a:ext>
                </a:extLst>
              </p:cNvPr>
              <p:cNvSpPr txBox="1">
                <a:spLocks noRot="1" noChangeAspect="1" noMove="1" noResize="1" noEditPoints="1" noAdjustHandles="1" noChangeArrowheads="1" noChangeShapeType="1" noTextEdit="1"/>
              </p:cNvSpPr>
              <p:nvPr/>
            </p:nvSpPr>
            <p:spPr>
              <a:xfrm>
                <a:off x="9312743" y="4328040"/>
                <a:ext cx="695032" cy="27699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F82257-B4D9-4238-92CD-9349AF4B1F9D}"/>
                  </a:ext>
                </a:extLst>
              </p:cNvPr>
              <p:cNvSpPr txBox="1"/>
              <p:nvPr/>
            </p:nvSpPr>
            <p:spPr>
              <a:xfrm>
                <a:off x="9677878" y="3944653"/>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=.41</m:t>
                      </m:r>
                    </m:oMath>
                  </m:oMathPara>
                </a14:m>
                <a:endParaRPr lang="en-US" sz="1200" dirty="0">
                  <a:solidFill>
                    <a:schemeClr val="bg1"/>
                  </a:solidFill>
                </a:endParaRPr>
              </a:p>
            </p:txBody>
          </p:sp>
        </mc:Choice>
        <mc:Fallback xmlns="">
          <p:sp>
            <p:nvSpPr>
              <p:cNvPr id="6" name="TextBox 5">
                <a:extLst>
                  <a:ext uri="{FF2B5EF4-FFF2-40B4-BE49-F238E27FC236}">
                    <a16:creationId xmlns:a16="http://schemas.microsoft.com/office/drawing/2014/main" id="{DBF82257-B4D9-4238-92CD-9349AF4B1F9D}"/>
                  </a:ext>
                </a:extLst>
              </p:cNvPr>
              <p:cNvSpPr txBox="1">
                <a:spLocks noRot="1" noChangeAspect="1" noMove="1" noResize="1" noEditPoints="1" noAdjustHandles="1" noChangeArrowheads="1" noChangeShapeType="1" noTextEdit="1"/>
              </p:cNvSpPr>
              <p:nvPr/>
            </p:nvSpPr>
            <p:spPr>
              <a:xfrm>
                <a:off x="9677878" y="3944653"/>
                <a:ext cx="695032" cy="27699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0254B0-E9D4-C0EA-A2C1-D9140467B053}"/>
                  </a:ext>
                </a:extLst>
              </p:cNvPr>
              <p:cNvSpPr txBox="1"/>
              <p:nvPr/>
            </p:nvSpPr>
            <p:spPr>
              <a:xfrm>
                <a:off x="9954866" y="4443517"/>
                <a:ext cx="77609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=.11</m:t>
                      </m:r>
                    </m:oMath>
                  </m:oMathPara>
                </a14:m>
                <a:endParaRPr lang="en-US" sz="1200" dirty="0">
                  <a:solidFill>
                    <a:schemeClr val="bg1"/>
                  </a:solidFill>
                </a:endParaRPr>
              </a:p>
            </p:txBody>
          </p:sp>
        </mc:Choice>
        <mc:Fallback xmlns="">
          <p:sp>
            <p:nvSpPr>
              <p:cNvPr id="7" name="TextBox 6">
                <a:extLst>
                  <a:ext uri="{FF2B5EF4-FFF2-40B4-BE49-F238E27FC236}">
                    <a16:creationId xmlns:a16="http://schemas.microsoft.com/office/drawing/2014/main" id="{130254B0-E9D4-C0EA-A2C1-D9140467B053}"/>
                  </a:ext>
                </a:extLst>
              </p:cNvPr>
              <p:cNvSpPr txBox="1">
                <a:spLocks noRot="1" noChangeAspect="1" noMove="1" noResize="1" noEditPoints="1" noAdjustHandles="1" noChangeArrowheads="1" noChangeShapeType="1" noTextEdit="1"/>
              </p:cNvSpPr>
              <p:nvPr/>
            </p:nvSpPr>
            <p:spPr>
              <a:xfrm>
                <a:off x="9954866" y="4443517"/>
                <a:ext cx="776095" cy="2769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261BB1-5A86-C70F-8778-6BBED98EE740}"/>
                  </a:ext>
                </a:extLst>
              </p:cNvPr>
              <p:cNvSpPr txBox="1"/>
              <p:nvPr/>
            </p:nvSpPr>
            <p:spPr>
              <a:xfrm>
                <a:off x="9315820" y="4463642"/>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=.24</m:t>
                      </m:r>
                    </m:oMath>
                  </m:oMathPara>
                </a14:m>
                <a:endParaRPr lang="en-US" sz="1200" dirty="0">
                  <a:solidFill>
                    <a:schemeClr val="bg1"/>
                  </a:solidFill>
                </a:endParaRPr>
              </a:p>
            </p:txBody>
          </p:sp>
        </mc:Choice>
        <mc:Fallback xmlns="">
          <p:sp>
            <p:nvSpPr>
              <p:cNvPr id="8" name="TextBox 7">
                <a:extLst>
                  <a:ext uri="{FF2B5EF4-FFF2-40B4-BE49-F238E27FC236}">
                    <a16:creationId xmlns:a16="http://schemas.microsoft.com/office/drawing/2014/main" id="{AF261BB1-5A86-C70F-8778-6BBED98EE740}"/>
                  </a:ext>
                </a:extLst>
              </p:cNvPr>
              <p:cNvSpPr txBox="1">
                <a:spLocks noRot="1" noChangeAspect="1" noMove="1" noResize="1" noEditPoints="1" noAdjustHandles="1" noChangeArrowheads="1" noChangeShapeType="1" noTextEdit="1"/>
              </p:cNvSpPr>
              <p:nvPr/>
            </p:nvSpPr>
            <p:spPr>
              <a:xfrm>
                <a:off x="9315820" y="4463642"/>
                <a:ext cx="695032"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BD7FBE-1573-5867-FFF3-2610E4D8F8CB}"/>
                  </a:ext>
                </a:extLst>
              </p:cNvPr>
              <p:cNvSpPr txBox="1"/>
              <p:nvPr/>
            </p:nvSpPr>
            <p:spPr>
              <a:xfrm>
                <a:off x="9999054" y="4328094"/>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=.06</m:t>
                      </m:r>
                    </m:oMath>
                  </m:oMathPara>
                </a14:m>
                <a:endParaRPr lang="en-US" sz="1200" dirty="0">
                  <a:solidFill>
                    <a:schemeClr val="bg1"/>
                  </a:solidFill>
                </a:endParaRPr>
              </a:p>
            </p:txBody>
          </p:sp>
        </mc:Choice>
        <mc:Fallback xmlns="">
          <p:sp>
            <p:nvSpPr>
              <p:cNvPr id="9" name="TextBox 8">
                <a:extLst>
                  <a:ext uri="{FF2B5EF4-FFF2-40B4-BE49-F238E27FC236}">
                    <a16:creationId xmlns:a16="http://schemas.microsoft.com/office/drawing/2014/main" id="{72BD7FBE-1573-5867-FFF3-2610E4D8F8CB}"/>
                  </a:ext>
                </a:extLst>
              </p:cNvPr>
              <p:cNvSpPr txBox="1">
                <a:spLocks noRot="1" noChangeAspect="1" noMove="1" noResize="1" noEditPoints="1" noAdjustHandles="1" noChangeArrowheads="1" noChangeShapeType="1" noTextEdit="1"/>
              </p:cNvSpPr>
              <p:nvPr/>
            </p:nvSpPr>
            <p:spPr>
              <a:xfrm>
                <a:off x="9999054" y="4328094"/>
                <a:ext cx="695032"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48AF40-0201-AB1D-1A9C-2FEB99DF7F9A}"/>
                  </a:ext>
                </a:extLst>
              </p:cNvPr>
              <p:cNvSpPr txBox="1"/>
              <p:nvPr/>
            </p:nvSpPr>
            <p:spPr>
              <a:xfrm>
                <a:off x="10014859" y="4205939"/>
                <a:ext cx="695032" cy="276999"/>
              </a:xfrm>
              <a:prstGeom prst="rect">
                <a:avLst/>
              </a:prstGeom>
              <a:noFill/>
            </p:spPr>
            <p:txBody>
              <a:bodyPr wrap="square" rtlCol="0">
                <a:spAutoFit/>
              </a:bodyPr>
              <a:lstStyle/>
              <a:p>
                <a14:m>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=.1</m:t>
                    </m:r>
                  </m:oMath>
                </a14:m>
                <a:r>
                  <a:rPr lang="en-US" sz="1200" dirty="0">
                    <a:solidFill>
                      <a:schemeClr val="bg1"/>
                    </a:solidFill>
                  </a:rPr>
                  <a:t>7</a:t>
                </a:r>
              </a:p>
            </p:txBody>
          </p:sp>
        </mc:Choice>
        <mc:Fallback xmlns="">
          <p:sp>
            <p:nvSpPr>
              <p:cNvPr id="10" name="TextBox 9">
                <a:extLst>
                  <a:ext uri="{FF2B5EF4-FFF2-40B4-BE49-F238E27FC236}">
                    <a16:creationId xmlns:a16="http://schemas.microsoft.com/office/drawing/2014/main" id="{B348AF40-0201-AB1D-1A9C-2FEB99DF7F9A}"/>
                  </a:ext>
                </a:extLst>
              </p:cNvPr>
              <p:cNvSpPr txBox="1">
                <a:spLocks noRot="1" noChangeAspect="1" noMove="1" noResize="1" noEditPoints="1" noAdjustHandles="1" noChangeArrowheads="1" noChangeShapeType="1" noTextEdit="1"/>
              </p:cNvSpPr>
              <p:nvPr/>
            </p:nvSpPr>
            <p:spPr>
              <a:xfrm>
                <a:off x="10014859" y="4205939"/>
                <a:ext cx="695032" cy="276999"/>
              </a:xfrm>
              <a:prstGeom prst="rect">
                <a:avLst/>
              </a:prstGeom>
              <a:blipFill>
                <a:blip r:embed="rId23"/>
                <a:stretch>
                  <a:fillRect t="-2222" b="-1777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301B273-243D-340E-78E4-A9961151150A}"/>
              </a:ext>
            </a:extLst>
          </p:cNvPr>
          <p:cNvSpPr txBox="1"/>
          <p:nvPr/>
        </p:nvSpPr>
        <p:spPr>
          <a:xfrm>
            <a:off x="431941" y="2098448"/>
            <a:ext cx="3599316" cy="584775"/>
          </a:xfrm>
          <a:prstGeom prst="rect">
            <a:avLst/>
          </a:prstGeom>
          <a:noFill/>
        </p:spPr>
        <p:txBody>
          <a:bodyPr wrap="square" rtlCol="0">
            <a:spAutoFit/>
          </a:bodyPr>
          <a:lstStyle/>
          <a:p>
            <a:r>
              <a:rPr lang="en-US" sz="1600" dirty="0"/>
              <a:t>Journals incentivize researchers to report statistically significant results</a:t>
            </a:r>
          </a:p>
        </p:txBody>
      </p:sp>
      <p:sp>
        <p:nvSpPr>
          <p:cNvPr id="12" name="TextBox 11">
            <a:extLst>
              <a:ext uri="{FF2B5EF4-FFF2-40B4-BE49-F238E27FC236}">
                <a16:creationId xmlns:a16="http://schemas.microsoft.com/office/drawing/2014/main" id="{47CFDE35-922F-3F85-E1C4-C14FC36F4F7F}"/>
              </a:ext>
            </a:extLst>
          </p:cNvPr>
          <p:cNvSpPr txBox="1"/>
          <p:nvPr/>
        </p:nvSpPr>
        <p:spPr>
          <a:xfrm>
            <a:off x="615769" y="4960240"/>
            <a:ext cx="3387445" cy="830997"/>
          </a:xfrm>
          <a:prstGeom prst="rect">
            <a:avLst/>
          </a:prstGeom>
          <a:noFill/>
        </p:spPr>
        <p:txBody>
          <a:bodyPr wrap="square" rtlCol="0">
            <a:spAutoFit/>
          </a:bodyPr>
          <a:lstStyle/>
          <a:p>
            <a:r>
              <a:rPr lang="en-US" sz="1600" dirty="0"/>
              <a:t>Researchers often don’t know what data processing and analysis decisions are best</a:t>
            </a:r>
          </a:p>
        </p:txBody>
      </p:sp>
      <p:sp>
        <p:nvSpPr>
          <p:cNvPr id="13" name="TextBox 12">
            <a:extLst>
              <a:ext uri="{FF2B5EF4-FFF2-40B4-BE49-F238E27FC236}">
                <a16:creationId xmlns:a16="http://schemas.microsoft.com/office/drawing/2014/main" id="{F4DEDE88-29B1-20E2-5760-C22C9E53745E}"/>
              </a:ext>
            </a:extLst>
          </p:cNvPr>
          <p:cNvSpPr txBox="1"/>
          <p:nvPr/>
        </p:nvSpPr>
        <p:spPr>
          <a:xfrm>
            <a:off x="4296319" y="4305084"/>
            <a:ext cx="3732245" cy="830997"/>
          </a:xfrm>
          <a:prstGeom prst="rect">
            <a:avLst/>
          </a:prstGeom>
          <a:noFill/>
        </p:spPr>
        <p:txBody>
          <a:bodyPr wrap="square" rtlCol="0">
            <a:spAutoFit/>
          </a:bodyPr>
          <a:lstStyle/>
          <a:p>
            <a:r>
              <a:rPr lang="en-US" sz="1600" dirty="0"/>
              <a:t>Researchers run many tests with many versions of the data to find a significant result</a:t>
            </a:r>
          </a:p>
        </p:txBody>
      </p:sp>
      <p:sp>
        <p:nvSpPr>
          <p:cNvPr id="14" name="TextBox 13">
            <a:extLst>
              <a:ext uri="{FF2B5EF4-FFF2-40B4-BE49-F238E27FC236}">
                <a16:creationId xmlns:a16="http://schemas.microsoft.com/office/drawing/2014/main" id="{F487077F-E001-3385-B0BA-921EB9B6FC03}"/>
              </a:ext>
            </a:extLst>
          </p:cNvPr>
          <p:cNvSpPr txBox="1"/>
          <p:nvPr/>
        </p:nvSpPr>
        <p:spPr>
          <a:xfrm>
            <a:off x="8188788" y="4960240"/>
            <a:ext cx="3609515" cy="830997"/>
          </a:xfrm>
          <a:prstGeom prst="rect">
            <a:avLst/>
          </a:prstGeom>
          <a:noFill/>
        </p:spPr>
        <p:txBody>
          <a:bodyPr wrap="square" rtlCol="0">
            <a:spAutoFit/>
          </a:bodyPr>
          <a:lstStyle/>
          <a:p>
            <a:r>
              <a:rPr lang="en-US" sz="1600" dirty="0"/>
              <a:t>The bad results are discarded into the “file drawer”</a:t>
            </a:r>
          </a:p>
          <a:p>
            <a:pPr marL="285750" indent="-285750">
              <a:buFont typeface="Arial" panose="020B0604020202020204" pitchFamily="34" charset="0"/>
              <a:buChar char="•"/>
            </a:pPr>
            <a:r>
              <a:rPr lang="en-US" sz="1600" dirty="0"/>
              <a:t>Creates a publication bias</a:t>
            </a:r>
          </a:p>
        </p:txBody>
      </p:sp>
      <p:sp>
        <p:nvSpPr>
          <p:cNvPr id="15" name="TextBox 14">
            <a:extLst>
              <a:ext uri="{FF2B5EF4-FFF2-40B4-BE49-F238E27FC236}">
                <a16:creationId xmlns:a16="http://schemas.microsoft.com/office/drawing/2014/main" id="{D5BEB1DD-2BA5-4E53-66DD-D9F81BDC83F9}"/>
              </a:ext>
            </a:extLst>
          </p:cNvPr>
          <p:cNvSpPr txBox="1"/>
          <p:nvPr/>
        </p:nvSpPr>
        <p:spPr>
          <a:xfrm>
            <a:off x="8198988" y="2090949"/>
            <a:ext cx="3599315" cy="1077218"/>
          </a:xfrm>
          <a:prstGeom prst="rect">
            <a:avLst/>
          </a:prstGeom>
          <a:noFill/>
        </p:spPr>
        <p:txBody>
          <a:bodyPr wrap="square" rtlCol="0">
            <a:spAutoFit/>
          </a:bodyPr>
          <a:lstStyle/>
          <a:p>
            <a:r>
              <a:rPr lang="en-US" sz="1600" dirty="0"/>
              <a:t>The best result is published without mention of the other results</a:t>
            </a:r>
          </a:p>
          <a:p>
            <a:pPr marL="285750" indent="-285750">
              <a:buFont typeface="Arial" panose="020B0604020202020204" pitchFamily="34" charset="0"/>
              <a:buChar char="•"/>
            </a:pPr>
            <a:r>
              <a:rPr lang="en-US" sz="1600" dirty="0"/>
              <a:t>Journals do not require disclosure</a:t>
            </a:r>
          </a:p>
          <a:p>
            <a:pPr marL="285750" indent="-285750">
              <a:buFont typeface="Arial" panose="020B0604020202020204" pitchFamily="34" charset="0"/>
              <a:buChar char="•"/>
            </a:pPr>
            <a:r>
              <a:rPr lang="en-US" sz="1600" dirty="0"/>
              <a:t>Researchers self-justify decisions</a:t>
            </a:r>
          </a:p>
        </p:txBody>
      </p:sp>
    </p:spTree>
    <p:extLst>
      <p:ext uri="{BB962C8B-B14F-4D97-AF65-F5344CB8AC3E}">
        <p14:creationId xmlns:p14="http://schemas.microsoft.com/office/powerpoint/2010/main" val="188832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2" descr="Internet Of Things with solid fill">
            <a:extLst>
              <a:ext uri="{FF2B5EF4-FFF2-40B4-BE49-F238E27FC236}">
                <a16:creationId xmlns:a16="http://schemas.microsoft.com/office/drawing/2014/main" id="{7ABB1D85-DB85-3A73-CD2A-17044237C360}"/>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5199" y="3042235"/>
            <a:ext cx="914400" cy="914400"/>
          </a:xfrm>
        </p:spPr>
      </p:pic>
      <p:pic>
        <p:nvPicPr>
          <p:cNvPr id="23" name="Graphic 22" descr="Medal with solid fill">
            <a:extLst>
              <a:ext uri="{FF2B5EF4-FFF2-40B4-BE49-F238E27FC236}">
                <a16:creationId xmlns:a16="http://schemas.microsoft.com/office/drawing/2014/main" id="{782C3119-2D63-3E4A-239D-E61CAF4FF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3927" y="1207146"/>
            <a:ext cx="914400" cy="914400"/>
          </a:xfrm>
          <a:prstGeom prst="rect">
            <a:avLst/>
          </a:prstGeom>
        </p:spPr>
      </p:pic>
      <p:pic>
        <p:nvPicPr>
          <p:cNvPr id="31" name="Graphic 30" descr="Thought with solid fill">
            <a:extLst>
              <a:ext uri="{FF2B5EF4-FFF2-40B4-BE49-F238E27FC236}">
                <a16:creationId xmlns:a16="http://schemas.microsoft.com/office/drawing/2014/main" id="{26CF497A-3646-41E0-6AD8-6158675DD9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755" y="3971297"/>
            <a:ext cx="914400" cy="914400"/>
          </a:xfrm>
          <a:prstGeom prst="rect">
            <a:avLst/>
          </a:prstGeom>
        </p:spPr>
      </p:pic>
      <p:pic>
        <p:nvPicPr>
          <p:cNvPr id="35" name="Graphic 34" descr="Questions with solid fill">
            <a:extLst>
              <a:ext uri="{FF2B5EF4-FFF2-40B4-BE49-F238E27FC236}">
                <a16:creationId xmlns:a16="http://schemas.microsoft.com/office/drawing/2014/main" id="{BD46309F-D26D-35C4-9684-1C7B0A2E7A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3355" y="3971297"/>
            <a:ext cx="914400" cy="914400"/>
          </a:xfrm>
          <a:prstGeom prst="rect">
            <a:avLst/>
          </a:prstGeom>
        </p:spPr>
      </p:pic>
      <p:pic>
        <p:nvPicPr>
          <p:cNvPr id="37" name="Graphic 36" descr="Address Book with solid fill">
            <a:extLst>
              <a:ext uri="{FF2B5EF4-FFF2-40B4-BE49-F238E27FC236}">
                <a16:creationId xmlns:a16="http://schemas.microsoft.com/office/drawing/2014/main" id="{BBC4EE66-88C6-FAC4-86D3-1DF4611713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8147" y="1207146"/>
            <a:ext cx="914400" cy="914400"/>
          </a:xfrm>
          <a:prstGeom prst="rect">
            <a:avLst/>
          </a:prstGeom>
        </p:spPr>
      </p:pic>
      <p:pic>
        <p:nvPicPr>
          <p:cNvPr id="55" name="Graphic 54" descr="Filing Box Archive with solid fill">
            <a:extLst>
              <a:ext uri="{FF2B5EF4-FFF2-40B4-BE49-F238E27FC236}">
                <a16:creationId xmlns:a16="http://schemas.microsoft.com/office/drawing/2014/main" id="{4F5E4BBB-5DA3-26C7-A940-48124144A2B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02727" y="3544731"/>
            <a:ext cx="1611453" cy="1415509"/>
          </a:xfrm>
          <a:prstGeom prst="rect">
            <a:avLst/>
          </a:prstGeom>
        </p:spPr>
      </p:pic>
      <p:pic>
        <p:nvPicPr>
          <p:cNvPr id="57" name="Graphic 56" descr="Star outline">
            <a:extLst>
              <a:ext uri="{FF2B5EF4-FFF2-40B4-BE49-F238E27FC236}">
                <a16:creationId xmlns:a16="http://schemas.microsoft.com/office/drawing/2014/main" id="{3F6390D6-BE45-FBB4-888D-F3FAE291A2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231841" y="811763"/>
            <a:ext cx="1279186" cy="1279186"/>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A95983-42BF-050B-CC61-B744C14A2FF1}"/>
                  </a:ext>
                </a:extLst>
              </p:cNvPr>
              <p:cNvSpPr txBox="1"/>
              <p:nvPr/>
            </p:nvSpPr>
            <p:spPr>
              <a:xfrm>
                <a:off x="9314266" y="4202213"/>
                <a:ext cx="6843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=.09</m:t>
                      </m:r>
                    </m:oMath>
                  </m:oMathPara>
                </a14:m>
                <a:endParaRPr lang="en-US" sz="1200" dirty="0">
                  <a:solidFill>
                    <a:schemeClr val="bg1"/>
                  </a:solidFill>
                </a:endParaRPr>
              </a:p>
            </p:txBody>
          </p:sp>
        </mc:Choice>
        <mc:Fallback xmlns="">
          <p:sp>
            <p:nvSpPr>
              <p:cNvPr id="3" name="TextBox 2">
                <a:extLst>
                  <a:ext uri="{FF2B5EF4-FFF2-40B4-BE49-F238E27FC236}">
                    <a16:creationId xmlns:a16="http://schemas.microsoft.com/office/drawing/2014/main" id="{5EA95983-42BF-050B-CC61-B744C14A2FF1}"/>
                  </a:ext>
                </a:extLst>
              </p:cNvPr>
              <p:cNvSpPr txBox="1">
                <a:spLocks noRot="1" noChangeAspect="1" noMove="1" noResize="1" noEditPoints="1" noAdjustHandles="1" noChangeArrowheads="1" noChangeShapeType="1" noTextEdit="1"/>
              </p:cNvSpPr>
              <p:nvPr/>
            </p:nvSpPr>
            <p:spPr>
              <a:xfrm>
                <a:off x="9314266" y="4202213"/>
                <a:ext cx="684380"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09D599-2941-FFA0-D932-2C8F33D712A4}"/>
                  </a:ext>
                </a:extLst>
              </p:cNvPr>
              <p:cNvSpPr txBox="1"/>
              <p:nvPr/>
            </p:nvSpPr>
            <p:spPr>
              <a:xfrm>
                <a:off x="9493035" y="1263701"/>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b="1" i="1" dirty="0" smtClean="0">
                          <a:solidFill>
                            <a:srgbClr val="FFFF00"/>
                          </a:solidFill>
                          <a:latin typeface="Cambria Math" panose="02040503050406030204" pitchFamily="18" charset="0"/>
                        </a:rPr>
                        <m:t>𝒑</m:t>
                      </m:r>
                      <m:r>
                        <a:rPr lang="en-US" sz="1200" b="1" i="1" dirty="0" smtClean="0">
                          <a:solidFill>
                            <a:srgbClr val="FFFF00"/>
                          </a:solidFill>
                          <a:latin typeface="Cambria Math" panose="02040503050406030204" pitchFamily="18" charset="0"/>
                        </a:rPr>
                        <m:t>=.</m:t>
                      </m:r>
                      <m:r>
                        <a:rPr lang="en-US" sz="1200" b="1" i="1" dirty="0" smtClean="0">
                          <a:solidFill>
                            <a:srgbClr val="FFFF00"/>
                          </a:solidFill>
                          <a:latin typeface="Cambria Math" panose="02040503050406030204" pitchFamily="18" charset="0"/>
                        </a:rPr>
                        <m:t>𝟎𝟐</m:t>
                      </m:r>
                    </m:oMath>
                  </m:oMathPara>
                </a14:m>
                <a:endParaRPr lang="en-US" sz="1200" b="1" dirty="0">
                  <a:solidFill>
                    <a:srgbClr val="FFFF00"/>
                  </a:solidFill>
                </a:endParaRPr>
              </a:p>
            </p:txBody>
          </p:sp>
        </mc:Choice>
        <mc:Fallback xmlns="">
          <p:sp>
            <p:nvSpPr>
              <p:cNvPr id="4" name="TextBox 3">
                <a:extLst>
                  <a:ext uri="{FF2B5EF4-FFF2-40B4-BE49-F238E27FC236}">
                    <a16:creationId xmlns:a16="http://schemas.microsoft.com/office/drawing/2014/main" id="{E309D599-2941-FFA0-D932-2C8F33D712A4}"/>
                  </a:ext>
                </a:extLst>
              </p:cNvPr>
              <p:cNvSpPr txBox="1">
                <a:spLocks noRot="1" noChangeAspect="1" noMove="1" noResize="1" noEditPoints="1" noAdjustHandles="1" noChangeArrowheads="1" noChangeShapeType="1" noTextEdit="1"/>
              </p:cNvSpPr>
              <p:nvPr/>
            </p:nvSpPr>
            <p:spPr>
              <a:xfrm>
                <a:off x="9493035" y="1263701"/>
                <a:ext cx="695032" cy="2769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3EE81D-E278-2425-FEB5-E10A6937096C}"/>
                  </a:ext>
                </a:extLst>
              </p:cNvPr>
              <p:cNvSpPr txBox="1"/>
              <p:nvPr/>
            </p:nvSpPr>
            <p:spPr>
              <a:xfrm>
                <a:off x="9312743" y="4328040"/>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=.32</m:t>
                      </m:r>
                    </m:oMath>
                  </m:oMathPara>
                </a14:m>
                <a:endParaRPr lang="en-US" sz="1200" dirty="0">
                  <a:solidFill>
                    <a:schemeClr val="bg1"/>
                  </a:solidFill>
                </a:endParaRPr>
              </a:p>
            </p:txBody>
          </p:sp>
        </mc:Choice>
        <mc:Fallback xmlns="">
          <p:sp>
            <p:nvSpPr>
              <p:cNvPr id="5" name="TextBox 4">
                <a:extLst>
                  <a:ext uri="{FF2B5EF4-FFF2-40B4-BE49-F238E27FC236}">
                    <a16:creationId xmlns:a16="http://schemas.microsoft.com/office/drawing/2014/main" id="{E63EE81D-E278-2425-FEB5-E10A6937096C}"/>
                  </a:ext>
                </a:extLst>
              </p:cNvPr>
              <p:cNvSpPr txBox="1">
                <a:spLocks noRot="1" noChangeAspect="1" noMove="1" noResize="1" noEditPoints="1" noAdjustHandles="1" noChangeArrowheads="1" noChangeShapeType="1" noTextEdit="1"/>
              </p:cNvSpPr>
              <p:nvPr/>
            </p:nvSpPr>
            <p:spPr>
              <a:xfrm>
                <a:off x="9312743" y="4328040"/>
                <a:ext cx="695032" cy="27699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F82257-B4D9-4238-92CD-9349AF4B1F9D}"/>
                  </a:ext>
                </a:extLst>
              </p:cNvPr>
              <p:cNvSpPr txBox="1"/>
              <p:nvPr/>
            </p:nvSpPr>
            <p:spPr>
              <a:xfrm>
                <a:off x="9677878" y="3944653"/>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=.41</m:t>
                      </m:r>
                    </m:oMath>
                  </m:oMathPara>
                </a14:m>
                <a:endParaRPr lang="en-US" sz="1200" dirty="0">
                  <a:solidFill>
                    <a:schemeClr val="bg1"/>
                  </a:solidFill>
                </a:endParaRPr>
              </a:p>
            </p:txBody>
          </p:sp>
        </mc:Choice>
        <mc:Fallback xmlns="">
          <p:sp>
            <p:nvSpPr>
              <p:cNvPr id="6" name="TextBox 5">
                <a:extLst>
                  <a:ext uri="{FF2B5EF4-FFF2-40B4-BE49-F238E27FC236}">
                    <a16:creationId xmlns:a16="http://schemas.microsoft.com/office/drawing/2014/main" id="{DBF82257-B4D9-4238-92CD-9349AF4B1F9D}"/>
                  </a:ext>
                </a:extLst>
              </p:cNvPr>
              <p:cNvSpPr txBox="1">
                <a:spLocks noRot="1" noChangeAspect="1" noMove="1" noResize="1" noEditPoints="1" noAdjustHandles="1" noChangeArrowheads="1" noChangeShapeType="1" noTextEdit="1"/>
              </p:cNvSpPr>
              <p:nvPr/>
            </p:nvSpPr>
            <p:spPr>
              <a:xfrm>
                <a:off x="9677878" y="3944653"/>
                <a:ext cx="695032" cy="276999"/>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0254B0-E9D4-C0EA-A2C1-D9140467B053}"/>
                  </a:ext>
                </a:extLst>
              </p:cNvPr>
              <p:cNvSpPr txBox="1"/>
              <p:nvPr/>
            </p:nvSpPr>
            <p:spPr>
              <a:xfrm>
                <a:off x="9954866" y="4443517"/>
                <a:ext cx="77609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=.11</m:t>
                      </m:r>
                    </m:oMath>
                  </m:oMathPara>
                </a14:m>
                <a:endParaRPr lang="en-US" sz="1200" dirty="0">
                  <a:solidFill>
                    <a:schemeClr val="bg1"/>
                  </a:solidFill>
                </a:endParaRPr>
              </a:p>
            </p:txBody>
          </p:sp>
        </mc:Choice>
        <mc:Fallback xmlns="">
          <p:sp>
            <p:nvSpPr>
              <p:cNvPr id="7" name="TextBox 6">
                <a:extLst>
                  <a:ext uri="{FF2B5EF4-FFF2-40B4-BE49-F238E27FC236}">
                    <a16:creationId xmlns:a16="http://schemas.microsoft.com/office/drawing/2014/main" id="{130254B0-E9D4-C0EA-A2C1-D9140467B053}"/>
                  </a:ext>
                </a:extLst>
              </p:cNvPr>
              <p:cNvSpPr txBox="1">
                <a:spLocks noRot="1" noChangeAspect="1" noMove="1" noResize="1" noEditPoints="1" noAdjustHandles="1" noChangeArrowheads="1" noChangeShapeType="1" noTextEdit="1"/>
              </p:cNvSpPr>
              <p:nvPr/>
            </p:nvSpPr>
            <p:spPr>
              <a:xfrm>
                <a:off x="9954866" y="4443517"/>
                <a:ext cx="776095" cy="27699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261BB1-5A86-C70F-8778-6BBED98EE740}"/>
                  </a:ext>
                </a:extLst>
              </p:cNvPr>
              <p:cNvSpPr txBox="1"/>
              <p:nvPr/>
            </p:nvSpPr>
            <p:spPr>
              <a:xfrm>
                <a:off x="9315820" y="4463642"/>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=.24</m:t>
                      </m:r>
                    </m:oMath>
                  </m:oMathPara>
                </a14:m>
                <a:endParaRPr lang="en-US" sz="1200" dirty="0">
                  <a:solidFill>
                    <a:schemeClr val="bg1"/>
                  </a:solidFill>
                </a:endParaRPr>
              </a:p>
            </p:txBody>
          </p:sp>
        </mc:Choice>
        <mc:Fallback xmlns="">
          <p:sp>
            <p:nvSpPr>
              <p:cNvPr id="8" name="TextBox 7">
                <a:extLst>
                  <a:ext uri="{FF2B5EF4-FFF2-40B4-BE49-F238E27FC236}">
                    <a16:creationId xmlns:a16="http://schemas.microsoft.com/office/drawing/2014/main" id="{AF261BB1-5A86-C70F-8778-6BBED98EE740}"/>
                  </a:ext>
                </a:extLst>
              </p:cNvPr>
              <p:cNvSpPr txBox="1">
                <a:spLocks noRot="1" noChangeAspect="1" noMove="1" noResize="1" noEditPoints="1" noAdjustHandles="1" noChangeArrowheads="1" noChangeShapeType="1" noTextEdit="1"/>
              </p:cNvSpPr>
              <p:nvPr/>
            </p:nvSpPr>
            <p:spPr>
              <a:xfrm>
                <a:off x="9315820" y="4463642"/>
                <a:ext cx="695032" cy="276999"/>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BD7FBE-1573-5867-FFF3-2610E4D8F8CB}"/>
                  </a:ext>
                </a:extLst>
              </p:cNvPr>
              <p:cNvSpPr txBox="1"/>
              <p:nvPr/>
            </p:nvSpPr>
            <p:spPr>
              <a:xfrm>
                <a:off x="9999054" y="4328094"/>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=.06</m:t>
                      </m:r>
                    </m:oMath>
                  </m:oMathPara>
                </a14:m>
                <a:endParaRPr lang="en-US" sz="1200" dirty="0">
                  <a:solidFill>
                    <a:schemeClr val="bg1"/>
                  </a:solidFill>
                </a:endParaRPr>
              </a:p>
            </p:txBody>
          </p:sp>
        </mc:Choice>
        <mc:Fallback xmlns="">
          <p:sp>
            <p:nvSpPr>
              <p:cNvPr id="9" name="TextBox 8">
                <a:extLst>
                  <a:ext uri="{FF2B5EF4-FFF2-40B4-BE49-F238E27FC236}">
                    <a16:creationId xmlns:a16="http://schemas.microsoft.com/office/drawing/2014/main" id="{72BD7FBE-1573-5867-FFF3-2610E4D8F8CB}"/>
                  </a:ext>
                </a:extLst>
              </p:cNvPr>
              <p:cNvSpPr txBox="1">
                <a:spLocks noRot="1" noChangeAspect="1" noMove="1" noResize="1" noEditPoints="1" noAdjustHandles="1" noChangeArrowheads="1" noChangeShapeType="1" noTextEdit="1"/>
              </p:cNvSpPr>
              <p:nvPr/>
            </p:nvSpPr>
            <p:spPr>
              <a:xfrm>
                <a:off x="9999054" y="4328094"/>
                <a:ext cx="695032" cy="276999"/>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48AF40-0201-AB1D-1A9C-2FEB99DF7F9A}"/>
                  </a:ext>
                </a:extLst>
              </p:cNvPr>
              <p:cNvSpPr txBox="1"/>
              <p:nvPr/>
            </p:nvSpPr>
            <p:spPr>
              <a:xfrm>
                <a:off x="10014859" y="4205939"/>
                <a:ext cx="695032" cy="276999"/>
              </a:xfrm>
              <a:prstGeom prst="rect">
                <a:avLst/>
              </a:prstGeom>
              <a:noFill/>
            </p:spPr>
            <p:txBody>
              <a:bodyPr wrap="square" rtlCol="0">
                <a:spAutoFit/>
              </a:bodyPr>
              <a:lstStyle/>
              <a:p>
                <a14:m>
                  <m:oMath xmlns:m="http://schemas.openxmlformats.org/officeDocument/2006/math">
                    <m:r>
                      <a:rPr lang="en-US" sz="1200" i="1" dirty="0" smtClean="0">
                        <a:solidFill>
                          <a:schemeClr val="bg1"/>
                        </a:solidFill>
                        <a:latin typeface="Cambria Math" panose="02040503050406030204" pitchFamily="18" charset="0"/>
                      </a:rPr>
                      <m:t>𝑝</m:t>
                    </m:r>
                    <m:r>
                      <a:rPr lang="en-US" sz="1200" i="1" dirty="0" smtClean="0">
                        <a:solidFill>
                          <a:schemeClr val="bg1"/>
                        </a:solidFill>
                        <a:latin typeface="Cambria Math" panose="02040503050406030204" pitchFamily="18" charset="0"/>
                      </a:rPr>
                      <m:t>=.1</m:t>
                    </m:r>
                  </m:oMath>
                </a14:m>
                <a:r>
                  <a:rPr lang="en-US" sz="1200" dirty="0">
                    <a:solidFill>
                      <a:schemeClr val="bg1"/>
                    </a:solidFill>
                  </a:rPr>
                  <a:t>7</a:t>
                </a:r>
              </a:p>
            </p:txBody>
          </p:sp>
        </mc:Choice>
        <mc:Fallback xmlns="">
          <p:sp>
            <p:nvSpPr>
              <p:cNvPr id="10" name="TextBox 9">
                <a:extLst>
                  <a:ext uri="{FF2B5EF4-FFF2-40B4-BE49-F238E27FC236}">
                    <a16:creationId xmlns:a16="http://schemas.microsoft.com/office/drawing/2014/main" id="{B348AF40-0201-AB1D-1A9C-2FEB99DF7F9A}"/>
                  </a:ext>
                </a:extLst>
              </p:cNvPr>
              <p:cNvSpPr txBox="1">
                <a:spLocks noRot="1" noChangeAspect="1" noMove="1" noResize="1" noEditPoints="1" noAdjustHandles="1" noChangeArrowheads="1" noChangeShapeType="1" noTextEdit="1"/>
              </p:cNvSpPr>
              <p:nvPr/>
            </p:nvSpPr>
            <p:spPr>
              <a:xfrm>
                <a:off x="10014859" y="4205939"/>
                <a:ext cx="695032" cy="276999"/>
              </a:xfrm>
              <a:prstGeom prst="rect">
                <a:avLst/>
              </a:prstGeom>
              <a:blipFill>
                <a:blip r:embed="rId23"/>
                <a:stretch>
                  <a:fillRect t="-2222" b="-17778"/>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301B273-243D-340E-78E4-A9961151150A}"/>
              </a:ext>
            </a:extLst>
          </p:cNvPr>
          <p:cNvSpPr txBox="1"/>
          <p:nvPr/>
        </p:nvSpPr>
        <p:spPr>
          <a:xfrm>
            <a:off x="431941" y="2098448"/>
            <a:ext cx="3599316" cy="584775"/>
          </a:xfrm>
          <a:prstGeom prst="rect">
            <a:avLst/>
          </a:prstGeom>
          <a:noFill/>
        </p:spPr>
        <p:txBody>
          <a:bodyPr wrap="square" rtlCol="0">
            <a:spAutoFit/>
          </a:bodyPr>
          <a:lstStyle/>
          <a:p>
            <a:r>
              <a:rPr lang="en-US" sz="1600" dirty="0"/>
              <a:t>Journals incentivize researchers to report statistically significant results</a:t>
            </a:r>
          </a:p>
        </p:txBody>
      </p:sp>
      <p:sp>
        <p:nvSpPr>
          <p:cNvPr id="12" name="TextBox 11">
            <a:extLst>
              <a:ext uri="{FF2B5EF4-FFF2-40B4-BE49-F238E27FC236}">
                <a16:creationId xmlns:a16="http://schemas.microsoft.com/office/drawing/2014/main" id="{47CFDE35-922F-3F85-E1C4-C14FC36F4F7F}"/>
              </a:ext>
            </a:extLst>
          </p:cNvPr>
          <p:cNvSpPr txBox="1"/>
          <p:nvPr/>
        </p:nvSpPr>
        <p:spPr>
          <a:xfrm>
            <a:off x="615769" y="4960240"/>
            <a:ext cx="3387445" cy="830997"/>
          </a:xfrm>
          <a:prstGeom prst="rect">
            <a:avLst/>
          </a:prstGeom>
          <a:noFill/>
        </p:spPr>
        <p:txBody>
          <a:bodyPr wrap="square" rtlCol="0">
            <a:spAutoFit/>
          </a:bodyPr>
          <a:lstStyle/>
          <a:p>
            <a:r>
              <a:rPr lang="en-US" sz="1600" dirty="0"/>
              <a:t>Researchers often don’t know what data processing and analysis decisions are best</a:t>
            </a:r>
          </a:p>
        </p:txBody>
      </p:sp>
      <p:sp>
        <p:nvSpPr>
          <p:cNvPr id="13" name="TextBox 12">
            <a:extLst>
              <a:ext uri="{FF2B5EF4-FFF2-40B4-BE49-F238E27FC236}">
                <a16:creationId xmlns:a16="http://schemas.microsoft.com/office/drawing/2014/main" id="{F4DEDE88-29B1-20E2-5760-C22C9E53745E}"/>
              </a:ext>
            </a:extLst>
          </p:cNvPr>
          <p:cNvSpPr txBox="1"/>
          <p:nvPr/>
        </p:nvSpPr>
        <p:spPr>
          <a:xfrm>
            <a:off x="4296319" y="4305084"/>
            <a:ext cx="3732245" cy="830997"/>
          </a:xfrm>
          <a:prstGeom prst="rect">
            <a:avLst/>
          </a:prstGeom>
          <a:noFill/>
        </p:spPr>
        <p:txBody>
          <a:bodyPr wrap="square" rtlCol="0">
            <a:spAutoFit/>
          </a:bodyPr>
          <a:lstStyle/>
          <a:p>
            <a:r>
              <a:rPr lang="en-US" sz="1600" dirty="0"/>
              <a:t>Researchers run many tests with many versions of the data to find a significant result</a:t>
            </a:r>
          </a:p>
        </p:txBody>
      </p:sp>
      <p:sp>
        <p:nvSpPr>
          <p:cNvPr id="14" name="TextBox 13">
            <a:extLst>
              <a:ext uri="{FF2B5EF4-FFF2-40B4-BE49-F238E27FC236}">
                <a16:creationId xmlns:a16="http://schemas.microsoft.com/office/drawing/2014/main" id="{F487077F-E001-3385-B0BA-921EB9B6FC03}"/>
              </a:ext>
            </a:extLst>
          </p:cNvPr>
          <p:cNvSpPr txBox="1"/>
          <p:nvPr/>
        </p:nvSpPr>
        <p:spPr>
          <a:xfrm>
            <a:off x="8188788" y="4960240"/>
            <a:ext cx="3609515" cy="584775"/>
          </a:xfrm>
          <a:prstGeom prst="rect">
            <a:avLst/>
          </a:prstGeom>
          <a:noFill/>
        </p:spPr>
        <p:txBody>
          <a:bodyPr wrap="square" rtlCol="0">
            <a:spAutoFit/>
          </a:bodyPr>
          <a:lstStyle/>
          <a:p>
            <a:r>
              <a:rPr lang="en-US" sz="1600" dirty="0"/>
              <a:t>The bad results are discarded into the “file drawer”</a:t>
            </a:r>
          </a:p>
        </p:txBody>
      </p:sp>
      <p:sp>
        <p:nvSpPr>
          <p:cNvPr id="15" name="TextBox 14">
            <a:extLst>
              <a:ext uri="{FF2B5EF4-FFF2-40B4-BE49-F238E27FC236}">
                <a16:creationId xmlns:a16="http://schemas.microsoft.com/office/drawing/2014/main" id="{D5BEB1DD-2BA5-4E53-66DD-D9F81BDC83F9}"/>
              </a:ext>
            </a:extLst>
          </p:cNvPr>
          <p:cNvSpPr txBox="1"/>
          <p:nvPr/>
        </p:nvSpPr>
        <p:spPr>
          <a:xfrm>
            <a:off x="8198988" y="2090949"/>
            <a:ext cx="3599315" cy="584775"/>
          </a:xfrm>
          <a:prstGeom prst="rect">
            <a:avLst/>
          </a:prstGeom>
          <a:noFill/>
        </p:spPr>
        <p:txBody>
          <a:bodyPr wrap="square" rtlCol="0">
            <a:spAutoFit/>
          </a:bodyPr>
          <a:lstStyle/>
          <a:p>
            <a:r>
              <a:rPr lang="en-US" sz="1600" dirty="0"/>
              <a:t>The best result is published without mention of the other results</a:t>
            </a:r>
          </a:p>
        </p:txBody>
      </p:sp>
      <p:sp>
        <p:nvSpPr>
          <p:cNvPr id="16" name="TextBox 15">
            <a:extLst>
              <a:ext uri="{FF2B5EF4-FFF2-40B4-BE49-F238E27FC236}">
                <a16:creationId xmlns:a16="http://schemas.microsoft.com/office/drawing/2014/main" id="{D514355E-49B5-D245-6160-6130D95495FD}"/>
              </a:ext>
            </a:extLst>
          </p:cNvPr>
          <p:cNvSpPr txBox="1"/>
          <p:nvPr/>
        </p:nvSpPr>
        <p:spPr>
          <a:xfrm rot="19940409">
            <a:off x="1560908" y="2425038"/>
            <a:ext cx="8841833" cy="923330"/>
          </a:xfrm>
          <a:prstGeom prst="rect">
            <a:avLst/>
          </a:prstGeom>
          <a:noFill/>
        </p:spPr>
        <p:txBody>
          <a:bodyPr wrap="square">
            <a:spAutoFit/>
          </a:bodyPr>
          <a:lstStyle/>
          <a:p>
            <a:pPr algn="ctr"/>
            <a:r>
              <a:rPr lang="en-US" sz="5400" b="1" dirty="0">
                <a:solidFill>
                  <a:srgbClr val="FF0000"/>
                </a:solidFill>
              </a:rPr>
              <a:t>ACCEPTED PRACTICE</a:t>
            </a:r>
          </a:p>
        </p:txBody>
      </p:sp>
    </p:spTree>
    <p:extLst>
      <p:ext uri="{BB962C8B-B14F-4D97-AF65-F5344CB8AC3E}">
        <p14:creationId xmlns:p14="http://schemas.microsoft.com/office/powerpoint/2010/main" val="3864501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139C3-A758-52B7-9D45-65211CCCD3B7}"/>
              </a:ext>
            </a:extLst>
          </p:cNvPr>
          <p:cNvSpPr>
            <a:spLocks noGrp="1"/>
          </p:cNvSpPr>
          <p:nvPr>
            <p:ph type="title"/>
          </p:nvPr>
        </p:nvSpPr>
        <p:spPr/>
        <p:txBody>
          <a:bodyPr/>
          <a:lstStyle/>
          <a:p>
            <a:r>
              <a:rPr lang="en-US" dirty="0"/>
              <a:t>POLL</a:t>
            </a:r>
          </a:p>
        </p:txBody>
      </p:sp>
      <p:sp>
        <p:nvSpPr>
          <p:cNvPr id="2" name="Content Placeholder 1">
            <a:extLst>
              <a:ext uri="{FF2B5EF4-FFF2-40B4-BE49-F238E27FC236}">
                <a16:creationId xmlns:a16="http://schemas.microsoft.com/office/drawing/2014/main" id="{B49892EA-BD9A-7679-39A1-081B82CE7925}"/>
              </a:ext>
            </a:extLst>
          </p:cNvPr>
          <p:cNvSpPr>
            <a:spLocks noGrp="1"/>
          </p:cNvSpPr>
          <p:nvPr>
            <p:ph idx="1"/>
          </p:nvPr>
        </p:nvSpPr>
        <p:spPr/>
        <p:txBody>
          <a:bodyPr/>
          <a:lstStyle/>
          <a:p>
            <a:r>
              <a:rPr lang="en-US" dirty="0"/>
              <a:t>Have you ever been involved in a study where a single result was reported instead of reporting that...(click all that apply)</a:t>
            </a:r>
          </a:p>
          <a:p>
            <a:pPr lvl="1"/>
            <a:r>
              <a:rPr lang="en-US" dirty="0"/>
              <a:t>a model/test was run more than once, after additional data were collected?</a:t>
            </a:r>
          </a:p>
          <a:p>
            <a:pPr lvl="1"/>
            <a:r>
              <a:rPr lang="en-US" dirty="0"/>
              <a:t>data collection was stopped because a desired model/test result was found?</a:t>
            </a:r>
          </a:p>
          <a:p>
            <a:pPr lvl="1"/>
            <a:r>
              <a:rPr lang="en-US" dirty="0"/>
              <a:t>observations were excluded after examining model/test results and the analysis was run again?</a:t>
            </a:r>
          </a:p>
          <a:p>
            <a:pPr lvl="1"/>
            <a:r>
              <a:rPr lang="en-US" dirty="0"/>
              <a:t>the same model/test was run on several related outcomes?</a:t>
            </a:r>
          </a:p>
          <a:p>
            <a:pPr lvl="1"/>
            <a:r>
              <a:rPr lang="en-US" dirty="0"/>
              <a:t>the same model/test was run on various transformations of the outcome?</a:t>
            </a:r>
          </a:p>
          <a:p>
            <a:pPr lvl="1"/>
            <a:r>
              <a:rPr lang="en-US" dirty="0"/>
              <a:t>the same model/test was run after combining some groups together?</a:t>
            </a:r>
          </a:p>
        </p:txBody>
      </p:sp>
    </p:spTree>
    <p:extLst>
      <p:ext uri="{BB962C8B-B14F-4D97-AF65-F5344CB8AC3E}">
        <p14:creationId xmlns:p14="http://schemas.microsoft.com/office/powerpoint/2010/main" val="3747468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C07D-0EA9-4E4F-8B0C-F55F122BE0EA}"/>
              </a:ext>
            </a:extLst>
          </p:cNvPr>
          <p:cNvSpPr>
            <a:spLocks noGrp="1"/>
          </p:cNvSpPr>
          <p:nvPr>
            <p:ph type="title"/>
          </p:nvPr>
        </p:nvSpPr>
        <p:spPr/>
        <p:txBody>
          <a:bodyPr/>
          <a:lstStyle/>
          <a:p>
            <a:r>
              <a:rPr lang="en-US" dirty="0"/>
              <a:t>Researcher degrees of freedom (RDF)</a:t>
            </a:r>
          </a:p>
        </p:txBody>
      </p:sp>
      <p:sp>
        <p:nvSpPr>
          <p:cNvPr id="3" name="Content Placeholder 2">
            <a:extLst>
              <a:ext uri="{FF2B5EF4-FFF2-40B4-BE49-F238E27FC236}">
                <a16:creationId xmlns:a16="http://schemas.microsoft.com/office/drawing/2014/main" id="{BAFA28BB-D931-4D89-ACCD-4F75C609D3E0}"/>
              </a:ext>
            </a:extLst>
          </p:cNvPr>
          <p:cNvSpPr>
            <a:spLocks noGrp="1"/>
          </p:cNvSpPr>
          <p:nvPr>
            <p:ph idx="1"/>
          </p:nvPr>
        </p:nvSpPr>
        <p:spPr/>
        <p:txBody>
          <a:bodyPr>
            <a:normAutofit/>
          </a:bodyPr>
          <a:lstStyle/>
          <a:p>
            <a:r>
              <a:rPr lang="en-US" dirty="0"/>
              <a:t>Data usually need to be processed prior to analysis</a:t>
            </a:r>
          </a:p>
          <a:p>
            <a:r>
              <a:rPr lang="en-US" dirty="0"/>
              <a:t>Researcher degrees of freedom: data processing options that result in alternative versions of the data</a:t>
            </a:r>
          </a:p>
          <a:p>
            <a:pPr lvl="1"/>
            <a:r>
              <a:rPr lang="en-US" dirty="0"/>
              <a:t>Often, decisions seem arbitrary with ambiguity in best choices</a:t>
            </a:r>
          </a:p>
          <a:p>
            <a:pPr lvl="1"/>
            <a:r>
              <a:rPr lang="en-US" dirty="0"/>
              <a:t>Not usually used to deceive but to find (perhaps unconsciously) a significant result</a:t>
            </a:r>
          </a:p>
          <a:p>
            <a:r>
              <a:rPr lang="en-US" b="1" dirty="0"/>
              <a:t>Researcher degrees of freedom become a problem when they are not disclosed</a:t>
            </a:r>
          </a:p>
          <a:p>
            <a:pPr lvl="1"/>
            <a:endParaRPr lang="en-US" dirty="0"/>
          </a:p>
        </p:txBody>
      </p:sp>
    </p:spTree>
    <p:extLst>
      <p:ext uri="{BB962C8B-B14F-4D97-AF65-F5344CB8AC3E}">
        <p14:creationId xmlns:p14="http://schemas.microsoft.com/office/powerpoint/2010/main" val="87780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C07D-0EA9-4E4F-8B0C-F55F122BE0EA}"/>
              </a:ext>
            </a:extLst>
          </p:cNvPr>
          <p:cNvSpPr>
            <a:spLocks noGrp="1"/>
          </p:cNvSpPr>
          <p:nvPr>
            <p:ph type="title"/>
          </p:nvPr>
        </p:nvSpPr>
        <p:spPr/>
        <p:txBody>
          <a:bodyPr/>
          <a:lstStyle/>
          <a:p>
            <a:r>
              <a:rPr lang="en-US" dirty="0"/>
              <a:t>Example Researcher degrees of freedom</a:t>
            </a:r>
          </a:p>
        </p:txBody>
      </p:sp>
      <p:sp>
        <p:nvSpPr>
          <p:cNvPr id="3" name="Content Placeholder 2">
            <a:extLst>
              <a:ext uri="{FF2B5EF4-FFF2-40B4-BE49-F238E27FC236}">
                <a16:creationId xmlns:a16="http://schemas.microsoft.com/office/drawing/2014/main" id="{BAFA28BB-D931-4D89-ACCD-4F75C609D3E0}"/>
              </a:ext>
            </a:extLst>
          </p:cNvPr>
          <p:cNvSpPr>
            <a:spLocks noGrp="1"/>
          </p:cNvSpPr>
          <p:nvPr>
            <p:ph idx="1"/>
          </p:nvPr>
        </p:nvSpPr>
        <p:spPr/>
        <p:txBody>
          <a:bodyPr>
            <a:normAutofit fontScale="92500" lnSpcReduction="10000"/>
          </a:bodyPr>
          <a:lstStyle/>
          <a:p>
            <a:r>
              <a:rPr lang="en-US" dirty="0"/>
              <a:t>Changing sample sizes</a:t>
            </a:r>
          </a:p>
          <a:p>
            <a:pPr lvl="1"/>
            <a:r>
              <a:rPr lang="en-US" dirty="0"/>
              <a:t>Collect more data (often justified that smaller sample size is underpowered to detect effect)</a:t>
            </a:r>
          </a:p>
          <a:p>
            <a:pPr lvl="1"/>
            <a:r>
              <a:rPr lang="en-US" dirty="0"/>
              <a:t>Remove some observations</a:t>
            </a:r>
          </a:p>
          <a:p>
            <a:pPr lvl="1"/>
            <a:r>
              <a:rPr lang="en-US" dirty="0"/>
              <a:t>Exclusion due to missing data</a:t>
            </a:r>
          </a:p>
          <a:p>
            <a:r>
              <a:rPr lang="en-US" dirty="0"/>
              <a:t>Operationalizing analysis variables</a:t>
            </a:r>
          </a:p>
          <a:p>
            <a:pPr lvl="1"/>
            <a:r>
              <a:rPr lang="en-US" dirty="0"/>
              <a:t>Combining categories</a:t>
            </a:r>
          </a:p>
          <a:p>
            <a:pPr lvl="1"/>
            <a:r>
              <a:rPr lang="en-US" dirty="0"/>
              <a:t>Discretizing continuous variables</a:t>
            </a:r>
          </a:p>
          <a:p>
            <a:pPr lvl="1"/>
            <a:r>
              <a:rPr lang="en-US" dirty="0"/>
              <a:t>Combining variables (e.g. means, scales)</a:t>
            </a:r>
          </a:p>
          <a:p>
            <a:pPr lvl="1"/>
            <a:r>
              <a:rPr lang="en-US" dirty="0"/>
              <a:t>Variable transformations</a:t>
            </a:r>
          </a:p>
          <a:p>
            <a:pPr lvl="1"/>
            <a:r>
              <a:rPr lang="en-US" dirty="0"/>
              <a:t>Which variables need to be included in model?</a:t>
            </a:r>
          </a:p>
        </p:txBody>
      </p:sp>
    </p:spTree>
    <p:extLst>
      <p:ext uri="{BB962C8B-B14F-4D97-AF65-F5344CB8AC3E}">
        <p14:creationId xmlns:p14="http://schemas.microsoft.com/office/powerpoint/2010/main" val="140010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0930-F368-4BAC-B03F-D53781A59455}"/>
              </a:ext>
            </a:extLst>
          </p:cNvPr>
          <p:cNvSpPr>
            <a:spLocks noGrp="1"/>
          </p:cNvSpPr>
          <p:nvPr>
            <p:ph type="title"/>
          </p:nvPr>
        </p:nvSpPr>
        <p:spPr/>
        <p:txBody>
          <a:bodyPr/>
          <a:lstStyle/>
          <a:p>
            <a:r>
              <a:rPr lang="en-US" dirty="0"/>
              <a:t>Outliers example</a:t>
            </a:r>
          </a:p>
        </p:txBody>
      </p:sp>
      <p:sp>
        <p:nvSpPr>
          <p:cNvPr id="3" name="Content Placeholder 2">
            <a:extLst>
              <a:ext uri="{FF2B5EF4-FFF2-40B4-BE49-F238E27FC236}">
                <a16:creationId xmlns:a16="http://schemas.microsoft.com/office/drawing/2014/main" id="{36263407-B388-41F6-99D1-3843B8A024D3}"/>
              </a:ext>
            </a:extLst>
          </p:cNvPr>
          <p:cNvSpPr>
            <a:spLocks noGrp="1"/>
          </p:cNvSpPr>
          <p:nvPr>
            <p:ph idx="1"/>
          </p:nvPr>
        </p:nvSpPr>
        <p:spPr/>
        <p:txBody>
          <a:bodyPr>
            <a:normAutofit fontScale="70000" lnSpcReduction="20000"/>
          </a:bodyPr>
          <a:lstStyle/>
          <a:p>
            <a:r>
              <a:rPr lang="en-US" dirty="0"/>
              <a:t>Authors perused 30 </a:t>
            </a:r>
            <a:r>
              <a:rPr lang="en-US" i="1" dirty="0"/>
              <a:t>Psychological Science</a:t>
            </a:r>
            <a:r>
              <a:rPr lang="en-US" dirty="0"/>
              <a:t> articles analyzing reaction time</a:t>
            </a:r>
          </a:p>
          <a:p>
            <a:r>
              <a:rPr lang="en-US" dirty="0"/>
              <a:t>Most studies excluded some responses for being “too fast” or “too slow”</a:t>
            </a:r>
          </a:p>
          <a:p>
            <a:pPr lvl="1"/>
            <a:r>
              <a:rPr lang="en-US" dirty="0"/>
              <a:t>Reponses that are too slow may reflect lapses in attention</a:t>
            </a:r>
          </a:p>
          <a:p>
            <a:r>
              <a:rPr lang="en-US" dirty="0"/>
              <a:t>But definition of “too fast” varied:</a:t>
            </a:r>
          </a:p>
          <a:p>
            <a:pPr lvl="1"/>
            <a:r>
              <a:rPr lang="en-US" dirty="0"/>
              <a:t>Top 2.5%</a:t>
            </a:r>
          </a:p>
          <a:p>
            <a:pPr lvl="1"/>
            <a:r>
              <a:rPr lang="en-US" dirty="0"/>
              <a:t>&gt; 2 standard deviations from mean</a:t>
            </a:r>
          </a:p>
          <a:p>
            <a:pPr lvl="1"/>
            <a:r>
              <a:rPr lang="en-US" dirty="0"/>
              <a:t>Faster than 100, 150, 200, or 300 </a:t>
            </a:r>
            <a:r>
              <a:rPr lang="en-US" dirty="0" err="1"/>
              <a:t>ms</a:t>
            </a:r>
            <a:endParaRPr lang="en-US" dirty="0"/>
          </a:p>
          <a:p>
            <a:r>
              <a:rPr lang="en-US" dirty="0"/>
              <a:t>“Too slow” also varied:</a:t>
            </a:r>
          </a:p>
          <a:p>
            <a:pPr lvl="1"/>
            <a:r>
              <a:rPr lang="en-US" dirty="0"/>
              <a:t>Lowest 2.5% or 10%</a:t>
            </a:r>
          </a:p>
          <a:p>
            <a:pPr lvl="1"/>
            <a:r>
              <a:rPr lang="en-US" dirty="0"/>
              <a:t>&lt; 2, 2.5 or 3 standard deviations from mean</a:t>
            </a:r>
          </a:p>
          <a:p>
            <a:pPr lvl="1"/>
            <a:r>
              <a:rPr lang="en-US" dirty="0"/>
              <a:t>Slower than 1,000, 1,200, 1,500, 2,000, 3,000, or 5,000 </a:t>
            </a:r>
            <a:r>
              <a:rPr lang="en-US" dirty="0" err="1"/>
              <a:t>ms</a:t>
            </a:r>
            <a:endParaRPr lang="en-US" dirty="0"/>
          </a:p>
          <a:p>
            <a:r>
              <a:rPr lang="en-US" dirty="0"/>
              <a:t>None of these is “wrong”, but their variance suggests self-justified usage of researcher degrees of freedom</a:t>
            </a:r>
          </a:p>
          <a:p>
            <a:pPr lvl="1"/>
            <a:endParaRPr lang="en-US" dirty="0"/>
          </a:p>
          <a:p>
            <a:pPr lvl="1"/>
            <a:endParaRPr lang="en-US" dirty="0"/>
          </a:p>
        </p:txBody>
      </p:sp>
    </p:spTree>
    <p:extLst>
      <p:ext uri="{BB962C8B-B14F-4D97-AF65-F5344CB8AC3E}">
        <p14:creationId xmlns:p14="http://schemas.microsoft.com/office/powerpoint/2010/main" val="351193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1442E7-2793-DEFB-E943-81EC0455F0E8}"/>
              </a:ext>
            </a:extLst>
          </p:cNvPr>
          <p:cNvSpPr>
            <a:spLocks noGrp="1"/>
          </p:cNvSpPr>
          <p:nvPr>
            <p:ph type="title"/>
          </p:nvPr>
        </p:nvSpPr>
        <p:spPr/>
        <p:txBody>
          <a:bodyPr/>
          <a:lstStyle/>
          <a:p>
            <a:r>
              <a:rPr lang="en-US" dirty="0"/>
              <a:t>Simulating how researcher degrees of freedom increase the false positive rate</a:t>
            </a:r>
          </a:p>
        </p:txBody>
      </p:sp>
      <p:sp>
        <p:nvSpPr>
          <p:cNvPr id="5" name="Text Placeholder 4">
            <a:extLst>
              <a:ext uri="{FF2B5EF4-FFF2-40B4-BE49-F238E27FC236}">
                <a16:creationId xmlns:a16="http://schemas.microsoft.com/office/drawing/2014/main" id="{F9A2C921-DC32-D039-C17F-C67B3893F79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241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D5514-59C7-0DD3-D639-FAFB7B1A05E7}"/>
              </a:ext>
            </a:extLst>
          </p:cNvPr>
          <p:cNvSpPr>
            <a:spLocks noGrp="1"/>
          </p:cNvSpPr>
          <p:nvPr>
            <p:ph type="title"/>
          </p:nvPr>
        </p:nvSpPr>
        <p:spPr/>
        <p:txBody>
          <a:bodyPr/>
          <a:lstStyle/>
          <a:p>
            <a:r>
              <a:rPr lang="en-US" dirty="0"/>
              <a:t>Simulating a true effect</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3D8A9E3-88CC-B67A-3E0E-BF5615E34AD9}"/>
                  </a:ext>
                </a:extLst>
              </p:cNvPr>
              <p:cNvSpPr>
                <a:spLocks noGrp="1"/>
              </p:cNvSpPr>
              <p:nvPr>
                <p:ph sz="half" idx="1"/>
              </p:nvPr>
            </p:nvSpPr>
            <p:spPr/>
            <p:txBody>
              <a:bodyPr/>
              <a:lstStyle/>
              <a:p>
                <a:r>
                  <a:rPr lang="en-US" dirty="0"/>
                  <a:t>Normally, to simulate a </a:t>
                </a:r>
                <a:r>
                  <a:rPr lang="en-US" i="1" dirty="0"/>
                  <a:t>true</a:t>
                </a:r>
                <a:r>
                  <a:rPr lang="en-US" dirty="0"/>
                  <a:t> effect of </a:t>
                </a:r>
                <a14:m>
                  <m:oMath xmlns:m="http://schemas.openxmlformats.org/officeDocument/2006/math">
                    <m:r>
                      <a:rPr lang="en-US" b="0" i="1" smtClean="0">
                        <a:latin typeface="Cambria Math" panose="02040503050406030204" pitchFamily="18" charset="0"/>
                      </a:rPr>
                      <m:t>𝑥</m:t>
                    </m:r>
                  </m:oMath>
                </a14:m>
                <a:r>
                  <a:rPr lang="en-US" dirty="0"/>
                  <a:t>, we would draw random values from 2 or more distributions which differ in their means</a:t>
                </a:r>
              </a:p>
              <a:p>
                <a:pPr lvl="1"/>
                <a:r>
                  <a:rPr lang="en-US" dirty="0"/>
                  <a:t>The random values are called </a:t>
                </a:r>
                <a14:m>
                  <m:oMath xmlns:m="http://schemas.openxmlformats.org/officeDocument/2006/math">
                    <m:r>
                      <a:rPr lang="en-US" b="0" i="1" smtClean="0">
                        <a:latin typeface="Cambria Math" panose="02040503050406030204" pitchFamily="18" charset="0"/>
                      </a:rPr>
                      <m:t>𝑧</m:t>
                    </m:r>
                  </m:oMath>
                </a14:m>
                <a:r>
                  <a:rPr lang="en-US" dirty="0"/>
                  <a:t> here</a:t>
                </a:r>
              </a:p>
              <a:p>
                <a:r>
                  <a:rPr lang="en-US" dirty="0"/>
                  <a:t>A significant difference in means detected by a </a:t>
                </a:r>
                <a14:m>
                  <m:oMath xmlns:m="http://schemas.openxmlformats.org/officeDocument/2006/math">
                    <m:r>
                      <a:rPr lang="en-US" b="0" i="1" smtClean="0">
                        <a:latin typeface="Cambria Math" panose="02040503050406030204" pitchFamily="18" charset="0"/>
                      </a:rPr>
                      <m:t>𝑡</m:t>
                    </m:r>
                  </m:oMath>
                </a14:m>
                <a:r>
                  <a:rPr lang="en-US" dirty="0"/>
                  <a:t>-test would be a true positive</a:t>
                </a:r>
              </a:p>
            </p:txBody>
          </p:sp>
        </mc:Choice>
        <mc:Fallback>
          <p:sp>
            <p:nvSpPr>
              <p:cNvPr id="5" name="Content Placeholder 4">
                <a:extLst>
                  <a:ext uri="{FF2B5EF4-FFF2-40B4-BE49-F238E27FC236}">
                    <a16:creationId xmlns:a16="http://schemas.microsoft.com/office/drawing/2014/main" id="{C3D8A9E3-88CC-B67A-3E0E-BF5615E34AD9}"/>
                  </a:ext>
                </a:extLst>
              </p:cNvPr>
              <p:cNvSpPr>
                <a:spLocks noGrp="1" noRot="1" noChangeAspect="1" noMove="1" noResize="1" noEditPoints="1" noAdjustHandles="1" noChangeArrowheads="1" noChangeShapeType="1" noTextEdit="1"/>
              </p:cNvSpPr>
              <p:nvPr>
                <p:ph sz="half" idx="1"/>
              </p:nvPr>
            </p:nvSpPr>
            <p:spPr>
              <a:blipFill>
                <a:blip r:embed="rId2"/>
                <a:stretch>
                  <a:fillRect l="-1314" t="-494" r="-2509"/>
                </a:stretch>
              </a:blipFill>
            </p:spPr>
            <p:txBody>
              <a:bodyPr/>
              <a:lstStyle/>
              <a:p>
                <a:r>
                  <a:rPr lang="en-US">
                    <a:noFill/>
                  </a:rPr>
                  <a:t> </a:t>
                </a:r>
              </a:p>
            </p:txBody>
          </p:sp>
        </mc:Fallback>
      </mc:AlternateContent>
      <p:pic>
        <p:nvPicPr>
          <p:cNvPr id="12" name="Content Placeholder 11" descr="Chart&#10;&#10;Description automatically generated">
            <a:extLst>
              <a:ext uri="{FF2B5EF4-FFF2-40B4-BE49-F238E27FC236}">
                <a16:creationId xmlns:a16="http://schemas.microsoft.com/office/drawing/2014/main" id="{7007DCB8-F123-7474-1A20-4C2C30F1E68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211640"/>
            <a:ext cx="5094287" cy="3455482"/>
          </a:xfrm>
        </p:spPr>
      </p:pic>
      <p:sp>
        <p:nvSpPr>
          <p:cNvPr id="2" name="TextBox 1">
            <a:extLst>
              <a:ext uri="{FF2B5EF4-FFF2-40B4-BE49-F238E27FC236}">
                <a16:creationId xmlns:a16="http://schemas.microsoft.com/office/drawing/2014/main" id="{5445D616-AC35-2745-1762-161C9BEC0951}"/>
              </a:ext>
            </a:extLst>
          </p:cNvPr>
          <p:cNvSpPr txBox="1"/>
          <p:nvPr/>
        </p:nvSpPr>
        <p:spPr>
          <a:xfrm>
            <a:off x="6172203" y="5791200"/>
            <a:ext cx="5094287" cy="369332"/>
          </a:xfrm>
          <a:prstGeom prst="rect">
            <a:avLst/>
          </a:prstGeom>
          <a:noFill/>
        </p:spPr>
        <p:txBody>
          <a:bodyPr wrap="square" rtlCol="0">
            <a:spAutoFit/>
          </a:bodyPr>
          <a:lstStyle/>
          <a:p>
            <a:r>
              <a:rPr lang="en-US" b="1" dirty="0"/>
              <a:t>Fig. 1 </a:t>
            </a:r>
            <a:r>
              <a:rPr lang="en-US" dirty="0"/>
              <a:t>Drawing samples from two populations</a:t>
            </a:r>
          </a:p>
        </p:txBody>
      </p:sp>
    </p:spTree>
    <p:extLst>
      <p:ext uri="{BB962C8B-B14F-4D97-AF65-F5344CB8AC3E}">
        <p14:creationId xmlns:p14="http://schemas.microsoft.com/office/powerpoint/2010/main" val="392575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D5514-59C7-0DD3-D639-FAFB7B1A05E7}"/>
              </a:ext>
            </a:extLst>
          </p:cNvPr>
          <p:cNvSpPr>
            <a:spLocks noGrp="1"/>
          </p:cNvSpPr>
          <p:nvPr>
            <p:ph type="title"/>
          </p:nvPr>
        </p:nvSpPr>
        <p:spPr/>
        <p:txBody>
          <a:bodyPr>
            <a:normAutofit/>
          </a:bodyPr>
          <a:lstStyle/>
          <a:p>
            <a:r>
              <a:rPr lang="en-US" dirty="0"/>
              <a:t>Simulating a false positive: step 1</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3D8A9E3-88CC-B67A-3E0E-BF5615E34AD9}"/>
                  </a:ext>
                </a:extLst>
              </p:cNvPr>
              <p:cNvSpPr>
                <a:spLocks noGrp="1"/>
              </p:cNvSpPr>
              <p:nvPr>
                <p:ph sz="half" idx="1"/>
              </p:nvPr>
            </p:nvSpPr>
            <p:spPr/>
            <p:txBody>
              <a:bodyPr/>
              <a:lstStyle/>
              <a:p>
                <a:r>
                  <a:rPr lang="en-US" dirty="0"/>
                  <a:t>However, here we want to simulate false positives (no effect of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So, we will instead draw 20 </a:t>
                </a:r>
                <a14:m>
                  <m:oMath xmlns:m="http://schemas.openxmlformats.org/officeDocument/2006/math">
                    <m:r>
                      <a:rPr lang="en-US" b="0" i="1" smtClean="0">
                        <a:latin typeface="Cambria Math" panose="02040503050406030204" pitchFamily="18" charset="0"/>
                      </a:rPr>
                      <m:t>𝑧</m:t>
                    </m:r>
                  </m:oMath>
                </a14:m>
                <a:r>
                  <a:rPr lang="en-US" dirty="0"/>
                  <a:t> values from a single normal distribution</a:t>
                </a:r>
              </a:p>
            </p:txBody>
          </p:sp>
        </mc:Choice>
        <mc:Fallback>
          <p:sp>
            <p:nvSpPr>
              <p:cNvPr id="5" name="Content Placeholder 4">
                <a:extLst>
                  <a:ext uri="{FF2B5EF4-FFF2-40B4-BE49-F238E27FC236}">
                    <a16:creationId xmlns:a16="http://schemas.microsoft.com/office/drawing/2014/main" id="{C3D8A9E3-88CC-B67A-3E0E-BF5615E34AD9}"/>
                  </a:ext>
                </a:extLst>
              </p:cNvPr>
              <p:cNvSpPr>
                <a:spLocks noGrp="1" noRot="1" noChangeAspect="1" noMove="1" noResize="1" noEditPoints="1" noAdjustHandles="1" noChangeArrowheads="1" noChangeShapeType="1" noTextEdit="1"/>
              </p:cNvSpPr>
              <p:nvPr>
                <p:ph sz="half" idx="1"/>
              </p:nvPr>
            </p:nvSpPr>
            <p:spPr>
              <a:blipFill>
                <a:blip r:embed="rId2"/>
                <a:stretch>
                  <a:fillRect l="-1314" t="-494" r="-1792"/>
                </a:stretch>
              </a:blipFill>
            </p:spPr>
            <p:txBody>
              <a:bodyPr/>
              <a:lstStyle/>
              <a:p>
                <a:r>
                  <a:rPr lang="en-US">
                    <a:noFill/>
                  </a:rPr>
                  <a:t> </a:t>
                </a:r>
              </a:p>
            </p:txBody>
          </p:sp>
        </mc:Fallback>
      </mc:AlternateContent>
      <p:pic>
        <p:nvPicPr>
          <p:cNvPr id="7" name="Content Placeholder 6" descr="Shape&#10;&#10;Description automatically generated with low confidence">
            <a:extLst>
              <a:ext uri="{FF2B5EF4-FFF2-40B4-BE49-F238E27FC236}">
                <a16:creationId xmlns:a16="http://schemas.microsoft.com/office/drawing/2014/main" id="{5C8B9C17-CF75-2E85-8E05-D556DA6C051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211640"/>
            <a:ext cx="5094287" cy="3455482"/>
          </a:xfrm>
        </p:spPr>
      </p:pic>
      <p:sp>
        <p:nvSpPr>
          <p:cNvPr id="3" name="TextBox 2">
            <a:extLst>
              <a:ext uri="{FF2B5EF4-FFF2-40B4-BE49-F238E27FC236}">
                <a16:creationId xmlns:a16="http://schemas.microsoft.com/office/drawing/2014/main" id="{10299644-7B5B-4FB9-21F5-967267AFF702}"/>
              </a:ext>
            </a:extLst>
          </p:cNvPr>
          <p:cNvSpPr txBox="1"/>
          <p:nvPr/>
        </p:nvSpPr>
        <p:spPr>
          <a:xfrm>
            <a:off x="6172203" y="5791200"/>
            <a:ext cx="4882393" cy="369332"/>
          </a:xfrm>
          <a:prstGeom prst="rect">
            <a:avLst/>
          </a:prstGeom>
          <a:noFill/>
        </p:spPr>
        <p:txBody>
          <a:bodyPr wrap="square" rtlCol="0">
            <a:spAutoFit/>
          </a:bodyPr>
          <a:lstStyle/>
          <a:p>
            <a:r>
              <a:rPr lang="en-US" b="1" dirty="0"/>
              <a:t>Fig. 2 </a:t>
            </a:r>
            <a:r>
              <a:rPr lang="en-US" dirty="0"/>
              <a:t>Drawing samples from one population</a:t>
            </a:r>
          </a:p>
        </p:txBody>
      </p:sp>
    </p:spTree>
    <p:extLst>
      <p:ext uri="{BB962C8B-B14F-4D97-AF65-F5344CB8AC3E}">
        <p14:creationId xmlns:p14="http://schemas.microsoft.com/office/powerpoint/2010/main" val="339973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D5514-59C7-0DD3-D639-FAFB7B1A05E7}"/>
              </a:ext>
            </a:extLst>
          </p:cNvPr>
          <p:cNvSpPr>
            <a:spLocks noGrp="1"/>
          </p:cNvSpPr>
          <p:nvPr>
            <p:ph type="title"/>
          </p:nvPr>
        </p:nvSpPr>
        <p:spPr/>
        <p:txBody>
          <a:bodyPr/>
          <a:lstStyle/>
          <a:p>
            <a:r>
              <a:rPr lang="en-US" dirty="0"/>
              <a:t>Simulating a false positive: step 2</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3D8A9E3-88CC-B67A-3E0E-BF5615E34AD9}"/>
                  </a:ext>
                </a:extLst>
              </p:cNvPr>
              <p:cNvSpPr>
                <a:spLocks noGrp="1"/>
              </p:cNvSpPr>
              <p:nvPr>
                <p:ph sz="half" idx="1"/>
              </p:nvPr>
            </p:nvSpPr>
            <p:spPr/>
            <p:txBody>
              <a:bodyPr/>
              <a:lstStyle/>
              <a:p>
                <a:r>
                  <a:rPr lang="en-US" dirty="0"/>
                  <a:t>Then we will randomly assign 10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 </m:t>
                    </m:r>
                  </m:oMath>
                </a14:m>
                <a:r>
                  <a:rPr lang="en-US" dirty="0"/>
                  <a:t>values to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and the other 10 to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dirty="0"/>
              </a:p>
            </p:txBody>
          </p:sp>
        </mc:Choice>
        <mc:Fallback xmlns="">
          <p:sp>
            <p:nvSpPr>
              <p:cNvPr id="5" name="Content Placeholder 4">
                <a:extLst>
                  <a:ext uri="{FF2B5EF4-FFF2-40B4-BE49-F238E27FC236}">
                    <a16:creationId xmlns:a16="http://schemas.microsoft.com/office/drawing/2014/main" id="{C3D8A9E3-88CC-B67A-3E0E-BF5615E34AD9}"/>
                  </a:ext>
                </a:extLst>
              </p:cNvPr>
              <p:cNvSpPr>
                <a:spLocks noGrp="1" noRot="1" noChangeAspect="1" noMove="1" noResize="1" noEditPoints="1" noAdjustHandles="1" noChangeArrowheads="1" noChangeShapeType="1" noTextEdit="1"/>
              </p:cNvSpPr>
              <p:nvPr>
                <p:ph sz="half" idx="1"/>
              </p:nvPr>
            </p:nvSpPr>
            <p:spPr>
              <a:blipFill>
                <a:blip r:embed="rId2"/>
                <a:stretch>
                  <a:fillRect l="-1314" t="-494"/>
                </a:stretch>
              </a:blipFill>
            </p:spPr>
            <p:txBody>
              <a:bodyPr/>
              <a:lstStyle/>
              <a:p>
                <a:r>
                  <a:rPr lang="en-US">
                    <a:noFill/>
                  </a:rPr>
                  <a:t> </a:t>
                </a:r>
              </a:p>
            </p:txBody>
          </p:sp>
        </mc:Fallback>
      </mc:AlternateContent>
      <p:pic>
        <p:nvPicPr>
          <p:cNvPr id="8" name="Content Placeholder 7" descr="A picture containing text, sky, different, vector graphics&#10;&#10;Description automatically generated">
            <a:extLst>
              <a:ext uri="{FF2B5EF4-FFF2-40B4-BE49-F238E27FC236}">
                <a16:creationId xmlns:a16="http://schemas.microsoft.com/office/drawing/2014/main" id="{6B43BAC2-B9A5-F560-CED9-D7B0CA5C4A1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211640"/>
            <a:ext cx="5094287" cy="3455482"/>
          </a:xfrm>
        </p:spPr>
      </p:pic>
      <p:sp>
        <p:nvSpPr>
          <p:cNvPr id="3" name="TextBox 2">
            <a:extLst>
              <a:ext uri="{FF2B5EF4-FFF2-40B4-BE49-F238E27FC236}">
                <a16:creationId xmlns:a16="http://schemas.microsoft.com/office/drawing/2014/main" id="{59552134-6379-AF78-23DB-743D6097E6C1}"/>
              </a:ext>
            </a:extLst>
          </p:cNvPr>
          <p:cNvSpPr txBox="1"/>
          <p:nvPr/>
        </p:nvSpPr>
        <p:spPr>
          <a:xfrm>
            <a:off x="6172203" y="5791200"/>
            <a:ext cx="4882393" cy="646331"/>
          </a:xfrm>
          <a:prstGeom prst="rect">
            <a:avLst/>
          </a:prstGeom>
          <a:noFill/>
        </p:spPr>
        <p:txBody>
          <a:bodyPr wrap="square" rtlCol="0">
            <a:spAutoFit/>
          </a:bodyPr>
          <a:lstStyle/>
          <a:p>
            <a:r>
              <a:rPr lang="en-US" b="1" dirty="0"/>
              <a:t>Fig. 3 </a:t>
            </a:r>
            <a:r>
              <a:rPr lang="en-US" dirty="0"/>
              <a:t>Randomly assigning samples from the same population to two different groups</a:t>
            </a:r>
          </a:p>
        </p:txBody>
      </p:sp>
    </p:spTree>
    <p:extLst>
      <p:ext uri="{BB962C8B-B14F-4D97-AF65-F5344CB8AC3E}">
        <p14:creationId xmlns:p14="http://schemas.microsoft.com/office/powerpoint/2010/main" val="1783131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872B-ED42-E4D7-CB41-62BE6667D924}"/>
              </a:ext>
            </a:extLst>
          </p:cNvPr>
          <p:cNvSpPr>
            <a:spLocks noGrp="1"/>
          </p:cNvSpPr>
          <p:nvPr>
            <p:ph type="title"/>
          </p:nvPr>
        </p:nvSpPr>
        <p:spPr/>
        <p:txBody>
          <a:bodyPr/>
          <a:lstStyle/>
          <a:p>
            <a:r>
              <a:rPr lang="en-US" dirty="0"/>
              <a:t>outline </a:t>
            </a:r>
          </a:p>
        </p:txBody>
      </p:sp>
      <p:sp>
        <p:nvSpPr>
          <p:cNvPr id="3" name="Content Placeholder 2">
            <a:extLst>
              <a:ext uri="{FF2B5EF4-FFF2-40B4-BE49-F238E27FC236}">
                <a16:creationId xmlns:a16="http://schemas.microsoft.com/office/drawing/2014/main" id="{56A8E649-A616-1296-2651-20F88413A413}"/>
              </a:ext>
            </a:extLst>
          </p:cNvPr>
          <p:cNvSpPr>
            <a:spLocks noGrp="1"/>
          </p:cNvSpPr>
          <p:nvPr>
            <p:ph idx="1"/>
          </p:nvPr>
        </p:nvSpPr>
        <p:spPr/>
        <p:txBody>
          <a:bodyPr>
            <a:normAutofit fontScale="85000" lnSpcReduction="10000"/>
          </a:bodyPr>
          <a:lstStyle/>
          <a:p>
            <a:r>
              <a:rPr lang="en-US" dirty="0"/>
              <a:t>Background on hypothesis tests, p-values and false positives</a:t>
            </a:r>
          </a:p>
          <a:p>
            <a:r>
              <a:rPr lang="en-US" dirty="0"/>
              <a:t>An argument of why current practices encourage researchers to find false positives</a:t>
            </a:r>
            <a:r>
              <a:rPr lang="en-US" baseline="30000" dirty="0"/>
              <a:t>1</a:t>
            </a:r>
          </a:p>
          <a:p>
            <a:r>
              <a:rPr lang="en-US" dirty="0"/>
              <a:t>Simulations that show how researcher degrees of freedom directly increase the false positive rate</a:t>
            </a:r>
            <a:r>
              <a:rPr lang="en-US" baseline="30000" dirty="0"/>
              <a:t>1</a:t>
            </a:r>
            <a:endParaRPr lang="en-US" dirty="0"/>
          </a:p>
          <a:p>
            <a:r>
              <a:rPr lang="en-US" dirty="0"/>
              <a:t>Solution: simple rules for authors and reviewers</a:t>
            </a:r>
            <a:r>
              <a:rPr lang="en-US" baseline="30000" dirty="0"/>
              <a:t>1</a:t>
            </a:r>
            <a:endParaRPr lang="en-US" dirty="0"/>
          </a:p>
          <a:p>
            <a:r>
              <a:rPr lang="en-US" dirty="0"/>
              <a:t>Solution: multiverse analysis</a:t>
            </a:r>
            <a:r>
              <a:rPr lang="en-US" baseline="30000" dirty="0"/>
              <a:t>2</a:t>
            </a:r>
            <a:r>
              <a:rPr lang="en-US" dirty="0"/>
              <a:t> </a:t>
            </a:r>
          </a:p>
          <a:p>
            <a:pPr marL="0" indent="0">
              <a:buNone/>
            </a:pPr>
            <a:endParaRPr lang="en-US" baseline="30000" dirty="0"/>
          </a:p>
          <a:p>
            <a:pPr marL="0" indent="0">
              <a:buNone/>
            </a:pPr>
            <a:r>
              <a:rPr lang="en-US" sz="1800" baseline="30000" dirty="0"/>
              <a:t>1</a:t>
            </a:r>
            <a:r>
              <a:rPr lang="en-US" sz="1800" dirty="0"/>
              <a:t> Simmons, J. P., Nelson, L. D., &amp; </a:t>
            </a:r>
            <a:r>
              <a:rPr lang="en-US" sz="1800" dirty="0" err="1"/>
              <a:t>Simonsohn</a:t>
            </a:r>
            <a:r>
              <a:rPr lang="en-US" sz="1800" dirty="0"/>
              <a:t>, U. (2011). False-positive psychology: Undisclosed flexibility in data collection and analysis allows presenting anything as significant. </a:t>
            </a:r>
            <a:r>
              <a:rPr lang="en-US" sz="1800" i="1" dirty="0"/>
              <a:t>Psychological Science, 22</a:t>
            </a:r>
            <a:r>
              <a:rPr lang="en-US" sz="1800" dirty="0"/>
              <a:t>(11), 1369-1366.</a:t>
            </a:r>
            <a:r>
              <a:rPr lang="en-US" sz="1800" i="1" dirty="0"/>
              <a:t>  </a:t>
            </a:r>
          </a:p>
          <a:p>
            <a:pPr marL="0" indent="0">
              <a:buNone/>
            </a:pPr>
            <a:r>
              <a:rPr lang="en-US" sz="1800" baseline="30000" dirty="0"/>
              <a:t>2</a:t>
            </a:r>
            <a:r>
              <a:rPr lang="en-US" sz="1800" dirty="0"/>
              <a:t> </a:t>
            </a:r>
            <a:r>
              <a:rPr lang="en-US" sz="1800" dirty="0" err="1"/>
              <a:t>Steegen</a:t>
            </a:r>
            <a:r>
              <a:rPr lang="en-US" sz="1800" dirty="0"/>
              <a:t>, S., </a:t>
            </a:r>
            <a:r>
              <a:rPr lang="en-US" sz="1800" dirty="0" err="1"/>
              <a:t>Tuerlinckx</a:t>
            </a:r>
            <a:r>
              <a:rPr lang="en-US" sz="1800" dirty="0"/>
              <a:t>, F., Gelman, A., &amp; </a:t>
            </a:r>
            <a:r>
              <a:rPr lang="en-US" sz="1800" dirty="0" err="1"/>
              <a:t>Vanpaemel</a:t>
            </a:r>
            <a:r>
              <a:rPr lang="en-US" sz="1800" dirty="0"/>
              <a:t>, W. (2016). Increasing transparency through a multiverse analysis. </a:t>
            </a:r>
            <a:r>
              <a:rPr lang="en-US" sz="1800" i="1" dirty="0"/>
              <a:t>Perspectives on Psychological Science, 11</a:t>
            </a:r>
            <a:r>
              <a:rPr lang="en-US" sz="1800" dirty="0"/>
              <a:t>(5), 702-712.</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80569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0D5514-59C7-0DD3-D639-FAFB7B1A05E7}"/>
              </a:ext>
            </a:extLst>
          </p:cNvPr>
          <p:cNvSpPr>
            <a:spLocks noGrp="1"/>
          </p:cNvSpPr>
          <p:nvPr>
            <p:ph type="title"/>
          </p:nvPr>
        </p:nvSpPr>
        <p:spPr/>
        <p:txBody>
          <a:bodyPr/>
          <a:lstStyle/>
          <a:p>
            <a:r>
              <a:rPr lang="en-US" dirty="0"/>
              <a:t>Simulating a false positive: step 3</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C3D8A9E3-88CC-B67A-3E0E-BF5615E34AD9}"/>
                  </a:ext>
                </a:extLst>
              </p:cNvPr>
              <p:cNvSpPr>
                <a:spLocks noGrp="1"/>
              </p:cNvSpPr>
              <p:nvPr>
                <p:ph sz="half" idx="1"/>
              </p:nvPr>
            </p:nvSpPr>
            <p:spPr/>
            <p:txBody>
              <a:bodyPr/>
              <a:lstStyle/>
              <a:p>
                <a:r>
                  <a:rPr lang="en-US" dirty="0"/>
                  <a:t>Then, we test for differences in the mean value of </a:t>
                </a:r>
                <a14:m>
                  <m:oMath xmlns:m="http://schemas.openxmlformats.org/officeDocument/2006/math">
                    <m:r>
                      <a:rPr lang="en-US" b="0" i="1" smtClean="0">
                        <a:latin typeface="Cambria Math" panose="02040503050406030204" pitchFamily="18" charset="0"/>
                      </a:rPr>
                      <m:t>𝑧</m:t>
                    </m:r>
                  </m:oMath>
                </a14:m>
                <a:r>
                  <a:rPr lang="en-US" dirty="0"/>
                  <a:t> between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with a t-test and record the p-value</a:t>
                </a:r>
              </a:p>
              <a:p>
                <a:r>
                  <a:rPr lang="en-US" dirty="0"/>
                  <a:t>A significant difference (i.e.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&lt;0.05</m:t>
                    </m:r>
                  </m:oMath>
                </a14:m>
                <a:r>
                  <a:rPr lang="en-US" dirty="0"/>
                  <a:t>) between samples detected by a </a:t>
                </a:r>
                <a14:m>
                  <m:oMath xmlns:m="http://schemas.openxmlformats.org/officeDocument/2006/math">
                    <m:r>
                      <a:rPr lang="en-US" b="0" i="1" smtClean="0">
                        <a:latin typeface="Cambria Math" panose="02040503050406030204" pitchFamily="18" charset="0"/>
                      </a:rPr>
                      <m:t>𝑡</m:t>
                    </m:r>
                  </m:oMath>
                </a14:m>
                <a:r>
                  <a:rPr lang="en-US" dirty="0"/>
                  <a:t>-test would be a false positive</a:t>
                </a:r>
              </a:p>
              <a:p>
                <a:endParaRPr lang="en-US" dirty="0"/>
              </a:p>
            </p:txBody>
          </p:sp>
        </mc:Choice>
        <mc:Fallback>
          <p:sp>
            <p:nvSpPr>
              <p:cNvPr id="5" name="Content Placeholder 4">
                <a:extLst>
                  <a:ext uri="{FF2B5EF4-FFF2-40B4-BE49-F238E27FC236}">
                    <a16:creationId xmlns:a16="http://schemas.microsoft.com/office/drawing/2014/main" id="{C3D8A9E3-88CC-B67A-3E0E-BF5615E34AD9}"/>
                  </a:ext>
                </a:extLst>
              </p:cNvPr>
              <p:cNvSpPr>
                <a:spLocks noGrp="1" noRot="1" noChangeAspect="1" noMove="1" noResize="1" noEditPoints="1" noAdjustHandles="1" noChangeArrowheads="1" noChangeShapeType="1" noTextEdit="1"/>
              </p:cNvSpPr>
              <p:nvPr>
                <p:ph sz="half" idx="1"/>
              </p:nvPr>
            </p:nvSpPr>
            <p:spPr>
              <a:blipFill>
                <a:blip r:embed="rId2"/>
                <a:stretch>
                  <a:fillRect l="-1314" t="-494"/>
                </a:stretch>
              </a:blipFill>
            </p:spPr>
            <p:txBody>
              <a:bodyPr/>
              <a:lstStyle/>
              <a:p>
                <a:r>
                  <a:rPr lang="en-US">
                    <a:noFill/>
                  </a:rPr>
                  <a:t> </a:t>
                </a:r>
              </a:p>
            </p:txBody>
          </p:sp>
        </mc:Fallback>
      </mc:AlternateContent>
      <p:pic>
        <p:nvPicPr>
          <p:cNvPr id="7" name="Content Placeholder 6" descr="Chart, line chart, box and whisker chart&#10;&#10;Description automatically generated">
            <a:extLst>
              <a:ext uri="{FF2B5EF4-FFF2-40B4-BE49-F238E27FC236}">
                <a16:creationId xmlns:a16="http://schemas.microsoft.com/office/drawing/2014/main" id="{A85B4F03-7E33-7F7D-DFE5-9041B1651D1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211640"/>
            <a:ext cx="5094287" cy="3455482"/>
          </a:xfrm>
        </p:spPr>
      </p:pic>
      <p:sp>
        <p:nvSpPr>
          <p:cNvPr id="3" name="TextBox 2">
            <a:extLst>
              <a:ext uri="{FF2B5EF4-FFF2-40B4-BE49-F238E27FC236}">
                <a16:creationId xmlns:a16="http://schemas.microsoft.com/office/drawing/2014/main" id="{EB54962E-FE73-6621-DE7A-69F48793E969}"/>
              </a:ext>
            </a:extLst>
          </p:cNvPr>
          <p:cNvSpPr txBox="1"/>
          <p:nvPr/>
        </p:nvSpPr>
        <p:spPr>
          <a:xfrm>
            <a:off x="6172203" y="5791200"/>
            <a:ext cx="4882393" cy="646331"/>
          </a:xfrm>
          <a:prstGeom prst="rect">
            <a:avLst/>
          </a:prstGeom>
          <a:noFill/>
        </p:spPr>
        <p:txBody>
          <a:bodyPr wrap="square" rtlCol="0">
            <a:spAutoFit/>
          </a:bodyPr>
          <a:lstStyle/>
          <a:p>
            <a:r>
              <a:rPr lang="en-US" b="1" dirty="0"/>
              <a:t>Fig. 4 </a:t>
            </a:r>
            <a:r>
              <a:rPr lang="en-US" dirty="0"/>
              <a:t>Comparing means between 2 groups from the same population</a:t>
            </a:r>
          </a:p>
        </p:txBody>
      </p:sp>
    </p:spTree>
    <p:extLst>
      <p:ext uri="{BB962C8B-B14F-4D97-AF65-F5344CB8AC3E}">
        <p14:creationId xmlns:p14="http://schemas.microsoft.com/office/powerpoint/2010/main" val="2205073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395174-F6F5-EB45-8BF1-DB7B8476644C}"/>
              </a:ext>
            </a:extLst>
          </p:cNvPr>
          <p:cNvSpPr>
            <a:spLocks noGrp="1"/>
          </p:cNvSpPr>
          <p:nvPr>
            <p:ph type="title"/>
          </p:nvPr>
        </p:nvSpPr>
        <p:spPr/>
        <p:txBody>
          <a:bodyPr/>
          <a:lstStyle/>
          <a:p>
            <a:r>
              <a:rPr lang="en-US" dirty="0"/>
              <a:t>Simulating a false positive: repeat steps many times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CCE724B-7609-CC82-B388-729E68CC8224}"/>
                  </a:ext>
                </a:extLst>
              </p:cNvPr>
              <p:cNvSpPr>
                <a:spLocks noGrp="1"/>
              </p:cNvSpPr>
              <p:nvPr>
                <p:ph sz="half" idx="1"/>
              </p:nvPr>
            </p:nvSpPr>
            <p:spPr/>
            <p:txBody>
              <a:bodyPr>
                <a:normAutofit fontScale="92500" lnSpcReduction="10000"/>
              </a:bodyPr>
              <a:lstStyle/>
              <a:p>
                <a:r>
                  <a:rPr lang="en-US" dirty="0"/>
                  <a:t>We repeat this process </a:t>
                </a:r>
                <a14:m>
                  <m:oMath xmlns:m="http://schemas.openxmlformats.org/officeDocument/2006/math">
                    <m:r>
                      <a:rPr lang="en-US" b="0" i="1" smtClean="0">
                        <a:latin typeface="Cambria Math" panose="02040503050406030204" pitchFamily="18" charset="0"/>
                      </a:rPr>
                      <m:t>𝑘</m:t>
                    </m:r>
                  </m:oMath>
                </a14:m>
                <a:r>
                  <a:rPr lang="en-US" dirty="0"/>
                  <a:t> times (e.g. 1,000), and record the </a:t>
                </a:r>
                <a14:m>
                  <m:oMath xmlns:m="http://schemas.openxmlformats.org/officeDocument/2006/math">
                    <m:r>
                      <a:rPr lang="en-US" i="1" dirty="0" smtClean="0">
                        <a:latin typeface="Cambria Math" panose="02040503050406030204" pitchFamily="18" charset="0"/>
                      </a:rPr>
                      <m:t>𝑝</m:t>
                    </m:r>
                  </m:oMath>
                </a14:m>
                <a:r>
                  <a:rPr lang="en-US" dirty="0"/>
                  <a:t>-value for each simulation</a:t>
                </a:r>
              </a:p>
              <a:p>
                <a:r>
                  <a:rPr lang="en-US" dirty="0"/>
                  <a:t>We should have </a:t>
                </a:r>
                <a14:m>
                  <m:oMath xmlns:m="http://schemas.openxmlformats.org/officeDocument/2006/math">
                    <m:r>
                      <a:rPr lang="en-US" b="0" i="1" smtClean="0">
                        <a:latin typeface="Cambria Math" panose="02040503050406030204" pitchFamily="18" charset="0"/>
                      </a:rPr>
                      <m:t>𝑘</m:t>
                    </m:r>
                  </m:oMath>
                </a14:m>
                <a:r>
                  <a:rPr lang="en-US" dirty="0"/>
                  <a:t> </a:t>
                </a:r>
                <a14:m>
                  <m:oMath xmlns:m="http://schemas.openxmlformats.org/officeDocument/2006/math">
                    <m:r>
                      <a:rPr lang="en-US" i="1" dirty="0" smtClean="0">
                        <a:latin typeface="Cambria Math" panose="02040503050406030204" pitchFamily="18" charset="0"/>
                      </a:rPr>
                      <m:t>𝑝</m:t>
                    </m:r>
                  </m:oMath>
                </a14:m>
                <a:r>
                  <a:rPr lang="en-US" dirty="0"/>
                  <a:t>-values when finished</a:t>
                </a:r>
              </a:p>
              <a:p>
                <a:r>
                  <a:rPr lang="en-US" dirty="0"/>
                  <a:t>When the null is true, </a:t>
                </a:r>
                <a14:m>
                  <m:oMath xmlns:m="http://schemas.openxmlformats.org/officeDocument/2006/math">
                    <m:r>
                      <a:rPr lang="en-US" b="0" i="1" smtClean="0">
                        <a:latin typeface="Cambria Math" panose="02040503050406030204" pitchFamily="18" charset="0"/>
                      </a:rPr>
                      <m:t>𝑝</m:t>
                    </m:r>
                  </m:oMath>
                </a14:m>
                <a:r>
                  <a:rPr lang="en-US" dirty="0"/>
                  <a:t>-values have a uniform distribution (all values equally likely)</a:t>
                </a:r>
              </a:p>
              <a:p>
                <a:r>
                  <a:rPr lang="en-US" dirty="0"/>
                  <a:t>Because the null hypothesis is true here, we should expect 5% of </a:t>
                </a:r>
                <a14:m>
                  <m:oMath xmlns:m="http://schemas.openxmlformats.org/officeDocument/2006/math">
                    <m:r>
                      <a:rPr lang="en-US" i="1" dirty="0" smtClean="0">
                        <a:latin typeface="Cambria Math" panose="02040503050406030204" pitchFamily="18" charset="0"/>
                      </a:rPr>
                      <m:t>𝑝</m:t>
                    </m:r>
                  </m:oMath>
                </a14:m>
                <a:r>
                  <a:rPr lang="en-US" dirty="0"/>
                  <a:t>-values to be less than 0.05</a:t>
                </a:r>
              </a:p>
              <a:p>
                <a:endParaRPr lang="en-US" dirty="0"/>
              </a:p>
            </p:txBody>
          </p:sp>
        </mc:Choice>
        <mc:Fallback>
          <p:sp>
            <p:nvSpPr>
              <p:cNvPr id="5" name="Content Placeholder 4">
                <a:extLst>
                  <a:ext uri="{FF2B5EF4-FFF2-40B4-BE49-F238E27FC236}">
                    <a16:creationId xmlns:a16="http://schemas.microsoft.com/office/drawing/2014/main" id="{7CCE724B-7609-CC82-B388-729E68CC8224}"/>
                  </a:ext>
                </a:extLst>
              </p:cNvPr>
              <p:cNvSpPr>
                <a:spLocks noGrp="1" noRot="1" noChangeAspect="1" noMove="1" noResize="1" noEditPoints="1" noAdjustHandles="1" noChangeArrowheads="1" noChangeShapeType="1" noTextEdit="1"/>
              </p:cNvSpPr>
              <p:nvPr>
                <p:ph sz="half" idx="1"/>
              </p:nvPr>
            </p:nvSpPr>
            <p:spPr>
              <a:blipFill>
                <a:blip r:embed="rId2"/>
                <a:stretch>
                  <a:fillRect l="-1075" t="-1153" b="-1812"/>
                </a:stretch>
              </a:blipFill>
            </p:spPr>
            <p:txBody>
              <a:bodyPr/>
              <a:lstStyle/>
              <a:p>
                <a:r>
                  <a:rPr lang="en-US">
                    <a:noFill/>
                  </a:rPr>
                  <a:t> </a:t>
                </a:r>
              </a:p>
            </p:txBody>
          </p:sp>
        </mc:Fallback>
      </mc:AlternateContent>
      <p:pic>
        <p:nvPicPr>
          <p:cNvPr id="22" name="Content Placeholder 21" descr="A picture containing text, different&#10;&#10;Description automatically generated">
            <a:extLst>
              <a:ext uri="{FF2B5EF4-FFF2-40B4-BE49-F238E27FC236}">
                <a16:creationId xmlns:a16="http://schemas.microsoft.com/office/drawing/2014/main" id="{68967A59-FE02-720F-4E94-7E0727893EA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3918" y="1852128"/>
            <a:ext cx="5094287" cy="2177927"/>
          </a:xfrm>
        </p:spPr>
      </p:pic>
      <p:pic>
        <p:nvPicPr>
          <p:cNvPr id="24" name="Picture 23" descr="A picture containing text, different&#10;&#10;Description automatically generated">
            <a:extLst>
              <a:ext uri="{FF2B5EF4-FFF2-40B4-BE49-F238E27FC236}">
                <a16:creationId xmlns:a16="http://schemas.microsoft.com/office/drawing/2014/main" id="{DDC6BE50-C5A4-0099-051F-D41EB3250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919" y="3972505"/>
            <a:ext cx="5083638" cy="2173375"/>
          </a:xfrm>
          <a:prstGeom prst="rect">
            <a:avLst/>
          </a:prstGeom>
        </p:spPr>
      </p:pic>
      <p:sp>
        <p:nvSpPr>
          <p:cNvPr id="7" name="TextBox 6">
            <a:extLst>
              <a:ext uri="{FF2B5EF4-FFF2-40B4-BE49-F238E27FC236}">
                <a16:creationId xmlns:a16="http://schemas.microsoft.com/office/drawing/2014/main" id="{436D5E0B-95A6-9A93-F50B-BFE307D45589}"/>
              </a:ext>
            </a:extLst>
          </p:cNvPr>
          <p:cNvSpPr txBox="1"/>
          <p:nvPr/>
        </p:nvSpPr>
        <p:spPr>
          <a:xfrm>
            <a:off x="6183918" y="6145880"/>
            <a:ext cx="4882393" cy="369332"/>
          </a:xfrm>
          <a:prstGeom prst="rect">
            <a:avLst/>
          </a:prstGeom>
          <a:noFill/>
        </p:spPr>
        <p:txBody>
          <a:bodyPr wrap="square" rtlCol="0">
            <a:spAutoFit/>
          </a:bodyPr>
          <a:lstStyle/>
          <a:p>
            <a:r>
              <a:rPr lang="en-US" b="1" dirty="0"/>
              <a:t>Fig. 5 </a:t>
            </a:r>
            <a:r>
              <a:rPr lang="en-US" dirty="0"/>
              <a:t>Repeating the simulation many times</a:t>
            </a:r>
          </a:p>
        </p:txBody>
      </p:sp>
    </p:spTree>
    <p:extLst>
      <p:ext uri="{BB962C8B-B14F-4D97-AF65-F5344CB8AC3E}">
        <p14:creationId xmlns:p14="http://schemas.microsoft.com/office/powerpoint/2010/main" val="1170545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36263-324C-B9EC-E52A-E60BABCD651D}"/>
              </a:ext>
            </a:extLst>
          </p:cNvPr>
          <p:cNvSpPr>
            <a:spLocks noGrp="1"/>
          </p:cNvSpPr>
          <p:nvPr>
            <p:ph type="title"/>
          </p:nvPr>
        </p:nvSpPr>
        <p:spPr/>
        <p:txBody>
          <a:bodyPr>
            <a:normAutofit/>
          </a:bodyPr>
          <a:lstStyle/>
          <a:p>
            <a:r>
              <a:rPr lang="en-US" dirty="0"/>
              <a:t>Simulating the effect of </a:t>
            </a:r>
            <a:r>
              <a:rPr lang="en-US" dirty="0" err="1"/>
              <a:t>rdf</a:t>
            </a:r>
            <a:r>
              <a:rPr lang="en-US" dirty="0"/>
              <a:t> on the false positive rate, scenario 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3D5F9EA-3DDA-3242-361C-515D6EA3622A}"/>
                  </a:ext>
                </a:extLst>
              </p:cNvPr>
              <p:cNvSpPr>
                <a:spLocks noGrp="1"/>
              </p:cNvSpPr>
              <p:nvPr>
                <p:ph sz="half" idx="1"/>
              </p:nvPr>
            </p:nvSpPr>
            <p:spPr/>
            <p:txBody>
              <a:bodyPr>
                <a:normAutofit fontScale="92500" lnSpcReduction="20000"/>
              </a:bodyPr>
              <a:lstStyle/>
              <a:p>
                <a:r>
                  <a:rPr lang="en-US" dirty="0"/>
                  <a:t>Scenario A </a:t>
                </a:r>
              </a:p>
              <a:p>
                <a:pPr lvl="1"/>
                <a:r>
                  <a:rPr lang="en-US" dirty="0"/>
                  <a:t> We draw 20 pairs of </a:t>
                </a:r>
                <a14:m>
                  <m:oMath xmlns:m="http://schemas.openxmlformats.org/officeDocument/2006/math">
                    <m:r>
                      <a:rPr lang="en-US" b="0" i="1" smtClean="0">
                        <a:latin typeface="Cambria Math" panose="02040503050406030204" pitchFamily="18" charset="0"/>
                      </a:rPr>
                      <m:t>𝑧</m:t>
                    </m:r>
                  </m:oMath>
                </a14:m>
                <a:r>
                  <a:rPr lang="en-US" dirty="0"/>
                  <a:t> from 2 correlated distributions, call one distribution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1</m:t>
                    </m:r>
                  </m:oMath>
                </a14:m>
                <a:r>
                  <a:rPr lang="en-US" dirty="0"/>
                  <a:t> and the other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2</m:t>
                    </m:r>
                  </m:oMath>
                </a14:m>
                <a:r>
                  <a:rPr lang="en-US" dirty="0"/>
                  <a:t> </a:t>
                </a:r>
              </a:p>
              <a:p>
                <a:pPr lvl="1"/>
                <a:r>
                  <a:rPr lang="en-US" dirty="0"/>
                  <a:t>Then randomly assign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to 10 pairs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to the other 10 pairs</a:t>
                </a:r>
              </a:p>
              <a:p>
                <a:pPr lvl="1"/>
                <a:r>
                  <a:rPr lang="en-US" dirty="0"/>
                  <a:t>Run a t-test on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1</m:t>
                    </m:r>
                  </m:oMath>
                </a14:m>
                <a:r>
                  <a:rPr lang="en-US" dirty="0"/>
                  <a:t>,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2</m:t>
                    </m:r>
                  </m:oMath>
                </a14:m>
                <a:r>
                  <a:rPr lang="en-US" dirty="0"/>
                  <a:t>, and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𝑧</m:t>
                        </m:r>
                        <m:r>
                          <a:rPr lang="en-US" b="0" i="1" smtClean="0">
                            <a:latin typeface="Cambria Math" panose="02040503050406030204" pitchFamily="18" charset="0"/>
                          </a:rPr>
                          <m:t>1+</m:t>
                        </m:r>
                        <m:r>
                          <a:rPr lang="en-US" b="0" i="1" smtClean="0">
                            <a:latin typeface="Cambria Math" panose="02040503050406030204" pitchFamily="18" charset="0"/>
                          </a:rPr>
                          <m:t>𝑧</m:t>
                        </m:r>
                        <m:r>
                          <a:rPr lang="en-US" b="0" i="1" smtClean="0">
                            <a:latin typeface="Cambria Math" panose="02040503050406030204" pitchFamily="18" charset="0"/>
                          </a:rPr>
                          <m:t>2</m:t>
                        </m:r>
                      </m:num>
                      <m:den>
                        <m:r>
                          <a:rPr lang="en-US" b="0" i="1" smtClean="0">
                            <a:latin typeface="Cambria Math" panose="02040503050406030204" pitchFamily="18" charset="0"/>
                          </a:rPr>
                          <m:t>2</m:t>
                        </m:r>
                      </m:den>
                    </m:f>
                  </m:oMath>
                </a14:m>
                <a:r>
                  <a:rPr lang="en-US" dirty="0"/>
                  <a:t>, record the minimum p-value</a:t>
                </a:r>
              </a:p>
              <a:p>
                <a:r>
                  <a:rPr lang="en-US" dirty="0"/>
                  <a:t>Repeat the above steps many times</a:t>
                </a:r>
              </a:p>
              <a:p>
                <a:r>
                  <a:rPr lang="en-US" dirty="0"/>
                  <a:t>Simulates choosing between outcomes, or a combination</a:t>
                </a:r>
              </a:p>
            </p:txBody>
          </p:sp>
        </mc:Choice>
        <mc:Fallback>
          <p:sp>
            <p:nvSpPr>
              <p:cNvPr id="3" name="Content Placeholder 2">
                <a:extLst>
                  <a:ext uri="{FF2B5EF4-FFF2-40B4-BE49-F238E27FC236}">
                    <a16:creationId xmlns:a16="http://schemas.microsoft.com/office/drawing/2014/main" id="{F3D5F9EA-3DDA-3242-361C-515D6EA3622A}"/>
                  </a:ext>
                </a:extLst>
              </p:cNvPr>
              <p:cNvSpPr>
                <a:spLocks noGrp="1" noRot="1" noChangeAspect="1" noMove="1" noResize="1" noEditPoints="1" noAdjustHandles="1" noChangeArrowheads="1" noChangeShapeType="1" noTextEdit="1"/>
              </p:cNvSpPr>
              <p:nvPr>
                <p:ph sz="half" idx="1"/>
              </p:nvPr>
            </p:nvSpPr>
            <p:spPr>
              <a:blipFill>
                <a:blip r:embed="rId2"/>
                <a:stretch>
                  <a:fillRect l="-1075" t="-1318" r="-1912" b="-1318"/>
                </a:stretch>
              </a:blipFill>
            </p:spPr>
            <p:txBody>
              <a:bodyPr/>
              <a:lstStyle/>
              <a:p>
                <a:r>
                  <a:rPr lang="en-US">
                    <a:noFill/>
                  </a:rPr>
                  <a:t> </a:t>
                </a:r>
              </a:p>
            </p:txBody>
          </p:sp>
        </mc:Fallback>
      </mc:AlternateContent>
      <p:pic>
        <p:nvPicPr>
          <p:cNvPr id="12" name="Content Placeholder 11" descr="Diagram&#10;&#10;Description automatically generated">
            <a:extLst>
              <a:ext uri="{FF2B5EF4-FFF2-40B4-BE49-F238E27FC236}">
                <a16:creationId xmlns:a16="http://schemas.microsoft.com/office/drawing/2014/main" id="{1CC8CBD0-8EB3-DD77-6AED-BFC06A5BBAF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376118"/>
            <a:ext cx="5094287" cy="3126527"/>
          </a:xfrm>
        </p:spPr>
      </p:pic>
      <p:sp>
        <p:nvSpPr>
          <p:cNvPr id="5" name="TextBox 4">
            <a:extLst>
              <a:ext uri="{FF2B5EF4-FFF2-40B4-BE49-F238E27FC236}">
                <a16:creationId xmlns:a16="http://schemas.microsoft.com/office/drawing/2014/main" id="{035F0F4C-C657-9A07-83B4-62E0872B8E0D}"/>
              </a:ext>
            </a:extLst>
          </p:cNvPr>
          <p:cNvSpPr txBox="1"/>
          <p:nvPr/>
        </p:nvSpPr>
        <p:spPr>
          <a:xfrm>
            <a:off x="6172203" y="5623420"/>
            <a:ext cx="4882393" cy="923330"/>
          </a:xfrm>
          <a:prstGeom prst="rect">
            <a:avLst/>
          </a:prstGeom>
          <a:noFill/>
        </p:spPr>
        <p:txBody>
          <a:bodyPr wrap="square" rtlCol="0">
            <a:spAutoFit/>
          </a:bodyPr>
          <a:lstStyle/>
          <a:p>
            <a:r>
              <a:rPr lang="en-US" b="1" dirty="0"/>
              <a:t>Fig. 6 </a:t>
            </a:r>
            <a:r>
              <a:rPr lang="en-US" i="1" dirty="0"/>
              <a:t>Scenario A: </a:t>
            </a:r>
            <a:r>
              <a:rPr lang="en-US" dirty="0"/>
              <a:t>Drawing correlated sample pairs from two distributions and randomly assigning pairs to two groups</a:t>
            </a:r>
            <a:endParaRPr lang="en-US" i="1" dirty="0"/>
          </a:p>
        </p:txBody>
      </p:sp>
    </p:spTree>
    <p:extLst>
      <p:ext uri="{BB962C8B-B14F-4D97-AF65-F5344CB8AC3E}">
        <p14:creationId xmlns:p14="http://schemas.microsoft.com/office/powerpoint/2010/main" val="1262249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ACDD-615C-122B-CD01-98C8B29AEDE3}"/>
              </a:ext>
            </a:extLst>
          </p:cNvPr>
          <p:cNvSpPr>
            <a:spLocks noGrp="1"/>
          </p:cNvSpPr>
          <p:nvPr>
            <p:ph type="title"/>
          </p:nvPr>
        </p:nvSpPr>
        <p:spPr/>
        <p:txBody>
          <a:bodyPr/>
          <a:lstStyle/>
          <a:p>
            <a:r>
              <a:rPr lang="en-US" dirty="0"/>
              <a:t>Simulating the effect of </a:t>
            </a:r>
            <a:r>
              <a:rPr lang="en-US" dirty="0" err="1"/>
              <a:t>rdf</a:t>
            </a:r>
            <a:r>
              <a:rPr lang="en-US" dirty="0"/>
              <a:t> on the false positive rate, scenario B</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8F7298-6F4F-5380-19FE-BB17B976DE96}"/>
                  </a:ext>
                </a:extLst>
              </p:cNvPr>
              <p:cNvSpPr>
                <a:spLocks noGrp="1"/>
              </p:cNvSpPr>
              <p:nvPr>
                <p:ph sz="half" idx="1"/>
              </p:nvPr>
            </p:nvSpPr>
            <p:spPr/>
            <p:txBody>
              <a:bodyPr/>
              <a:lstStyle/>
              <a:p>
                <a:r>
                  <a:rPr lang="en-US" dirty="0"/>
                  <a:t>Scenario B:</a:t>
                </a:r>
              </a:p>
              <a:p>
                <a:pPr lvl="1"/>
                <a:r>
                  <a:rPr lang="en-US" dirty="0"/>
                  <a:t>Draw 20 </a:t>
                </a:r>
                <a14:m>
                  <m:oMath xmlns:m="http://schemas.openxmlformats.org/officeDocument/2006/math">
                    <m:r>
                      <a:rPr lang="en-US" b="0" i="1" smtClean="0">
                        <a:latin typeface="Cambria Math" panose="02040503050406030204" pitchFamily="18" charset="0"/>
                      </a:rPr>
                      <m:t>𝑧</m:t>
                    </m:r>
                  </m:oMath>
                </a14:m>
                <a:r>
                  <a:rPr lang="en-US" dirty="0"/>
                  <a:t> from single distribution, assign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to random 10,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r>
                  <a:rPr lang="en-US" dirty="0"/>
                  <a:t> to other 10</a:t>
                </a:r>
              </a:p>
              <a:p>
                <a:pPr lvl="1"/>
                <a:r>
                  <a:rPr lang="en-US" dirty="0"/>
                  <a:t>Run t-test</a:t>
                </a:r>
              </a:p>
              <a:p>
                <a:pPr lvl="1"/>
                <a:r>
                  <a:rPr lang="en-US" dirty="0"/>
                  <a:t>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&gt;0.05</m:t>
                    </m:r>
                  </m:oMath>
                </a14:m>
                <a:r>
                  <a:rPr lang="en-US" dirty="0"/>
                  <a:t>, draw 10 more </a:t>
                </a:r>
                <a14:m>
                  <m:oMath xmlns:m="http://schemas.openxmlformats.org/officeDocument/2006/math">
                    <m:r>
                      <a:rPr lang="en-US" b="0" i="1" smtClean="0">
                        <a:latin typeface="Cambria Math" panose="02040503050406030204" pitchFamily="18" charset="0"/>
                      </a:rPr>
                      <m:t>𝑧</m:t>
                    </m:r>
                  </m:oMath>
                </a14:m>
                <a:r>
                  <a:rPr lang="en-US" dirty="0"/>
                  <a:t>, randomly assign 5 to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=0</m:t>
                    </m:r>
                  </m:oMath>
                </a14:m>
                <a:r>
                  <a:rPr lang="en-US" dirty="0"/>
                  <a:t>, other 5 to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m:t>
                    </m:r>
                  </m:oMath>
                </a14:m>
                <a:endParaRPr lang="en-US" b="0" dirty="0"/>
              </a:p>
              <a:p>
                <a:pPr lvl="1"/>
                <a:r>
                  <a:rPr lang="en-US" dirty="0"/>
                  <a:t>Run t-test again</a:t>
                </a:r>
              </a:p>
              <a:p>
                <a:r>
                  <a:rPr lang="en-US" dirty="0"/>
                  <a:t>Repeat many times</a:t>
                </a:r>
              </a:p>
              <a:p>
                <a:endParaRPr lang="en-US" dirty="0"/>
              </a:p>
            </p:txBody>
          </p:sp>
        </mc:Choice>
        <mc:Fallback xmlns="">
          <p:sp>
            <p:nvSpPr>
              <p:cNvPr id="3" name="Content Placeholder 2">
                <a:extLst>
                  <a:ext uri="{FF2B5EF4-FFF2-40B4-BE49-F238E27FC236}">
                    <a16:creationId xmlns:a16="http://schemas.microsoft.com/office/drawing/2014/main" id="{FD8F7298-6F4F-5380-19FE-BB17B976DE96}"/>
                  </a:ext>
                </a:extLst>
              </p:cNvPr>
              <p:cNvSpPr>
                <a:spLocks noGrp="1" noRot="1" noChangeAspect="1" noMove="1" noResize="1" noEditPoints="1" noAdjustHandles="1" noChangeArrowheads="1" noChangeShapeType="1" noTextEdit="1"/>
              </p:cNvSpPr>
              <p:nvPr>
                <p:ph sz="half" idx="1"/>
              </p:nvPr>
            </p:nvSpPr>
            <p:spPr>
              <a:blipFill>
                <a:blip r:embed="rId2"/>
                <a:stretch>
                  <a:fillRect l="-1314" t="-494"/>
                </a:stretch>
              </a:blipFill>
            </p:spPr>
            <p:txBody>
              <a:bodyPr/>
              <a:lstStyle/>
              <a:p>
                <a:r>
                  <a:rPr lang="en-US">
                    <a:noFill/>
                  </a:rPr>
                  <a:t> </a:t>
                </a:r>
              </a:p>
            </p:txBody>
          </p:sp>
        </mc:Fallback>
      </mc:AlternateContent>
      <p:pic>
        <p:nvPicPr>
          <p:cNvPr id="14" name="Content Placeholder 13" descr="A picture containing text, boat, map, different&#10;&#10;Description automatically generated">
            <a:extLst>
              <a:ext uri="{FF2B5EF4-FFF2-40B4-BE49-F238E27FC236}">
                <a16:creationId xmlns:a16="http://schemas.microsoft.com/office/drawing/2014/main" id="{68B2F56E-E529-4FA5-5934-54243905145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697351"/>
            <a:ext cx="5094287" cy="2484061"/>
          </a:xfrm>
        </p:spPr>
      </p:pic>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9AE6990-14BA-D1E7-1001-44BBC945A192}"/>
                  </a:ext>
                </a:extLst>
              </p:cNvPr>
              <p:cNvSpPr txBox="1"/>
              <p:nvPr/>
            </p:nvSpPr>
            <p:spPr>
              <a:xfrm>
                <a:off x="6172203" y="5388528"/>
                <a:ext cx="4882393" cy="646331"/>
              </a:xfrm>
              <a:prstGeom prst="rect">
                <a:avLst/>
              </a:prstGeom>
              <a:noFill/>
            </p:spPr>
            <p:txBody>
              <a:bodyPr wrap="square" rtlCol="0">
                <a:spAutoFit/>
              </a:bodyPr>
              <a:lstStyle/>
              <a:p>
                <a:r>
                  <a:rPr lang="en-US" b="1" dirty="0"/>
                  <a:t>Fig. 7 </a:t>
                </a:r>
                <a:r>
                  <a:rPr lang="en-US" dirty="0"/>
                  <a:t>Testing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m:t>
                    </m:r>
                  </m:oMath>
                </a14:m>
                <a:r>
                  <a:rPr lang="en-US" dirty="0"/>
                  <a:t>; if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&gt;0.05</m:t>
                    </m:r>
                  </m:oMath>
                </a14:m>
                <a:r>
                  <a:rPr lang="en-US" dirty="0"/>
                  <a:t>, add ten observations and test again.</a:t>
                </a:r>
              </a:p>
            </p:txBody>
          </p:sp>
        </mc:Choice>
        <mc:Fallback>
          <p:sp>
            <p:nvSpPr>
              <p:cNvPr id="5" name="TextBox 4">
                <a:extLst>
                  <a:ext uri="{FF2B5EF4-FFF2-40B4-BE49-F238E27FC236}">
                    <a16:creationId xmlns:a16="http://schemas.microsoft.com/office/drawing/2014/main" id="{29AE6990-14BA-D1E7-1001-44BBC945A192}"/>
                  </a:ext>
                </a:extLst>
              </p:cNvPr>
              <p:cNvSpPr txBox="1">
                <a:spLocks noRot="1" noChangeAspect="1" noMove="1" noResize="1" noEditPoints="1" noAdjustHandles="1" noChangeArrowheads="1" noChangeShapeType="1" noTextEdit="1"/>
              </p:cNvSpPr>
              <p:nvPr/>
            </p:nvSpPr>
            <p:spPr>
              <a:xfrm>
                <a:off x="6172203" y="5388528"/>
                <a:ext cx="4882393" cy="646331"/>
              </a:xfrm>
              <a:prstGeom prst="rect">
                <a:avLst/>
              </a:prstGeom>
              <a:blipFill>
                <a:blip r:embed="rId4"/>
                <a:stretch>
                  <a:fillRect l="-112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5960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6A48D-45AA-4A7C-B5B3-2D64227EB42A}"/>
              </a:ext>
            </a:extLst>
          </p:cNvPr>
          <p:cNvSpPr>
            <a:spLocks noGrp="1"/>
          </p:cNvSpPr>
          <p:nvPr>
            <p:ph type="title"/>
          </p:nvPr>
        </p:nvSpPr>
        <p:spPr/>
        <p:txBody>
          <a:bodyPr/>
          <a:lstStyle/>
          <a:p>
            <a:r>
              <a:rPr lang="en-US" dirty="0"/>
              <a:t>Two more scenarios</a:t>
            </a:r>
          </a:p>
        </p:txBody>
      </p:sp>
      <p:sp>
        <p:nvSpPr>
          <p:cNvPr id="3" name="Content Placeholder 2">
            <a:extLst>
              <a:ext uri="{FF2B5EF4-FFF2-40B4-BE49-F238E27FC236}">
                <a16:creationId xmlns:a16="http://schemas.microsoft.com/office/drawing/2014/main" id="{DF4D512E-D19B-47D5-A21A-813D62305E1A}"/>
              </a:ext>
            </a:extLst>
          </p:cNvPr>
          <p:cNvSpPr>
            <a:spLocks noGrp="1"/>
          </p:cNvSpPr>
          <p:nvPr>
            <p:ph idx="1"/>
          </p:nvPr>
        </p:nvSpPr>
        <p:spPr/>
        <p:txBody>
          <a:bodyPr>
            <a:normAutofit lnSpcReduction="10000"/>
          </a:bodyPr>
          <a:lstStyle/>
          <a:p>
            <a:r>
              <a:rPr lang="en-US" dirty="0"/>
              <a:t>Scenario C: using covariates </a:t>
            </a:r>
          </a:p>
          <a:p>
            <a:pPr lvl="1"/>
            <a:r>
              <a:rPr lang="en-US" dirty="0"/>
              <a:t>testing for Condition effect in ANCOVA with either:</a:t>
            </a:r>
          </a:p>
          <a:p>
            <a:pPr lvl="2"/>
            <a:r>
              <a:rPr lang="en-US" dirty="0"/>
              <a:t>no covariate</a:t>
            </a:r>
          </a:p>
          <a:p>
            <a:pPr lvl="2"/>
            <a:r>
              <a:rPr lang="en-US" dirty="0"/>
              <a:t>or gender </a:t>
            </a:r>
          </a:p>
          <a:p>
            <a:pPr lvl="2"/>
            <a:r>
              <a:rPr lang="en-US" dirty="0"/>
              <a:t>or gender*Condition interaction</a:t>
            </a:r>
          </a:p>
          <a:p>
            <a:pPr lvl="1"/>
            <a:r>
              <a:rPr lang="en-US" dirty="0"/>
              <a:t>Significance achieved if either main effect of Condition or gender*Condition interaction was significant</a:t>
            </a:r>
          </a:p>
          <a:p>
            <a:r>
              <a:rPr lang="en-US" dirty="0"/>
              <a:t>Scenario D: reporting subsets of condition comparisons</a:t>
            </a:r>
          </a:p>
          <a:p>
            <a:pPr lvl="1"/>
            <a:r>
              <a:rPr lang="en-US" dirty="0"/>
              <a:t>assign 3 conditions</a:t>
            </a:r>
          </a:p>
          <a:p>
            <a:pPr lvl="1"/>
            <a:r>
              <a:rPr lang="en-US" dirty="0"/>
              <a:t>test all 3 pairwise contrasts and linear trend (4 tests)</a:t>
            </a:r>
          </a:p>
          <a:p>
            <a:endParaRPr lang="en-US" dirty="0"/>
          </a:p>
        </p:txBody>
      </p:sp>
    </p:spTree>
    <p:extLst>
      <p:ext uri="{BB962C8B-B14F-4D97-AF65-F5344CB8AC3E}">
        <p14:creationId xmlns:p14="http://schemas.microsoft.com/office/powerpoint/2010/main" val="51652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42E2-8E40-4337-980F-DCFA613E154C}"/>
              </a:ext>
            </a:extLst>
          </p:cNvPr>
          <p:cNvSpPr>
            <a:spLocks noGrp="1"/>
          </p:cNvSpPr>
          <p:nvPr>
            <p:ph type="title"/>
          </p:nvPr>
        </p:nvSpPr>
        <p:spPr/>
        <p:txBody>
          <a:bodyPr/>
          <a:lstStyle/>
          <a:p>
            <a:r>
              <a:rPr lang="en-US" dirty="0"/>
              <a:t>Simulation results</a:t>
            </a:r>
          </a:p>
        </p:txBody>
      </p:sp>
      <p:sp>
        <p:nvSpPr>
          <p:cNvPr id="4" name="Content Placeholder 3">
            <a:extLst>
              <a:ext uri="{FF2B5EF4-FFF2-40B4-BE49-F238E27FC236}">
                <a16:creationId xmlns:a16="http://schemas.microsoft.com/office/drawing/2014/main" id="{61FA7334-B286-4D2B-A616-DD40037489EE}"/>
              </a:ext>
            </a:extLst>
          </p:cNvPr>
          <p:cNvSpPr>
            <a:spLocks noGrp="1"/>
          </p:cNvSpPr>
          <p:nvPr>
            <p:ph sz="half" idx="1"/>
          </p:nvPr>
        </p:nvSpPr>
        <p:spPr/>
        <p:txBody>
          <a:bodyPr>
            <a:normAutofit fontScale="92500" lnSpcReduction="10000"/>
          </a:bodyPr>
          <a:lstStyle/>
          <a:p>
            <a:r>
              <a:rPr lang="en-US" dirty="0"/>
              <a:t>Each situation raises the probability of at least one false positive to above .05</a:t>
            </a:r>
          </a:p>
          <a:p>
            <a:r>
              <a:rPr lang="en-US" dirty="0"/>
              <a:t>Combining all of these researcher degrees of freedom (choices) leads to greater than .5 chance of false positive!</a:t>
            </a:r>
          </a:p>
          <a:p>
            <a:r>
              <a:rPr lang="en-US" dirty="0"/>
              <a:t>None of these are commonly flagged as problematic in reviews!</a:t>
            </a:r>
          </a:p>
          <a:p>
            <a:r>
              <a:rPr lang="en-US" dirty="0"/>
              <a:t>Researchers are likely using many more researcher degrees of freedom than A,B,C, and D combined</a:t>
            </a:r>
          </a:p>
        </p:txBody>
      </p:sp>
      <p:pic>
        <p:nvPicPr>
          <p:cNvPr id="7" name="Content Placeholder 6" descr="Text&#10;&#10;Description automatically generated">
            <a:extLst>
              <a:ext uri="{FF2B5EF4-FFF2-40B4-BE49-F238E27FC236}">
                <a16:creationId xmlns:a16="http://schemas.microsoft.com/office/drawing/2014/main" id="{50919807-D40F-4160-A785-C5B59B0AE6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6233" y="2087563"/>
            <a:ext cx="4109397" cy="3703637"/>
          </a:xfrm>
        </p:spPr>
      </p:pic>
      <p:sp>
        <p:nvSpPr>
          <p:cNvPr id="3" name="TextBox 2">
            <a:extLst>
              <a:ext uri="{FF2B5EF4-FFF2-40B4-BE49-F238E27FC236}">
                <a16:creationId xmlns:a16="http://schemas.microsoft.com/office/drawing/2014/main" id="{0A9C008A-FBB8-A9D4-C440-F766D5FC0B67}"/>
              </a:ext>
            </a:extLst>
          </p:cNvPr>
          <p:cNvSpPr txBox="1"/>
          <p:nvPr/>
        </p:nvSpPr>
        <p:spPr>
          <a:xfrm>
            <a:off x="6813012" y="6063734"/>
            <a:ext cx="3962618" cy="369332"/>
          </a:xfrm>
          <a:prstGeom prst="rect">
            <a:avLst/>
          </a:prstGeom>
          <a:noFill/>
        </p:spPr>
        <p:txBody>
          <a:bodyPr wrap="square" rtlCol="0">
            <a:spAutoFit/>
          </a:bodyPr>
          <a:lstStyle/>
          <a:p>
            <a:pPr algn="ctr"/>
            <a:r>
              <a:rPr lang="en-US" i="1" dirty="0"/>
              <a:t>Table 1 from Simmons et al. (2011)</a:t>
            </a:r>
          </a:p>
        </p:txBody>
      </p:sp>
    </p:spTree>
    <p:extLst>
      <p:ext uri="{BB962C8B-B14F-4D97-AF65-F5344CB8AC3E}">
        <p14:creationId xmlns:p14="http://schemas.microsoft.com/office/powerpoint/2010/main" val="304085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CA979-77FB-584B-19D0-6BC2E73B93C4}"/>
              </a:ext>
            </a:extLst>
          </p:cNvPr>
          <p:cNvSpPr>
            <a:spLocks noGrp="1"/>
          </p:cNvSpPr>
          <p:nvPr>
            <p:ph type="title"/>
          </p:nvPr>
        </p:nvSpPr>
        <p:spPr/>
        <p:txBody>
          <a:bodyPr/>
          <a:lstStyle/>
          <a:p>
            <a:r>
              <a:rPr lang="en-US" dirty="0"/>
              <a:t>Reviewer exercise</a:t>
            </a:r>
          </a:p>
        </p:txBody>
      </p:sp>
      <p:sp>
        <p:nvSpPr>
          <p:cNvPr id="6" name="Text Placeholder 5">
            <a:extLst>
              <a:ext uri="{FF2B5EF4-FFF2-40B4-BE49-F238E27FC236}">
                <a16:creationId xmlns:a16="http://schemas.microsoft.com/office/drawing/2014/main" id="{F2C0A024-CB04-E846-0B3C-0AEDE26FB03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4381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078FD7-E3EC-7A57-AAAE-C57563122E73}"/>
              </a:ext>
            </a:extLst>
          </p:cNvPr>
          <p:cNvSpPr>
            <a:spLocks noGrp="1"/>
          </p:cNvSpPr>
          <p:nvPr>
            <p:ph type="title"/>
          </p:nvPr>
        </p:nvSpPr>
        <p:spPr/>
        <p:txBody>
          <a:bodyPr/>
          <a:lstStyle/>
          <a:p>
            <a:r>
              <a:rPr lang="en-US" dirty="0"/>
              <a:t>Spot where researcher degrees of freedom might have been used</a:t>
            </a:r>
          </a:p>
        </p:txBody>
      </p:sp>
      <p:sp>
        <p:nvSpPr>
          <p:cNvPr id="5" name="Content Placeholder 4">
            <a:extLst>
              <a:ext uri="{FF2B5EF4-FFF2-40B4-BE49-F238E27FC236}">
                <a16:creationId xmlns:a16="http://schemas.microsoft.com/office/drawing/2014/main" id="{C0674C68-C881-BC5B-3330-C35B4E14F6A7}"/>
              </a:ext>
            </a:extLst>
          </p:cNvPr>
          <p:cNvSpPr>
            <a:spLocks noGrp="1"/>
          </p:cNvSpPr>
          <p:nvPr>
            <p:ph idx="1"/>
          </p:nvPr>
        </p:nvSpPr>
        <p:spPr/>
        <p:txBody>
          <a:bodyPr>
            <a:normAutofit fontScale="85000" lnSpcReduction="10000"/>
          </a:bodyPr>
          <a:lstStyle/>
          <a:p>
            <a:r>
              <a:rPr lang="en-US" dirty="0"/>
              <a:t>Assessing fertility. …[W]e created a high-fertility group (cycle days 7–14, n = 78) and a low fertility group (cycle days 17–25, n = 85)...[W]e did not include women on cycle days 15 and 16 because of the difficulty of determining fertility status on these days ...We also did not include women at the beginning of the ovulatory cycle (cycle days 1–6) or at the end of the ovulatory cycle (cycle days 26–28) to avoid potential confounds due to premenstrual or menstrual symptoms.</a:t>
            </a:r>
          </a:p>
          <a:p>
            <a:r>
              <a:rPr lang="en-US" dirty="0"/>
              <a:t>Relationship status. Participants indicated their current relationship status by selecting one of the following five descriptions: “not currently dating or romantically involved with anyone” (24.7%), “dating” (20.0%), “engaged or living with my partner” (23.2%), “married” (31.3%), or “other” (0.7%) …[P]</a:t>
            </a:r>
            <a:r>
              <a:rPr lang="en-US" dirty="0" err="1"/>
              <a:t>articipants</a:t>
            </a:r>
            <a:r>
              <a:rPr lang="en-US" dirty="0"/>
              <a:t> who indicated that they were engaged, living with a partner, or married were classified as being in a committed relationship (n = 82); all others (e.g., not dating or dating) were classified as single (n = 81).</a:t>
            </a:r>
          </a:p>
          <a:p>
            <a:endParaRPr lang="en-US" dirty="0"/>
          </a:p>
        </p:txBody>
      </p:sp>
    </p:spTree>
    <p:extLst>
      <p:ext uri="{BB962C8B-B14F-4D97-AF65-F5344CB8AC3E}">
        <p14:creationId xmlns:p14="http://schemas.microsoft.com/office/powerpoint/2010/main" val="1838863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7D18-D455-D56B-F983-79EF19881C9D}"/>
              </a:ext>
            </a:extLst>
          </p:cNvPr>
          <p:cNvSpPr>
            <a:spLocks noGrp="1"/>
          </p:cNvSpPr>
          <p:nvPr>
            <p:ph type="title"/>
          </p:nvPr>
        </p:nvSpPr>
        <p:spPr/>
        <p:txBody>
          <a:bodyPr/>
          <a:lstStyle/>
          <a:p>
            <a:r>
              <a:rPr lang="en-US" dirty="0"/>
              <a:t>Flexibility in assessing fertility</a:t>
            </a:r>
          </a:p>
        </p:txBody>
      </p:sp>
      <p:pic>
        <p:nvPicPr>
          <p:cNvPr id="10" name="Content Placeholder 9" descr="Chart, bar chart&#10;&#10;Description automatically generated">
            <a:extLst>
              <a:ext uri="{FF2B5EF4-FFF2-40B4-BE49-F238E27FC236}">
                <a16:creationId xmlns:a16="http://schemas.microsoft.com/office/drawing/2014/main" id="{3FD01AED-D6A9-05B2-2FAD-3F31C90E6E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4761" y="2095500"/>
            <a:ext cx="7672953" cy="3695700"/>
          </a:xfrm>
        </p:spPr>
      </p:pic>
    </p:spTree>
    <p:extLst>
      <p:ext uri="{BB962C8B-B14F-4D97-AF65-F5344CB8AC3E}">
        <p14:creationId xmlns:p14="http://schemas.microsoft.com/office/powerpoint/2010/main" val="2767051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F32E65F-AAF8-68EC-6F04-CBE9140E2F81}"/>
              </a:ext>
            </a:extLst>
          </p:cNvPr>
          <p:cNvSpPr>
            <a:spLocks noGrp="1"/>
          </p:cNvSpPr>
          <p:nvPr>
            <p:ph type="title"/>
          </p:nvPr>
        </p:nvSpPr>
        <p:spPr/>
        <p:txBody>
          <a:bodyPr/>
          <a:lstStyle/>
          <a:p>
            <a:r>
              <a:rPr lang="en-US" dirty="0"/>
              <a:t>Solutions: simple rules for authors and reviewers</a:t>
            </a:r>
          </a:p>
        </p:txBody>
      </p:sp>
      <p:sp>
        <p:nvSpPr>
          <p:cNvPr id="8" name="Text Placeholder 7">
            <a:extLst>
              <a:ext uri="{FF2B5EF4-FFF2-40B4-BE49-F238E27FC236}">
                <a16:creationId xmlns:a16="http://schemas.microsoft.com/office/drawing/2014/main" id="{5C8995E3-6F7D-9E1C-6FA0-9013ED45214A}"/>
              </a:ext>
            </a:extLst>
          </p:cNvPr>
          <p:cNvSpPr>
            <a:spLocks noGrp="1"/>
          </p:cNvSpPr>
          <p:nvPr>
            <p:ph type="body" idx="1"/>
          </p:nvPr>
        </p:nvSpPr>
        <p:spPr/>
        <p:txBody>
          <a:bodyPr/>
          <a:lstStyle/>
          <a:p>
            <a:r>
              <a:rPr lang="en-US" dirty="0"/>
              <a:t>From Simmons, Nelson &amp; </a:t>
            </a:r>
            <a:r>
              <a:rPr lang="en-US" dirty="0" err="1"/>
              <a:t>Simonsohn</a:t>
            </a:r>
            <a:r>
              <a:rPr lang="en-US" dirty="0"/>
              <a:t> (2011)</a:t>
            </a:r>
          </a:p>
        </p:txBody>
      </p:sp>
    </p:spTree>
    <p:extLst>
      <p:ext uri="{BB962C8B-B14F-4D97-AF65-F5344CB8AC3E}">
        <p14:creationId xmlns:p14="http://schemas.microsoft.com/office/powerpoint/2010/main" val="388878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1152B3-F638-1DA0-722A-65798358DDD3}"/>
              </a:ext>
            </a:extLst>
          </p:cNvPr>
          <p:cNvSpPr>
            <a:spLocks noGrp="1"/>
          </p:cNvSpPr>
          <p:nvPr>
            <p:ph type="title"/>
          </p:nvPr>
        </p:nvSpPr>
        <p:spPr/>
        <p:txBody>
          <a:bodyPr/>
          <a:lstStyle/>
          <a:p>
            <a:r>
              <a:rPr lang="en-US" dirty="0"/>
              <a:t>Hypothesis tests and p-values</a:t>
            </a:r>
          </a:p>
        </p:txBody>
      </p:sp>
      <mc:AlternateContent xmlns:mc="http://schemas.openxmlformats.org/markup-compatibility/2006">
        <mc:Choice xmlns:a14="http://schemas.microsoft.com/office/drawing/2010/main" Requires="a14">
          <p:sp>
            <p:nvSpPr>
              <p:cNvPr id="2" name="Content Placeholder 1">
                <a:extLst>
                  <a:ext uri="{FF2B5EF4-FFF2-40B4-BE49-F238E27FC236}">
                    <a16:creationId xmlns:a16="http://schemas.microsoft.com/office/drawing/2014/main" id="{CF42745B-BF74-6E05-A307-97898DD2742F}"/>
                  </a:ext>
                </a:extLst>
              </p:cNvPr>
              <p:cNvSpPr>
                <a:spLocks noGrp="1"/>
              </p:cNvSpPr>
              <p:nvPr>
                <p:ph idx="1"/>
              </p:nvPr>
            </p:nvSpPr>
            <p:spPr/>
            <p:txBody>
              <a:bodyPr>
                <a:normAutofit/>
              </a:bodyPr>
              <a:lstStyle/>
              <a:p>
                <a:r>
                  <a:rPr lang="en-US" dirty="0"/>
                  <a:t>Null hypothesis testing is a widely used to tool for statistical inference</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=0</m:t>
                      </m:r>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𝐴</m:t>
                          </m:r>
                        </m:sub>
                      </m:sSub>
                      <m:r>
                        <a:rPr lang="en-US" b="0" i="1" smtClean="0">
                          <a:latin typeface="Cambria Math" panose="02040503050406030204" pitchFamily="18" charset="0"/>
                        </a:rPr>
                        <m:t>:</m:t>
                      </m:r>
                      <m:r>
                        <a:rPr lang="en-US" b="0" i="1" smtClean="0">
                          <a:latin typeface="Cambria Math" panose="02040503050406030204" pitchFamily="18" charset="0"/>
                        </a:rPr>
                        <m:t>𝛽</m:t>
                      </m:r>
                      <m:r>
                        <a:rPr lang="en-US" b="0" i="1" smtClean="0">
                          <a:latin typeface="Cambria Math" panose="02040503050406030204" pitchFamily="18" charset="0"/>
                        </a:rPr>
                        <m:t>≠0</m:t>
                      </m:r>
                    </m:oMath>
                  </m:oMathPara>
                </a14:m>
                <a:endParaRPr lang="en-US" dirty="0"/>
              </a:p>
              <a:p>
                <a:r>
                  <a:rPr lang="en-US" dirty="0"/>
                  <a:t>Null hypotheses very commonly assert that a parameter of interest is zero in the population</a:t>
                </a:r>
              </a:p>
              <a:p>
                <a14:m>
                  <m:oMath xmlns:m="http://schemas.openxmlformats.org/officeDocument/2006/math">
                    <m:r>
                      <a:rPr lang="en-US" b="0" i="1" smtClean="0">
                        <a:latin typeface="Cambria Math" panose="02040503050406030204" pitchFamily="18" charset="0"/>
                      </a:rPr>
                      <m:t>𝑝</m:t>
                    </m:r>
                  </m:oMath>
                </a14:m>
                <a:r>
                  <a:rPr lang="en-US" dirty="0"/>
                  <a:t>-values quantify the compatibility of the null with the data (Greenland et al., 2016)</a:t>
                </a:r>
              </a:p>
              <a:p>
                <a14:m>
                  <m:oMath xmlns:m="http://schemas.openxmlformats.org/officeDocument/2006/math">
                    <m:r>
                      <a:rPr lang="en-US" b="0" i="1" smtClean="0">
                        <a:latin typeface="Cambria Math" panose="02040503050406030204" pitchFamily="18" charset="0"/>
                      </a:rPr>
                      <m:t>𝑝</m:t>
                    </m:r>
                  </m:oMath>
                </a14:m>
                <a:r>
                  <a:rPr lang="en-US" dirty="0"/>
                  <a:t>-values are typically used to decide whether or not to reject the null</a:t>
                </a:r>
              </a:p>
              <a:p>
                <a:pPr lvl="1"/>
                <a:r>
                  <a:rPr lang="en-US" dirty="0"/>
                  <a:t>Rejection of the null is then used to infer an “association” or “effect”</a:t>
                </a:r>
              </a:p>
              <a:p>
                <a:endParaRPr lang="en-US" dirty="0"/>
              </a:p>
              <a:p>
                <a:endParaRPr lang="en-US" dirty="0"/>
              </a:p>
            </p:txBody>
          </p:sp>
        </mc:Choice>
        <mc:Fallback>
          <p:sp>
            <p:nvSpPr>
              <p:cNvPr id="2" name="Content Placeholder 1">
                <a:extLst>
                  <a:ext uri="{FF2B5EF4-FFF2-40B4-BE49-F238E27FC236}">
                    <a16:creationId xmlns:a16="http://schemas.microsoft.com/office/drawing/2014/main" id="{CF42745B-BF74-6E05-A307-97898DD2742F}"/>
                  </a:ext>
                </a:extLst>
              </p:cNvPr>
              <p:cNvSpPr>
                <a:spLocks noGrp="1" noRot="1" noChangeAspect="1" noMove="1" noResize="1" noEditPoints="1" noAdjustHandles="1" noChangeArrowheads="1" noChangeShapeType="1" noTextEdit="1"/>
              </p:cNvSpPr>
              <p:nvPr>
                <p:ph idx="1"/>
              </p:nvPr>
            </p:nvSpPr>
            <p:spPr>
              <a:blipFill>
                <a:blip r:embed="rId2"/>
                <a:stretch>
                  <a:fillRect l="-648" t="-330"/>
                </a:stretch>
              </a:blipFill>
            </p:spPr>
            <p:txBody>
              <a:bodyPr/>
              <a:lstStyle/>
              <a:p>
                <a:r>
                  <a:rPr lang="en-US">
                    <a:noFill/>
                  </a:rPr>
                  <a:t> </a:t>
                </a:r>
              </a:p>
            </p:txBody>
          </p:sp>
        </mc:Fallback>
      </mc:AlternateContent>
    </p:spTree>
    <p:extLst>
      <p:ext uri="{BB962C8B-B14F-4D97-AF65-F5344CB8AC3E}">
        <p14:creationId xmlns:p14="http://schemas.microsoft.com/office/powerpoint/2010/main" val="202849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t>Determine data collection termination rule before data collection and report the rule</a:t>
            </a:r>
          </a:p>
          <a:p>
            <a:pPr marL="457200" indent="-457200">
              <a:buFont typeface="+mj-lt"/>
              <a:buAutoNum type="arabicPeriod"/>
            </a:pPr>
            <a:r>
              <a:rPr lang="en-US" b="1" dirty="0">
                <a:solidFill>
                  <a:schemeClr val="bg1"/>
                </a:solidFill>
              </a:rPr>
              <a:t>Collect at least 20 observations per cell</a:t>
            </a:r>
          </a:p>
          <a:p>
            <a:pPr marL="457200" indent="-457200">
              <a:buFont typeface="+mj-lt"/>
              <a:buAutoNum type="arabicPeriod"/>
            </a:pPr>
            <a:r>
              <a:rPr lang="en-US" b="1" dirty="0">
                <a:solidFill>
                  <a:schemeClr val="bg1"/>
                </a:solidFill>
              </a:rPr>
              <a:t>List all variables collected</a:t>
            </a:r>
          </a:p>
          <a:p>
            <a:pPr marL="457200" indent="-457200">
              <a:buFont typeface="+mj-lt"/>
              <a:buAutoNum type="arabicPeriod"/>
            </a:pPr>
            <a:r>
              <a:rPr lang="en-US" b="1" dirty="0">
                <a:solidFill>
                  <a:schemeClr val="bg1"/>
                </a:solidFill>
              </a:rPr>
              <a:t>Report all experimental conditions</a:t>
            </a:r>
          </a:p>
          <a:p>
            <a:pPr marL="457200" indent="-457200">
              <a:buFont typeface="+mj-lt"/>
              <a:buAutoNum type="arabicPeriod"/>
            </a:pPr>
            <a:r>
              <a:rPr lang="en-US" b="1" dirty="0">
                <a:solidFill>
                  <a:schemeClr val="bg1"/>
                </a:solidFill>
              </a:rPr>
              <a:t>Report results that include excluded observations</a:t>
            </a:r>
          </a:p>
          <a:p>
            <a:pPr marL="457200" indent="-457200">
              <a:buFont typeface="+mj-lt"/>
              <a:buAutoNum type="arabicPeriod"/>
            </a:pPr>
            <a:r>
              <a:rPr lang="en-US" b="1" dirty="0">
                <a:solidFill>
                  <a:schemeClr val="bg1"/>
                </a:solidFill>
              </a:rPr>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Most important:</a:t>
            </a:r>
          </a:p>
          <a:p>
            <a:pPr lvl="1"/>
            <a:r>
              <a:rPr lang="en-US" dirty="0"/>
              <a:t>Determining rule before looking at data</a:t>
            </a:r>
          </a:p>
          <a:p>
            <a:pPr lvl="1"/>
            <a:r>
              <a:rPr lang="en-US" dirty="0"/>
              <a:t>Adhering to it</a:t>
            </a:r>
          </a:p>
          <a:p>
            <a:pPr lvl="1"/>
            <a:r>
              <a:rPr lang="en-US" dirty="0"/>
              <a:t>Reporting it</a:t>
            </a:r>
          </a:p>
          <a:p>
            <a:r>
              <a:rPr lang="en-US" dirty="0"/>
              <a:t>Can report power calculations</a:t>
            </a:r>
          </a:p>
          <a:p>
            <a:r>
              <a:rPr lang="en-US" dirty="0"/>
              <a:t>Or disclose more arbitrary rules based on other factors</a:t>
            </a:r>
          </a:p>
          <a:p>
            <a:pPr lvl="1"/>
            <a:r>
              <a:rPr lang="en-US" dirty="0"/>
              <a:t>“We decided to collect 50 observations based on subject availability and time constraints”</a:t>
            </a:r>
          </a:p>
          <a:p>
            <a:pPr marL="0" indent="0">
              <a:buNone/>
            </a:pPr>
            <a:endParaRPr lang="en-US" dirty="0"/>
          </a:p>
        </p:txBody>
      </p:sp>
    </p:spTree>
    <p:extLst>
      <p:ext uri="{BB962C8B-B14F-4D97-AF65-F5344CB8AC3E}">
        <p14:creationId xmlns:p14="http://schemas.microsoft.com/office/powerpoint/2010/main" val="4263750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solidFill>
                  <a:schemeClr val="tx1">
                    <a:lumMod val="50000"/>
                  </a:schemeClr>
                </a:solidFill>
              </a:rPr>
              <a:t>Determine data collection termination rule before data collection and report the rule</a:t>
            </a:r>
          </a:p>
          <a:p>
            <a:pPr marL="457200" indent="-457200">
              <a:buFont typeface="+mj-lt"/>
              <a:buAutoNum type="arabicPeriod"/>
            </a:pPr>
            <a:r>
              <a:rPr lang="en-US" b="1" dirty="0"/>
              <a:t>Collect at least 20 observations per cell</a:t>
            </a:r>
          </a:p>
          <a:p>
            <a:pPr marL="457200" indent="-457200">
              <a:buFont typeface="+mj-lt"/>
              <a:buAutoNum type="arabicPeriod"/>
            </a:pPr>
            <a:r>
              <a:rPr lang="en-US" b="1" dirty="0">
                <a:solidFill>
                  <a:schemeClr val="bg1"/>
                </a:solidFill>
              </a:rPr>
              <a:t>List all variables collected</a:t>
            </a:r>
          </a:p>
          <a:p>
            <a:pPr marL="457200" indent="-457200">
              <a:buFont typeface="+mj-lt"/>
              <a:buAutoNum type="arabicPeriod"/>
            </a:pPr>
            <a:r>
              <a:rPr lang="en-US" b="1" dirty="0">
                <a:solidFill>
                  <a:schemeClr val="bg1"/>
                </a:solidFill>
              </a:rPr>
              <a:t>Report all experimental conditions</a:t>
            </a:r>
          </a:p>
          <a:p>
            <a:pPr marL="457200" indent="-457200">
              <a:buFont typeface="+mj-lt"/>
              <a:buAutoNum type="arabicPeriod"/>
            </a:pPr>
            <a:r>
              <a:rPr lang="en-US" b="1" dirty="0">
                <a:solidFill>
                  <a:schemeClr val="bg1"/>
                </a:solidFill>
              </a:rPr>
              <a:t>Report results that include excluded observations</a:t>
            </a:r>
          </a:p>
          <a:p>
            <a:pPr marL="457200" indent="-457200">
              <a:buFont typeface="+mj-lt"/>
              <a:buAutoNum type="arabicPeriod"/>
            </a:pPr>
            <a:r>
              <a:rPr lang="en-US" b="1" dirty="0">
                <a:solidFill>
                  <a:schemeClr val="bg1"/>
                </a:solidFill>
              </a:rPr>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Only the largest effects can be reliably detected with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&lt;20</m:t>
                    </m:r>
                  </m:oMath>
                </a14:m>
                <a:endParaRPr lang="en-US" dirty="0"/>
              </a:p>
              <a:p>
                <a:r>
                  <a:rPr lang="en-US" dirty="0"/>
                  <a:t>Smaller sample sizes may indicate violation of Rule 1</a:t>
                </a:r>
              </a:p>
              <a:p>
                <a:r>
                  <a:rPr lang="en-US" dirty="0"/>
                  <a:t>If impossible, justify smaller samples with compelling reasons</a:t>
                </a:r>
              </a:p>
              <a:p>
                <a:pPr lvl="1"/>
                <a:r>
                  <a:rPr lang="en-US" dirty="0"/>
                  <a:t>Costs</a:t>
                </a:r>
              </a:p>
              <a:p>
                <a:pPr lvl="1"/>
                <a:r>
                  <a:rPr lang="en-US" dirty="0"/>
                  <a:t>Small population size</a:t>
                </a:r>
              </a:p>
              <a:p>
                <a:endParaRPr lang="en-US" dirty="0"/>
              </a:p>
            </p:txBody>
          </p:sp>
        </mc:Choice>
        <mc:Fallback xmlns="">
          <p:sp>
            <p:nvSpPr>
              <p:cNvPr id="2" name="Content Placeholder 1">
                <a:extLst>
                  <a:ext uri="{FF2B5EF4-FFF2-40B4-BE49-F238E27FC236}">
                    <a16:creationId xmlns:a16="http://schemas.microsoft.com/office/drawing/2014/main" id="{73D6F796-3FCA-4449-7C3D-05FC8BC5ECDE}"/>
                  </a:ext>
                </a:extLst>
              </p:cNvPr>
              <p:cNvSpPr>
                <a:spLocks noGrp="1" noRot="1" noChangeAspect="1" noMove="1" noResize="1" noEditPoints="1" noAdjustHandles="1" noChangeArrowheads="1" noChangeShapeType="1" noTextEdit="1"/>
              </p:cNvSpPr>
              <p:nvPr>
                <p:ph sz="half" idx="2"/>
              </p:nvPr>
            </p:nvSpPr>
            <p:spPr>
              <a:blipFill>
                <a:blip r:embed="rId2"/>
                <a:stretch>
                  <a:fillRect l="-1078" t="-1318" r="-1317"/>
                </a:stretch>
              </a:blipFill>
            </p:spPr>
            <p:txBody>
              <a:bodyPr/>
              <a:lstStyle/>
              <a:p>
                <a:r>
                  <a:rPr lang="en-US">
                    <a:noFill/>
                  </a:rPr>
                  <a:t> </a:t>
                </a:r>
              </a:p>
            </p:txBody>
          </p:sp>
        </mc:Fallback>
      </mc:AlternateContent>
    </p:spTree>
    <p:extLst>
      <p:ext uri="{BB962C8B-B14F-4D97-AF65-F5344CB8AC3E}">
        <p14:creationId xmlns:p14="http://schemas.microsoft.com/office/powerpoint/2010/main" val="404229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solidFill>
                  <a:schemeClr val="tx1">
                    <a:lumMod val="50000"/>
                  </a:schemeClr>
                </a:solidFill>
              </a:rPr>
              <a:t>Determine data collection termination rule before data collection and report the rule</a:t>
            </a:r>
          </a:p>
          <a:p>
            <a:pPr marL="457200" indent="-457200">
              <a:buFont typeface="+mj-lt"/>
              <a:buAutoNum type="arabicPeriod"/>
            </a:pPr>
            <a:r>
              <a:rPr lang="en-US" b="1" dirty="0">
                <a:solidFill>
                  <a:schemeClr val="tx1">
                    <a:lumMod val="50000"/>
                  </a:schemeClr>
                </a:solidFill>
              </a:rPr>
              <a:t>Collect at least 20 observations per cell</a:t>
            </a:r>
          </a:p>
          <a:p>
            <a:pPr marL="457200" indent="-457200">
              <a:buFont typeface="+mj-lt"/>
              <a:buAutoNum type="arabicPeriod"/>
            </a:pPr>
            <a:r>
              <a:rPr lang="en-US" b="1" dirty="0"/>
              <a:t>List all variables collected</a:t>
            </a:r>
          </a:p>
          <a:p>
            <a:pPr marL="457200" indent="-457200">
              <a:buFont typeface="+mj-lt"/>
              <a:buAutoNum type="arabicPeriod"/>
            </a:pPr>
            <a:r>
              <a:rPr lang="en-US" b="1" dirty="0">
                <a:solidFill>
                  <a:schemeClr val="bg1"/>
                </a:solidFill>
              </a:rPr>
              <a:t>Report all experimental conditions</a:t>
            </a:r>
          </a:p>
          <a:p>
            <a:pPr marL="457200" indent="-457200">
              <a:buFont typeface="+mj-lt"/>
              <a:buAutoNum type="arabicPeriod"/>
            </a:pPr>
            <a:r>
              <a:rPr lang="en-US" b="1" dirty="0">
                <a:solidFill>
                  <a:schemeClr val="bg1"/>
                </a:solidFill>
              </a:rPr>
              <a:t>Report results that include excluded observations</a:t>
            </a:r>
          </a:p>
          <a:p>
            <a:pPr marL="457200" indent="-457200">
              <a:buFont typeface="+mj-lt"/>
              <a:buAutoNum type="arabicPeriod"/>
            </a:pPr>
            <a:r>
              <a:rPr lang="en-US" b="1" dirty="0">
                <a:solidFill>
                  <a:schemeClr val="bg1"/>
                </a:solidFill>
              </a:rPr>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Allows reviewer to assess flexibility in choosing which variables enter models</a:t>
            </a:r>
          </a:p>
          <a:p>
            <a:pPr lvl="1"/>
            <a:r>
              <a:rPr lang="en-US" dirty="0"/>
              <a:t>Outcomes</a:t>
            </a:r>
          </a:p>
          <a:p>
            <a:pPr lvl="1"/>
            <a:r>
              <a:rPr lang="en-US" dirty="0"/>
              <a:t>Covariates</a:t>
            </a:r>
          </a:p>
          <a:p>
            <a:r>
              <a:rPr lang="en-US" dirty="0"/>
              <a:t>Use “only” to indicate list is exhaustive </a:t>
            </a:r>
          </a:p>
          <a:p>
            <a:pPr lvl="1"/>
            <a:r>
              <a:rPr lang="en-US" dirty="0"/>
              <a:t>“Respondents reported </a:t>
            </a:r>
            <a:r>
              <a:rPr lang="en-US" i="1" dirty="0"/>
              <a:t>only</a:t>
            </a:r>
            <a:r>
              <a:rPr lang="en-US" dirty="0"/>
              <a:t> the following: age, gender, and income.”</a:t>
            </a:r>
          </a:p>
          <a:p>
            <a:endParaRPr lang="en-US" dirty="0"/>
          </a:p>
        </p:txBody>
      </p:sp>
    </p:spTree>
    <p:extLst>
      <p:ext uri="{BB962C8B-B14F-4D97-AF65-F5344CB8AC3E}">
        <p14:creationId xmlns:p14="http://schemas.microsoft.com/office/powerpoint/2010/main" val="136453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solidFill>
                  <a:schemeClr val="tx1">
                    <a:lumMod val="50000"/>
                  </a:schemeClr>
                </a:solidFill>
              </a:rPr>
              <a:t>Determine data collection termination rule before data collection and report the rule</a:t>
            </a:r>
          </a:p>
          <a:p>
            <a:pPr marL="457200" indent="-457200">
              <a:buFont typeface="+mj-lt"/>
              <a:buAutoNum type="arabicPeriod"/>
            </a:pPr>
            <a:r>
              <a:rPr lang="en-US" b="1" dirty="0">
                <a:solidFill>
                  <a:schemeClr val="tx1">
                    <a:lumMod val="50000"/>
                  </a:schemeClr>
                </a:solidFill>
              </a:rPr>
              <a:t>Collect at least 20 observations per cell</a:t>
            </a:r>
          </a:p>
          <a:p>
            <a:pPr marL="457200" indent="-457200">
              <a:buFont typeface="+mj-lt"/>
              <a:buAutoNum type="arabicPeriod"/>
            </a:pPr>
            <a:r>
              <a:rPr lang="en-US" b="1" dirty="0">
                <a:solidFill>
                  <a:schemeClr val="tx1">
                    <a:lumMod val="50000"/>
                  </a:schemeClr>
                </a:solidFill>
              </a:rPr>
              <a:t>List all variables collected</a:t>
            </a:r>
          </a:p>
          <a:p>
            <a:pPr marL="457200" indent="-457200">
              <a:buFont typeface="+mj-lt"/>
              <a:buAutoNum type="arabicPeriod"/>
            </a:pPr>
            <a:r>
              <a:rPr lang="en-US" b="1" dirty="0"/>
              <a:t>Report all experimental conditions</a:t>
            </a:r>
          </a:p>
          <a:p>
            <a:pPr marL="457200" indent="-457200">
              <a:buFont typeface="+mj-lt"/>
              <a:buAutoNum type="arabicPeriod"/>
            </a:pPr>
            <a:r>
              <a:rPr lang="en-US" b="1" dirty="0">
                <a:solidFill>
                  <a:schemeClr val="bg1"/>
                </a:solidFill>
              </a:rPr>
              <a:t>Report results that include excluded observations</a:t>
            </a:r>
          </a:p>
          <a:p>
            <a:pPr marL="457200" indent="-457200">
              <a:buFont typeface="+mj-lt"/>
              <a:buAutoNum type="arabicPeriod"/>
            </a:pPr>
            <a:r>
              <a:rPr lang="en-US" b="1" dirty="0">
                <a:solidFill>
                  <a:schemeClr val="bg1"/>
                </a:solidFill>
              </a:rPr>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Prevents selective reporting of comparisons that produce results that agree with researcher hypotheses</a:t>
            </a:r>
          </a:p>
          <a:p>
            <a:pPr lvl="1"/>
            <a:r>
              <a:rPr lang="en-US" dirty="0"/>
              <a:t>Don’t report just A vs B comparison if you also had a C condition </a:t>
            </a:r>
          </a:p>
          <a:p>
            <a:r>
              <a:rPr lang="en-US" dirty="0"/>
              <a:t>Use “only” to indicate exhaustive list of conditions</a:t>
            </a:r>
          </a:p>
          <a:p>
            <a:endParaRPr lang="en-US" dirty="0"/>
          </a:p>
        </p:txBody>
      </p:sp>
    </p:spTree>
    <p:extLst>
      <p:ext uri="{BB962C8B-B14F-4D97-AF65-F5344CB8AC3E}">
        <p14:creationId xmlns:p14="http://schemas.microsoft.com/office/powerpoint/2010/main" val="2748551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solidFill>
                  <a:schemeClr val="tx1">
                    <a:lumMod val="50000"/>
                  </a:schemeClr>
                </a:solidFill>
              </a:rPr>
              <a:t>Determine data collection termination rule before data collection and report the rule</a:t>
            </a:r>
          </a:p>
          <a:p>
            <a:pPr marL="457200" indent="-457200">
              <a:buFont typeface="+mj-lt"/>
              <a:buAutoNum type="arabicPeriod"/>
            </a:pPr>
            <a:r>
              <a:rPr lang="en-US" b="1" dirty="0">
                <a:solidFill>
                  <a:schemeClr val="tx1">
                    <a:lumMod val="50000"/>
                  </a:schemeClr>
                </a:solidFill>
              </a:rPr>
              <a:t>Collect at least 20 observations per cell</a:t>
            </a:r>
          </a:p>
          <a:p>
            <a:pPr marL="457200" indent="-457200">
              <a:buFont typeface="+mj-lt"/>
              <a:buAutoNum type="arabicPeriod"/>
            </a:pPr>
            <a:r>
              <a:rPr lang="en-US" b="1" dirty="0">
                <a:solidFill>
                  <a:schemeClr val="tx1">
                    <a:lumMod val="50000"/>
                  </a:schemeClr>
                </a:solidFill>
              </a:rPr>
              <a:t>List all variables collected</a:t>
            </a:r>
          </a:p>
          <a:p>
            <a:pPr marL="457200" indent="-457200">
              <a:buFont typeface="+mj-lt"/>
              <a:buAutoNum type="arabicPeriod"/>
            </a:pPr>
            <a:r>
              <a:rPr lang="en-US" b="1" dirty="0">
                <a:solidFill>
                  <a:schemeClr val="tx1">
                    <a:lumMod val="50000"/>
                  </a:schemeClr>
                </a:solidFill>
              </a:rPr>
              <a:t>Report all experimental conditions</a:t>
            </a:r>
          </a:p>
          <a:p>
            <a:pPr marL="457200" indent="-457200">
              <a:buFont typeface="+mj-lt"/>
              <a:buAutoNum type="arabicPeriod"/>
            </a:pPr>
            <a:r>
              <a:rPr lang="en-US" b="1" dirty="0"/>
              <a:t>Report results that include excluded observations</a:t>
            </a:r>
          </a:p>
          <a:p>
            <a:pPr marL="457200" indent="-457200">
              <a:buFont typeface="+mj-lt"/>
              <a:buAutoNum type="arabicPeriod"/>
            </a:pPr>
            <a:r>
              <a:rPr lang="en-US" b="1" dirty="0">
                <a:solidFill>
                  <a:schemeClr val="bg1"/>
                </a:solidFill>
              </a:rPr>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Allows assessment of sensitivity of results to exclusion of observations</a:t>
            </a:r>
          </a:p>
          <a:p>
            <a:r>
              <a:rPr lang="en-US" dirty="0"/>
              <a:t>Encourages authors to justify exclusions</a:t>
            </a:r>
          </a:p>
          <a:p>
            <a:endParaRPr lang="en-US" dirty="0"/>
          </a:p>
        </p:txBody>
      </p:sp>
    </p:spTree>
    <p:extLst>
      <p:ext uri="{BB962C8B-B14F-4D97-AF65-F5344CB8AC3E}">
        <p14:creationId xmlns:p14="http://schemas.microsoft.com/office/powerpoint/2010/main" val="2432141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Solutions: requirements for authors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lnSpcReduction="20000"/>
          </a:bodyPr>
          <a:lstStyle/>
          <a:p>
            <a:pPr marL="457200" indent="-457200">
              <a:buFont typeface="+mj-lt"/>
              <a:buAutoNum type="arabicPeriod"/>
            </a:pPr>
            <a:r>
              <a:rPr lang="en-US" b="1" dirty="0">
                <a:solidFill>
                  <a:schemeClr val="tx1">
                    <a:lumMod val="50000"/>
                  </a:schemeClr>
                </a:solidFill>
              </a:rPr>
              <a:t>Determine data collection termination rule before data collection and report the rule</a:t>
            </a:r>
          </a:p>
          <a:p>
            <a:pPr marL="457200" indent="-457200">
              <a:buFont typeface="+mj-lt"/>
              <a:buAutoNum type="arabicPeriod"/>
            </a:pPr>
            <a:r>
              <a:rPr lang="en-US" b="1" dirty="0">
                <a:solidFill>
                  <a:schemeClr val="tx1">
                    <a:lumMod val="50000"/>
                  </a:schemeClr>
                </a:solidFill>
              </a:rPr>
              <a:t>Collect at least 20 observations per cell</a:t>
            </a:r>
          </a:p>
          <a:p>
            <a:pPr marL="457200" indent="-457200">
              <a:buFont typeface="+mj-lt"/>
              <a:buAutoNum type="arabicPeriod"/>
            </a:pPr>
            <a:r>
              <a:rPr lang="en-US" b="1" dirty="0">
                <a:solidFill>
                  <a:schemeClr val="tx1">
                    <a:lumMod val="50000"/>
                  </a:schemeClr>
                </a:solidFill>
              </a:rPr>
              <a:t>List all variables collected</a:t>
            </a:r>
          </a:p>
          <a:p>
            <a:pPr marL="457200" indent="-457200">
              <a:buFont typeface="+mj-lt"/>
              <a:buAutoNum type="arabicPeriod"/>
            </a:pPr>
            <a:r>
              <a:rPr lang="en-US" b="1" dirty="0">
                <a:solidFill>
                  <a:schemeClr val="tx1">
                    <a:lumMod val="50000"/>
                  </a:schemeClr>
                </a:solidFill>
              </a:rPr>
              <a:t>Report all experimental conditions</a:t>
            </a:r>
          </a:p>
          <a:p>
            <a:pPr marL="457200" indent="-457200">
              <a:buFont typeface="+mj-lt"/>
              <a:buAutoNum type="arabicPeriod"/>
            </a:pPr>
            <a:r>
              <a:rPr lang="en-US" b="1" dirty="0">
                <a:solidFill>
                  <a:schemeClr val="tx1">
                    <a:lumMod val="50000"/>
                  </a:schemeClr>
                </a:solidFill>
              </a:rPr>
              <a:t>Report results that include excluded observations</a:t>
            </a:r>
          </a:p>
          <a:p>
            <a:pPr marL="457200" indent="-457200">
              <a:buFont typeface="+mj-lt"/>
              <a:buAutoNum type="arabicPeriod"/>
            </a:pPr>
            <a:r>
              <a:rPr lang="en-US" b="1" dirty="0"/>
              <a:t>Report analyses excluding covariates</a:t>
            </a:r>
          </a:p>
          <a:p>
            <a:pPr marL="457200" indent="-457200">
              <a:buFont typeface="+mj-lt"/>
              <a:buAutoNum type="arabicPeriod"/>
            </a:pPr>
            <a:endParaRPr lang="en-US" b="1" dirty="0"/>
          </a:p>
          <a:p>
            <a:pPr marL="457200" indent="-457200">
              <a:buFont typeface="+mj-lt"/>
              <a:buAutoNum type="arabicPeriod"/>
            </a:pPr>
            <a:endParaRPr lang="en-US" b="1" dirty="0"/>
          </a:p>
          <a:p>
            <a:pPr marL="457200" indent="-457200">
              <a:buFont typeface="+mj-lt"/>
              <a:buAutoNum type="arabicPeriod"/>
            </a:pPr>
            <a:endParaRPr lang="en-US" b="1" dirty="0"/>
          </a:p>
        </p:txBody>
      </p:sp>
      <p:sp>
        <p:nvSpPr>
          <p:cNvPr id="2" name="Content Placeholder 1">
            <a:extLst>
              <a:ext uri="{FF2B5EF4-FFF2-40B4-BE49-F238E27FC236}">
                <a16:creationId xmlns:a16="http://schemas.microsoft.com/office/drawing/2014/main" id="{73D6F796-3FCA-4449-7C3D-05FC8BC5ECDE}"/>
              </a:ext>
            </a:extLst>
          </p:cNvPr>
          <p:cNvSpPr>
            <a:spLocks noGrp="1"/>
          </p:cNvSpPr>
          <p:nvPr>
            <p:ph sz="half" idx="2"/>
          </p:nvPr>
        </p:nvSpPr>
        <p:spPr/>
        <p:txBody>
          <a:bodyPr>
            <a:normAutofit fontScale="92500" lnSpcReduction="20000"/>
          </a:bodyPr>
          <a:lstStyle/>
          <a:p>
            <a:r>
              <a:rPr lang="en-US" dirty="0"/>
              <a:t>Similar to Rule 5, allows assessment of sensitivity of results to inclusion of covariates</a:t>
            </a:r>
          </a:p>
          <a:p>
            <a:r>
              <a:rPr lang="en-US" dirty="0"/>
              <a:t>Encourages justification of covariate inclusion</a:t>
            </a:r>
          </a:p>
          <a:p>
            <a:endParaRPr lang="en-US" dirty="0"/>
          </a:p>
        </p:txBody>
      </p:sp>
    </p:spTree>
    <p:extLst>
      <p:ext uri="{BB962C8B-B14F-4D97-AF65-F5344CB8AC3E}">
        <p14:creationId xmlns:p14="http://schemas.microsoft.com/office/powerpoint/2010/main" val="2695720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 guidelines for reviewers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a:bodyPr>
          <a:lstStyle/>
          <a:p>
            <a:pPr marL="457200" indent="-457200">
              <a:buFont typeface="+mj-lt"/>
              <a:buAutoNum type="arabicPeriod"/>
            </a:pPr>
            <a:r>
              <a:rPr lang="en-US" b="1" dirty="0"/>
              <a:t>Ensure that authors follow requirements</a:t>
            </a:r>
          </a:p>
          <a:p>
            <a:pPr marL="457200" indent="-457200">
              <a:buFont typeface="+mj-lt"/>
              <a:buAutoNum type="arabicPeriod"/>
            </a:pPr>
            <a:r>
              <a:rPr lang="en-US" b="1" dirty="0">
                <a:solidFill>
                  <a:schemeClr val="bg1"/>
                </a:solidFill>
              </a:rPr>
              <a:t>Be more tolerant of imperfect results</a:t>
            </a:r>
          </a:p>
          <a:p>
            <a:pPr marL="457200" indent="-457200">
              <a:buFont typeface="+mj-lt"/>
              <a:buAutoNum type="arabicPeriod"/>
            </a:pPr>
            <a:r>
              <a:rPr lang="en-US" b="1" dirty="0">
                <a:solidFill>
                  <a:schemeClr val="bg1"/>
                </a:solidFill>
              </a:rPr>
              <a:t>Require authors to show that results do not depend on arbitrary decisions</a:t>
            </a:r>
          </a:p>
          <a:p>
            <a:pPr marL="457200" indent="-457200">
              <a:buFont typeface="+mj-lt"/>
              <a:buAutoNum type="arabicPeriod"/>
            </a:pPr>
            <a:r>
              <a:rPr lang="en-US" b="1" dirty="0">
                <a:solidFill>
                  <a:schemeClr val="bg1"/>
                </a:solidFill>
              </a:rPr>
              <a:t>If justifications for data processing choices are not compelling, require a replication</a:t>
            </a:r>
          </a:p>
        </p:txBody>
      </p:sp>
      <p:sp>
        <p:nvSpPr>
          <p:cNvPr id="2" name="Content Placeholder 1">
            <a:extLst>
              <a:ext uri="{FF2B5EF4-FFF2-40B4-BE49-F238E27FC236}">
                <a16:creationId xmlns:a16="http://schemas.microsoft.com/office/drawing/2014/main" id="{7D59A4A7-0F40-C1FC-83E4-C0D5EF8F32E9}"/>
              </a:ext>
            </a:extLst>
          </p:cNvPr>
          <p:cNvSpPr>
            <a:spLocks noGrp="1"/>
          </p:cNvSpPr>
          <p:nvPr>
            <p:ph sz="half" idx="2"/>
          </p:nvPr>
        </p:nvSpPr>
        <p:spPr/>
        <p:txBody>
          <a:bodyPr>
            <a:normAutofit fontScale="92500"/>
          </a:bodyPr>
          <a:lstStyle/>
          <a:p>
            <a:r>
              <a:rPr lang="en-US" dirty="0"/>
              <a:t>Reviewers have the power to change reporting standards</a:t>
            </a:r>
          </a:p>
          <a:p>
            <a:r>
              <a:rPr lang="en-US" dirty="0"/>
              <a:t>Prioritize transparency over tidiness</a:t>
            </a:r>
          </a:p>
          <a:p>
            <a:pPr lvl="1"/>
            <a:r>
              <a:rPr lang="en-US" dirty="0"/>
              <a:t>If a perfect results came from the use of researcher degrees of freedom, they must be reported</a:t>
            </a:r>
          </a:p>
          <a:p>
            <a:endParaRPr lang="en-US" dirty="0"/>
          </a:p>
        </p:txBody>
      </p:sp>
    </p:spTree>
    <p:extLst>
      <p:ext uri="{BB962C8B-B14F-4D97-AF65-F5344CB8AC3E}">
        <p14:creationId xmlns:p14="http://schemas.microsoft.com/office/powerpoint/2010/main" val="2186474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 guidelines for reviewers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a:bodyPr>
          <a:lstStyle/>
          <a:p>
            <a:pPr marL="457200" indent="-457200">
              <a:buFont typeface="+mj-lt"/>
              <a:buAutoNum type="arabicPeriod"/>
            </a:pPr>
            <a:r>
              <a:rPr lang="en-US" b="1" dirty="0">
                <a:solidFill>
                  <a:schemeClr val="bg1">
                    <a:lumMod val="50000"/>
                    <a:lumOff val="50000"/>
                  </a:schemeClr>
                </a:solidFill>
              </a:rPr>
              <a:t>Ensure that authors follow requirements</a:t>
            </a:r>
          </a:p>
          <a:p>
            <a:pPr marL="457200" indent="-457200">
              <a:buFont typeface="+mj-lt"/>
              <a:buAutoNum type="arabicPeriod"/>
            </a:pPr>
            <a:r>
              <a:rPr lang="en-US" b="1" dirty="0"/>
              <a:t>Be more tolerant of imperfect results</a:t>
            </a:r>
          </a:p>
          <a:p>
            <a:pPr marL="457200" indent="-457200">
              <a:buFont typeface="+mj-lt"/>
              <a:buAutoNum type="arabicPeriod"/>
            </a:pPr>
            <a:r>
              <a:rPr lang="en-US" b="1" dirty="0">
                <a:solidFill>
                  <a:schemeClr val="bg1"/>
                </a:solidFill>
              </a:rPr>
              <a:t>Require authors to show that results do not depend on arbitrary decisions</a:t>
            </a:r>
          </a:p>
          <a:p>
            <a:pPr marL="457200" indent="-457200">
              <a:buFont typeface="+mj-lt"/>
              <a:buAutoNum type="arabicPeriod"/>
            </a:pPr>
            <a:r>
              <a:rPr lang="en-US" b="1" dirty="0">
                <a:solidFill>
                  <a:schemeClr val="bg1"/>
                </a:solidFill>
              </a:rPr>
              <a:t>If justifications for data processing choices are not compelling, require a replication</a:t>
            </a:r>
          </a:p>
        </p:txBody>
      </p:sp>
      <p:sp>
        <p:nvSpPr>
          <p:cNvPr id="2" name="Content Placeholder 1">
            <a:extLst>
              <a:ext uri="{FF2B5EF4-FFF2-40B4-BE49-F238E27FC236}">
                <a16:creationId xmlns:a16="http://schemas.microsoft.com/office/drawing/2014/main" id="{7D59A4A7-0F40-C1FC-83E4-C0D5EF8F32E9}"/>
              </a:ext>
            </a:extLst>
          </p:cNvPr>
          <p:cNvSpPr>
            <a:spLocks noGrp="1"/>
          </p:cNvSpPr>
          <p:nvPr>
            <p:ph sz="half" idx="2"/>
          </p:nvPr>
        </p:nvSpPr>
        <p:spPr/>
        <p:txBody>
          <a:bodyPr>
            <a:normAutofit fontScale="92500"/>
          </a:bodyPr>
          <a:lstStyle/>
          <a:p>
            <a:r>
              <a:rPr lang="en-US" dirty="0"/>
              <a:t>Researchers use their degrees of freedom because of the pressure to produce perfect (i.e. significant) results</a:t>
            </a:r>
          </a:p>
          <a:p>
            <a:r>
              <a:rPr lang="en-US" dirty="0"/>
              <a:t>Reviewers should be skeptical of underpowered studies with perfect results</a:t>
            </a:r>
          </a:p>
          <a:p>
            <a:endParaRPr lang="en-US" dirty="0"/>
          </a:p>
        </p:txBody>
      </p:sp>
    </p:spTree>
    <p:extLst>
      <p:ext uri="{BB962C8B-B14F-4D97-AF65-F5344CB8AC3E}">
        <p14:creationId xmlns:p14="http://schemas.microsoft.com/office/powerpoint/2010/main" val="2863737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 guidelines for reviewers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a:bodyPr>
          <a:lstStyle/>
          <a:p>
            <a:pPr marL="457200" indent="-457200">
              <a:buFont typeface="+mj-lt"/>
              <a:buAutoNum type="arabicPeriod"/>
            </a:pPr>
            <a:r>
              <a:rPr lang="en-US" b="1" dirty="0">
                <a:solidFill>
                  <a:schemeClr val="bg1">
                    <a:lumMod val="65000"/>
                    <a:lumOff val="35000"/>
                  </a:schemeClr>
                </a:solidFill>
              </a:rPr>
              <a:t>Ensure that authors follow requirements</a:t>
            </a:r>
          </a:p>
          <a:p>
            <a:pPr marL="457200" indent="-457200">
              <a:buFont typeface="+mj-lt"/>
              <a:buAutoNum type="arabicPeriod"/>
            </a:pPr>
            <a:r>
              <a:rPr lang="en-US" b="1" dirty="0">
                <a:solidFill>
                  <a:schemeClr val="bg1">
                    <a:lumMod val="65000"/>
                    <a:lumOff val="35000"/>
                  </a:schemeClr>
                </a:solidFill>
              </a:rPr>
              <a:t>Be more tolerant of imperfect results</a:t>
            </a:r>
          </a:p>
          <a:p>
            <a:pPr marL="457200" indent="-457200">
              <a:buFont typeface="+mj-lt"/>
              <a:buAutoNum type="arabicPeriod"/>
            </a:pPr>
            <a:r>
              <a:rPr lang="en-US" b="1" dirty="0"/>
              <a:t>Require authors to show that results do not depend on arbitrary decisions</a:t>
            </a:r>
          </a:p>
          <a:p>
            <a:pPr marL="457200" indent="-457200">
              <a:buFont typeface="+mj-lt"/>
              <a:buAutoNum type="arabicPeriod"/>
            </a:pPr>
            <a:r>
              <a:rPr lang="en-US" b="1" dirty="0">
                <a:solidFill>
                  <a:schemeClr val="bg1"/>
                </a:solidFill>
              </a:rPr>
              <a:t>If justifications for data processing choices are not compelling, require a replication</a:t>
            </a:r>
          </a:p>
        </p:txBody>
      </p:sp>
      <p:sp>
        <p:nvSpPr>
          <p:cNvPr id="2" name="Content Placeholder 1">
            <a:extLst>
              <a:ext uri="{FF2B5EF4-FFF2-40B4-BE49-F238E27FC236}">
                <a16:creationId xmlns:a16="http://schemas.microsoft.com/office/drawing/2014/main" id="{7D59A4A7-0F40-C1FC-83E4-C0D5EF8F32E9}"/>
              </a:ext>
            </a:extLst>
          </p:cNvPr>
          <p:cNvSpPr>
            <a:spLocks noGrp="1"/>
          </p:cNvSpPr>
          <p:nvPr>
            <p:ph sz="half" idx="2"/>
          </p:nvPr>
        </p:nvSpPr>
        <p:spPr/>
        <p:txBody>
          <a:bodyPr>
            <a:normAutofit fontScale="92500"/>
          </a:bodyPr>
          <a:lstStyle/>
          <a:p>
            <a:r>
              <a:rPr lang="en-US" dirty="0"/>
              <a:t>Request robustness checks</a:t>
            </a:r>
          </a:p>
          <a:p>
            <a:r>
              <a:rPr lang="en-US" dirty="0"/>
              <a:t>Require consistency of decisions across experiments/studies</a:t>
            </a:r>
          </a:p>
          <a:p>
            <a:endParaRPr lang="en-US" dirty="0"/>
          </a:p>
        </p:txBody>
      </p:sp>
    </p:spTree>
    <p:extLst>
      <p:ext uri="{BB962C8B-B14F-4D97-AF65-F5344CB8AC3E}">
        <p14:creationId xmlns:p14="http://schemas.microsoft.com/office/powerpoint/2010/main" val="39490897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B60CF-43B6-4D2A-AECF-76451D0ED698}"/>
              </a:ext>
            </a:extLst>
          </p:cNvPr>
          <p:cNvSpPr>
            <a:spLocks noGrp="1"/>
          </p:cNvSpPr>
          <p:nvPr>
            <p:ph type="title"/>
          </p:nvPr>
        </p:nvSpPr>
        <p:spPr/>
        <p:txBody>
          <a:bodyPr/>
          <a:lstStyle/>
          <a:p>
            <a:r>
              <a:rPr lang="en-US" dirty="0"/>
              <a:t>Solution: guidelines for reviewers</a:t>
            </a:r>
          </a:p>
        </p:txBody>
      </p:sp>
      <p:sp>
        <p:nvSpPr>
          <p:cNvPr id="6" name="Content Placeholder 5">
            <a:extLst>
              <a:ext uri="{FF2B5EF4-FFF2-40B4-BE49-F238E27FC236}">
                <a16:creationId xmlns:a16="http://schemas.microsoft.com/office/drawing/2014/main" id="{AF73B908-2312-4FFC-A74A-6B65216D965A}"/>
              </a:ext>
            </a:extLst>
          </p:cNvPr>
          <p:cNvSpPr>
            <a:spLocks noGrp="1"/>
          </p:cNvSpPr>
          <p:nvPr>
            <p:ph sz="half" idx="1"/>
          </p:nvPr>
        </p:nvSpPr>
        <p:spPr/>
        <p:txBody>
          <a:bodyPr>
            <a:normAutofit fontScale="92500"/>
          </a:bodyPr>
          <a:lstStyle/>
          <a:p>
            <a:pPr marL="457200" indent="-457200">
              <a:buFont typeface="+mj-lt"/>
              <a:buAutoNum type="arabicPeriod"/>
            </a:pPr>
            <a:r>
              <a:rPr lang="en-US" b="1" dirty="0">
                <a:solidFill>
                  <a:schemeClr val="bg1">
                    <a:lumMod val="65000"/>
                    <a:lumOff val="35000"/>
                  </a:schemeClr>
                </a:solidFill>
              </a:rPr>
              <a:t>Ensure that authors follow requirements</a:t>
            </a:r>
          </a:p>
          <a:p>
            <a:pPr marL="457200" indent="-457200">
              <a:buFont typeface="+mj-lt"/>
              <a:buAutoNum type="arabicPeriod"/>
            </a:pPr>
            <a:r>
              <a:rPr lang="en-US" b="1" dirty="0">
                <a:solidFill>
                  <a:schemeClr val="bg1">
                    <a:lumMod val="65000"/>
                    <a:lumOff val="35000"/>
                  </a:schemeClr>
                </a:solidFill>
              </a:rPr>
              <a:t>Be more tolerant of imperfect results</a:t>
            </a:r>
          </a:p>
          <a:p>
            <a:pPr marL="457200" indent="-457200">
              <a:buFont typeface="+mj-lt"/>
              <a:buAutoNum type="arabicPeriod"/>
            </a:pPr>
            <a:r>
              <a:rPr lang="en-US" b="1" dirty="0">
                <a:solidFill>
                  <a:schemeClr val="bg1">
                    <a:lumMod val="65000"/>
                    <a:lumOff val="35000"/>
                  </a:schemeClr>
                </a:solidFill>
              </a:rPr>
              <a:t>Require authors to show that results do not depend on arbitrary decisions</a:t>
            </a:r>
          </a:p>
          <a:p>
            <a:pPr marL="457200" indent="-457200">
              <a:buFont typeface="+mj-lt"/>
              <a:buAutoNum type="arabicPeriod"/>
            </a:pPr>
            <a:r>
              <a:rPr lang="en-US" b="1" dirty="0"/>
              <a:t>If justifications for data processing choices are not compelling, require a replication</a:t>
            </a:r>
          </a:p>
        </p:txBody>
      </p:sp>
      <p:sp>
        <p:nvSpPr>
          <p:cNvPr id="2" name="Content Placeholder 1">
            <a:extLst>
              <a:ext uri="{FF2B5EF4-FFF2-40B4-BE49-F238E27FC236}">
                <a16:creationId xmlns:a16="http://schemas.microsoft.com/office/drawing/2014/main" id="{7D59A4A7-0F40-C1FC-83E4-C0D5EF8F32E9}"/>
              </a:ext>
            </a:extLst>
          </p:cNvPr>
          <p:cNvSpPr>
            <a:spLocks noGrp="1"/>
          </p:cNvSpPr>
          <p:nvPr>
            <p:ph sz="half" idx="2"/>
          </p:nvPr>
        </p:nvSpPr>
        <p:spPr/>
        <p:txBody>
          <a:bodyPr>
            <a:normAutofit fontScale="92500"/>
          </a:bodyPr>
          <a:lstStyle/>
          <a:p>
            <a:r>
              <a:rPr lang="en-US" dirty="0"/>
              <a:t>Replication is costly, but sometimes necessary</a:t>
            </a:r>
          </a:p>
          <a:p>
            <a:endParaRPr lang="en-US" dirty="0"/>
          </a:p>
        </p:txBody>
      </p:sp>
    </p:spTree>
    <p:extLst>
      <p:ext uri="{BB962C8B-B14F-4D97-AF65-F5344CB8AC3E}">
        <p14:creationId xmlns:p14="http://schemas.microsoft.com/office/powerpoint/2010/main" val="3814988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D90F-AA2D-4A11-BDE8-CB0D7CCA34A8}"/>
              </a:ext>
            </a:extLst>
          </p:cNvPr>
          <p:cNvSpPr>
            <a:spLocks noGrp="1"/>
          </p:cNvSpPr>
          <p:nvPr>
            <p:ph type="title"/>
          </p:nvPr>
        </p:nvSpPr>
        <p:spPr/>
        <p:txBody>
          <a:bodyPr/>
          <a:lstStyle/>
          <a:p>
            <a:r>
              <a:rPr lang="en-US" dirty="0"/>
              <a:t>False positives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D0B82BB-D0D7-4084-A0C9-26D5D85617AE}"/>
                  </a:ext>
                </a:extLst>
              </p:cNvPr>
              <p:cNvSpPr>
                <a:spLocks noGrp="1"/>
              </p:cNvSpPr>
              <p:nvPr>
                <p:ph idx="1"/>
              </p:nvPr>
            </p:nvSpPr>
            <p:spPr/>
            <p:txBody>
              <a:bodyPr>
                <a:normAutofit/>
              </a:bodyPr>
              <a:lstStyle/>
              <a:p>
                <a:r>
                  <a:rPr lang="en-US" dirty="0"/>
                  <a:t>A false positive results when a true null hypothesis is incorrectly rejected</a:t>
                </a:r>
              </a:p>
              <a:p>
                <a:pPr lvl="1"/>
                <a:r>
                  <a:rPr lang="en-US" dirty="0"/>
                  <a:t>Usually because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&lt;0.05</m:t>
                    </m:r>
                  </m:oMath>
                </a14:m>
                <a:endParaRPr lang="en-US" dirty="0"/>
              </a:p>
              <a:p>
                <a:pPr lvl="1"/>
                <a:r>
                  <a:rPr lang="en-US" dirty="0"/>
                  <a:t>False positives often to lead to erroneous inferences that “effects” exist</a:t>
                </a:r>
              </a:p>
              <a:p>
                <a:r>
                  <a:rPr lang="en-US" dirty="0"/>
                  <a:t>False positives occur because of:</a:t>
                </a:r>
              </a:p>
              <a:p>
                <a:pPr lvl="1"/>
                <a:r>
                  <a:rPr lang="en-US" dirty="0"/>
                  <a:t>Mis-specified model</a:t>
                </a:r>
              </a:p>
              <a:p>
                <a:pPr lvl="1"/>
                <a:r>
                  <a:rPr lang="en-US" dirty="0"/>
                  <a:t>Model assumptions are violated (Greenland et al., 2016)</a:t>
                </a:r>
              </a:p>
              <a:p>
                <a:pPr lvl="1"/>
                <a:r>
                  <a:rPr lang="en-US" b="1" dirty="0"/>
                  <a:t>Chance!</a:t>
                </a:r>
              </a:p>
              <a:p>
                <a:pPr lvl="2"/>
                <a:endParaRPr lang="en-US" b="1" dirty="0"/>
              </a:p>
              <a:p>
                <a:endParaRPr lang="en-US" dirty="0"/>
              </a:p>
              <a:p>
                <a:endParaRPr lang="en-US" dirty="0"/>
              </a:p>
            </p:txBody>
          </p:sp>
        </mc:Choice>
        <mc:Fallback>
          <p:sp>
            <p:nvSpPr>
              <p:cNvPr id="3" name="Content Placeholder 2">
                <a:extLst>
                  <a:ext uri="{FF2B5EF4-FFF2-40B4-BE49-F238E27FC236}">
                    <a16:creationId xmlns:a16="http://schemas.microsoft.com/office/drawing/2014/main" id="{6D0B82BB-D0D7-4084-A0C9-26D5D85617AE}"/>
                  </a:ext>
                </a:extLst>
              </p:cNvPr>
              <p:cNvSpPr>
                <a:spLocks noGrp="1" noRot="1" noChangeAspect="1" noMove="1" noResize="1" noEditPoints="1" noAdjustHandles="1" noChangeArrowheads="1" noChangeShapeType="1" noTextEdit="1"/>
              </p:cNvSpPr>
              <p:nvPr>
                <p:ph idx="1"/>
              </p:nvPr>
            </p:nvSpPr>
            <p:spPr>
              <a:blipFill>
                <a:blip r:embed="rId2"/>
                <a:stretch>
                  <a:fillRect l="-648" t="-330"/>
                </a:stretch>
              </a:blipFill>
            </p:spPr>
            <p:txBody>
              <a:bodyPr/>
              <a:lstStyle/>
              <a:p>
                <a:r>
                  <a:rPr lang="en-US">
                    <a:noFill/>
                  </a:rPr>
                  <a:t> </a:t>
                </a:r>
              </a:p>
            </p:txBody>
          </p:sp>
        </mc:Fallback>
      </mc:AlternateContent>
    </p:spTree>
    <p:extLst>
      <p:ext uri="{BB962C8B-B14F-4D97-AF65-F5344CB8AC3E}">
        <p14:creationId xmlns:p14="http://schemas.microsoft.com/office/powerpoint/2010/main" val="2419895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3093A-EFD9-EB91-EB6D-2F7E326E3DF0}"/>
              </a:ext>
            </a:extLst>
          </p:cNvPr>
          <p:cNvSpPr>
            <a:spLocks noGrp="1"/>
          </p:cNvSpPr>
          <p:nvPr>
            <p:ph type="title"/>
          </p:nvPr>
        </p:nvSpPr>
        <p:spPr/>
        <p:txBody>
          <a:bodyPr/>
          <a:lstStyle/>
          <a:p>
            <a:r>
              <a:rPr lang="en-US" dirty="0"/>
              <a:t>Solution: multiverse analysis</a:t>
            </a:r>
          </a:p>
        </p:txBody>
      </p:sp>
      <p:sp>
        <p:nvSpPr>
          <p:cNvPr id="5" name="Text Placeholder 4">
            <a:extLst>
              <a:ext uri="{FF2B5EF4-FFF2-40B4-BE49-F238E27FC236}">
                <a16:creationId xmlns:a16="http://schemas.microsoft.com/office/drawing/2014/main" id="{7228E63C-39EA-0966-6090-C1B542ADE932}"/>
              </a:ext>
            </a:extLst>
          </p:cNvPr>
          <p:cNvSpPr>
            <a:spLocks noGrp="1"/>
          </p:cNvSpPr>
          <p:nvPr>
            <p:ph type="body" idx="1"/>
          </p:nvPr>
        </p:nvSpPr>
        <p:spPr/>
        <p:txBody>
          <a:bodyPr/>
          <a:lstStyle/>
          <a:p>
            <a:r>
              <a:rPr lang="en-US" dirty="0"/>
              <a:t>From </a:t>
            </a:r>
            <a:r>
              <a:rPr lang="en-US" dirty="0" err="1"/>
              <a:t>Steegen</a:t>
            </a:r>
            <a:r>
              <a:rPr lang="en-US" dirty="0"/>
              <a:t>, </a:t>
            </a:r>
            <a:r>
              <a:rPr lang="en-US" dirty="0" err="1"/>
              <a:t>Tuerlincx</a:t>
            </a:r>
            <a:r>
              <a:rPr lang="en-US" dirty="0"/>
              <a:t>, Gelman, and </a:t>
            </a:r>
            <a:r>
              <a:rPr lang="en-US" dirty="0" err="1"/>
              <a:t>Vanpaemel</a:t>
            </a:r>
            <a:r>
              <a:rPr lang="en-US" dirty="0"/>
              <a:t> (2016)</a:t>
            </a:r>
          </a:p>
        </p:txBody>
      </p:sp>
    </p:spTree>
    <p:extLst>
      <p:ext uri="{BB962C8B-B14F-4D97-AF65-F5344CB8AC3E}">
        <p14:creationId xmlns:p14="http://schemas.microsoft.com/office/powerpoint/2010/main" val="1301596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8FA3-C9DA-09D2-E85B-956C5A2612E1}"/>
              </a:ext>
            </a:extLst>
          </p:cNvPr>
          <p:cNvSpPr>
            <a:spLocks noGrp="1"/>
          </p:cNvSpPr>
          <p:nvPr>
            <p:ph type="title"/>
          </p:nvPr>
        </p:nvSpPr>
        <p:spPr/>
        <p:txBody>
          <a:bodyPr/>
          <a:lstStyle/>
          <a:p>
            <a:r>
              <a:rPr lang="en-US" dirty="0"/>
              <a:t>Multiverse analysis</a:t>
            </a:r>
          </a:p>
        </p:txBody>
      </p:sp>
      <p:sp>
        <p:nvSpPr>
          <p:cNvPr id="3" name="Content Placeholder 2">
            <a:extLst>
              <a:ext uri="{FF2B5EF4-FFF2-40B4-BE49-F238E27FC236}">
                <a16:creationId xmlns:a16="http://schemas.microsoft.com/office/drawing/2014/main" id="{DDF5C1DF-256E-B996-8474-4DED46AE288E}"/>
              </a:ext>
            </a:extLst>
          </p:cNvPr>
          <p:cNvSpPr>
            <a:spLocks noGrp="1"/>
          </p:cNvSpPr>
          <p:nvPr>
            <p:ph idx="1"/>
          </p:nvPr>
        </p:nvSpPr>
        <p:spPr/>
        <p:txBody>
          <a:bodyPr/>
          <a:lstStyle/>
          <a:p>
            <a:r>
              <a:rPr lang="en-US" dirty="0"/>
              <a:t>In preparing raw data for analysis, using researcher degrees of freedom produces not one unique data set but many alternate versions</a:t>
            </a:r>
          </a:p>
          <a:p>
            <a:pPr lvl="1"/>
            <a:r>
              <a:rPr lang="en-US" dirty="0"/>
              <a:t>A </a:t>
            </a:r>
            <a:r>
              <a:rPr lang="en-US" i="1" dirty="0"/>
              <a:t>multiverse</a:t>
            </a:r>
            <a:r>
              <a:rPr lang="en-US" dirty="0"/>
              <a:t> of data sets</a:t>
            </a:r>
          </a:p>
          <a:p>
            <a:r>
              <a:rPr lang="en-US" dirty="0"/>
              <a:t>A multiverse of data sets yields a multiverse of statistical results</a:t>
            </a:r>
          </a:p>
          <a:p>
            <a:pPr marL="0" indent="0">
              <a:buNone/>
            </a:pPr>
            <a:endParaRPr lang="en-US" dirty="0"/>
          </a:p>
        </p:txBody>
      </p:sp>
    </p:spTree>
    <p:extLst>
      <p:ext uri="{BB962C8B-B14F-4D97-AF65-F5344CB8AC3E}">
        <p14:creationId xmlns:p14="http://schemas.microsoft.com/office/powerpoint/2010/main" val="206796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extLst>
              <p:ext uri="{D42A27DB-BD31-4B8C-83A1-F6EECF244321}">
                <p14:modId xmlns:p14="http://schemas.microsoft.com/office/powerpoint/2010/main" val="26072882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3242ACA0-E3EC-0218-E282-081A2F388C6E}"/>
              </a:ext>
            </a:extLst>
          </p:cNvPr>
          <p:cNvSpPr txBox="1"/>
          <p:nvPr/>
        </p:nvSpPr>
        <p:spPr>
          <a:xfrm>
            <a:off x="523631" y="726186"/>
            <a:ext cx="2229340" cy="2031325"/>
          </a:xfrm>
          <a:prstGeom prst="rect">
            <a:avLst/>
          </a:prstGeom>
          <a:noFill/>
        </p:spPr>
        <p:txBody>
          <a:bodyPr wrap="square" rtlCol="0">
            <a:spAutoFit/>
          </a:bodyPr>
          <a:lstStyle/>
          <a:p>
            <a:r>
              <a:rPr lang="en-US" dirty="0"/>
              <a:t>We begin with a single raw data set.</a:t>
            </a:r>
          </a:p>
          <a:p>
            <a:endParaRPr lang="en-US" dirty="0"/>
          </a:p>
          <a:p>
            <a:r>
              <a:rPr lang="en-US" dirty="0"/>
              <a:t>Data processing decisions will result in alternative versions.</a:t>
            </a:r>
          </a:p>
        </p:txBody>
      </p:sp>
    </p:spTree>
    <p:extLst>
      <p:ext uri="{BB962C8B-B14F-4D97-AF65-F5344CB8AC3E}">
        <p14:creationId xmlns:p14="http://schemas.microsoft.com/office/powerpoint/2010/main" val="363157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14B6B09-5E39-50D2-EC9A-F1984A635EB9}"/>
              </a:ext>
            </a:extLst>
          </p:cNvPr>
          <p:cNvSpPr txBox="1"/>
          <p:nvPr/>
        </p:nvSpPr>
        <p:spPr>
          <a:xfrm>
            <a:off x="523631" y="726186"/>
            <a:ext cx="2229340" cy="1200329"/>
          </a:xfrm>
          <a:prstGeom prst="rect">
            <a:avLst/>
          </a:prstGeom>
          <a:noFill/>
        </p:spPr>
        <p:txBody>
          <a:bodyPr wrap="square" rtlCol="0">
            <a:spAutoFit/>
          </a:bodyPr>
          <a:lstStyle/>
          <a:p>
            <a:r>
              <a:rPr lang="en-US" dirty="0"/>
              <a:t>Decision 1: how to exclude based on age: over 70 or over 50?</a:t>
            </a:r>
          </a:p>
        </p:txBody>
      </p:sp>
    </p:spTree>
    <p:extLst>
      <p:ext uri="{BB962C8B-B14F-4D97-AF65-F5344CB8AC3E}">
        <p14:creationId xmlns:p14="http://schemas.microsoft.com/office/powerpoint/2010/main" val="1843370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BF86F22-2746-323C-D317-0159F147EE7E}"/>
              </a:ext>
            </a:extLst>
          </p:cNvPr>
          <p:cNvSpPr txBox="1"/>
          <p:nvPr/>
        </p:nvSpPr>
        <p:spPr>
          <a:xfrm>
            <a:off x="523630" y="726186"/>
            <a:ext cx="2438401" cy="1754326"/>
          </a:xfrm>
          <a:prstGeom prst="rect">
            <a:avLst/>
          </a:prstGeom>
          <a:noFill/>
        </p:spPr>
        <p:txBody>
          <a:bodyPr wrap="square" rtlCol="0">
            <a:spAutoFit/>
          </a:bodyPr>
          <a:lstStyle/>
          <a:p>
            <a:r>
              <a:rPr lang="en-US" dirty="0"/>
              <a:t>Decision 2: How to use the BMI variable as an independent variable: continuous, 3-category or 5-category?</a:t>
            </a:r>
          </a:p>
        </p:txBody>
      </p:sp>
    </p:spTree>
    <p:extLst>
      <p:ext uri="{BB962C8B-B14F-4D97-AF65-F5344CB8AC3E}">
        <p14:creationId xmlns:p14="http://schemas.microsoft.com/office/powerpoint/2010/main" val="1539974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extLst>
              <p:ext uri="{D42A27DB-BD31-4B8C-83A1-F6EECF244321}">
                <p14:modId xmlns:p14="http://schemas.microsoft.com/office/powerpoint/2010/main" val="163349512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4541F85-28A9-6DEE-EB2B-BD1DDF3E61DD}"/>
              </a:ext>
            </a:extLst>
          </p:cNvPr>
          <p:cNvSpPr txBox="1"/>
          <p:nvPr/>
        </p:nvSpPr>
        <p:spPr>
          <a:xfrm>
            <a:off x="523630" y="726186"/>
            <a:ext cx="2399323" cy="1200329"/>
          </a:xfrm>
          <a:prstGeom prst="rect">
            <a:avLst/>
          </a:prstGeom>
          <a:noFill/>
        </p:spPr>
        <p:txBody>
          <a:bodyPr wrap="square" rtlCol="0">
            <a:spAutoFit/>
          </a:bodyPr>
          <a:lstStyle/>
          <a:p>
            <a:r>
              <a:rPr lang="en-US" dirty="0"/>
              <a:t>Decision 3:  How to transform the dependent variable: square root or log?</a:t>
            </a:r>
          </a:p>
        </p:txBody>
      </p:sp>
    </p:spTree>
    <p:extLst>
      <p:ext uri="{BB962C8B-B14F-4D97-AF65-F5344CB8AC3E}">
        <p14:creationId xmlns:p14="http://schemas.microsoft.com/office/powerpoint/2010/main" val="1383522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4541F85-28A9-6DEE-EB2B-BD1DDF3E61DD}"/>
              </a:ext>
            </a:extLst>
          </p:cNvPr>
          <p:cNvSpPr txBox="1"/>
          <p:nvPr/>
        </p:nvSpPr>
        <p:spPr>
          <a:xfrm>
            <a:off x="523630" y="726186"/>
            <a:ext cx="2399323" cy="3139321"/>
          </a:xfrm>
          <a:prstGeom prst="rect">
            <a:avLst/>
          </a:prstGeom>
          <a:noFill/>
        </p:spPr>
        <p:txBody>
          <a:bodyPr wrap="square" rtlCol="0">
            <a:spAutoFit/>
          </a:bodyPr>
          <a:lstStyle/>
          <a:p>
            <a:r>
              <a:rPr lang="en-US" dirty="0"/>
              <a:t>Each of the 12 data sets in this multiverse is a unique combination of these 3 decisions.</a:t>
            </a:r>
          </a:p>
          <a:p>
            <a:endParaRPr lang="en-US" dirty="0"/>
          </a:p>
          <a:p>
            <a:r>
              <a:rPr lang="en-US" dirty="0"/>
              <a:t>Because many decisions are arbitrary, it’s not clear which data set is “best” to use</a:t>
            </a:r>
          </a:p>
        </p:txBody>
      </p:sp>
    </p:spTree>
    <p:extLst>
      <p:ext uri="{BB962C8B-B14F-4D97-AF65-F5344CB8AC3E}">
        <p14:creationId xmlns:p14="http://schemas.microsoft.com/office/powerpoint/2010/main" val="2429851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8A96C5D0-8DCB-CF1A-269F-DE4FB461B158}"/>
              </a:ext>
            </a:extLst>
          </p:cNvPr>
          <p:cNvSpPr txBox="1"/>
          <p:nvPr/>
        </p:nvSpPr>
        <p:spPr>
          <a:xfrm>
            <a:off x="5800969" y="292072"/>
            <a:ext cx="590062" cy="276999"/>
          </a:xfrm>
          <a:prstGeom prst="rect">
            <a:avLst/>
          </a:prstGeom>
          <a:noFill/>
        </p:spPr>
        <p:txBody>
          <a:bodyPr wrap="square" rtlCol="0">
            <a:spAutoFit/>
          </a:bodyPr>
          <a:lstStyle/>
          <a:p>
            <a:r>
              <a:rPr lang="en-US" sz="1200" dirty="0"/>
              <a:t>p=.18</a:t>
            </a:r>
          </a:p>
        </p:txBody>
      </p:sp>
      <p:sp>
        <p:nvSpPr>
          <p:cNvPr id="3" name="TextBox 2">
            <a:extLst>
              <a:ext uri="{FF2B5EF4-FFF2-40B4-BE49-F238E27FC236}">
                <a16:creationId xmlns:a16="http://schemas.microsoft.com/office/drawing/2014/main" id="{828AD6F6-F830-98B0-4564-C4090B679793}"/>
              </a:ext>
            </a:extLst>
          </p:cNvPr>
          <p:cNvSpPr txBox="1"/>
          <p:nvPr/>
        </p:nvSpPr>
        <p:spPr>
          <a:xfrm>
            <a:off x="7168661" y="686952"/>
            <a:ext cx="590062" cy="276999"/>
          </a:xfrm>
          <a:prstGeom prst="rect">
            <a:avLst/>
          </a:prstGeom>
          <a:noFill/>
        </p:spPr>
        <p:txBody>
          <a:bodyPr wrap="square" rtlCol="0">
            <a:spAutoFit/>
          </a:bodyPr>
          <a:lstStyle/>
          <a:p>
            <a:r>
              <a:rPr lang="en-US" sz="1200" dirty="0"/>
              <a:t>p=.07</a:t>
            </a:r>
          </a:p>
        </p:txBody>
      </p:sp>
      <p:sp>
        <p:nvSpPr>
          <p:cNvPr id="5" name="TextBox 4">
            <a:extLst>
              <a:ext uri="{FF2B5EF4-FFF2-40B4-BE49-F238E27FC236}">
                <a16:creationId xmlns:a16="http://schemas.microsoft.com/office/drawing/2014/main" id="{8DF0195E-E458-09E0-FE46-0BF28CDE0149}"/>
              </a:ext>
            </a:extLst>
          </p:cNvPr>
          <p:cNvSpPr txBox="1"/>
          <p:nvPr/>
        </p:nvSpPr>
        <p:spPr>
          <a:xfrm>
            <a:off x="8462107" y="1728083"/>
            <a:ext cx="590062" cy="276999"/>
          </a:xfrm>
          <a:prstGeom prst="rect">
            <a:avLst/>
          </a:prstGeom>
          <a:noFill/>
        </p:spPr>
        <p:txBody>
          <a:bodyPr wrap="square" rtlCol="0">
            <a:spAutoFit/>
          </a:bodyPr>
          <a:lstStyle/>
          <a:p>
            <a:r>
              <a:rPr lang="en-US" sz="1200" dirty="0"/>
              <a:t>p=.10</a:t>
            </a:r>
          </a:p>
        </p:txBody>
      </p:sp>
      <p:sp>
        <p:nvSpPr>
          <p:cNvPr id="6" name="TextBox 5">
            <a:extLst>
              <a:ext uri="{FF2B5EF4-FFF2-40B4-BE49-F238E27FC236}">
                <a16:creationId xmlns:a16="http://schemas.microsoft.com/office/drawing/2014/main" id="{7F2784CC-91FE-5FFB-2963-90ADD833563D}"/>
              </a:ext>
            </a:extLst>
          </p:cNvPr>
          <p:cNvSpPr txBox="1"/>
          <p:nvPr/>
        </p:nvSpPr>
        <p:spPr>
          <a:xfrm>
            <a:off x="8848968" y="3290499"/>
            <a:ext cx="590062" cy="276999"/>
          </a:xfrm>
          <a:prstGeom prst="rect">
            <a:avLst/>
          </a:prstGeom>
          <a:noFill/>
        </p:spPr>
        <p:txBody>
          <a:bodyPr wrap="square" rtlCol="0">
            <a:spAutoFit/>
          </a:bodyPr>
          <a:lstStyle/>
          <a:p>
            <a:r>
              <a:rPr lang="en-US" sz="1200" dirty="0"/>
              <a:t>p=.01</a:t>
            </a:r>
          </a:p>
        </p:txBody>
      </p:sp>
      <p:sp>
        <p:nvSpPr>
          <p:cNvPr id="7" name="TextBox 6">
            <a:extLst>
              <a:ext uri="{FF2B5EF4-FFF2-40B4-BE49-F238E27FC236}">
                <a16:creationId xmlns:a16="http://schemas.microsoft.com/office/drawing/2014/main" id="{81789567-0098-B6BA-5EC6-AC52EB0476F4}"/>
              </a:ext>
            </a:extLst>
          </p:cNvPr>
          <p:cNvSpPr txBox="1"/>
          <p:nvPr/>
        </p:nvSpPr>
        <p:spPr>
          <a:xfrm>
            <a:off x="8462107" y="4714416"/>
            <a:ext cx="590062" cy="276999"/>
          </a:xfrm>
          <a:prstGeom prst="rect">
            <a:avLst/>
          </a:prstGeom>
          <a:noFill/>
        </p:spPr>
        <p:txBody>
          <a:bodyPr wrap="square" rtlCol="0">
            <a:spAutoFit/>
          </a:bodyPr>
          <a:lstStyle/>
          <a:p>
            <a:r>
              <a:rPr lang="en-US" sz="1200" dirty="0"/>
              <a:t>p=.22</a:t>
            </a:r>
          </a:p>
        </p:txBody>
      </p:sp>
      <p:sp>
        <p:nvSpPr>
          <p:cNvPr id="8" name="TextBox 7">
            <a:extLst>
              <a:ext uri="{FF2B5EF4-FFF2-40B4-BE49-F238E27FC236}">
                <a16:creationId xmlns:a16="http://schemas.microsoft.com/office/drawing/2014/main" id="{BD0A12DA-4675-1C87-23E0-32FD4136FD0D}"/>
              </a:ext>
            </a:extLst>
          </p:cNvPr>
          <p:cNvSpPr txBox="1"/>
          <p:nvPr/>
        </p:nvSpPr>
        <p:spPr>
          <a:xfrm>
            <a:off x="7168660" y="5861334"/>
            <a:ext cx="654539" cy="276999"/>
          </a:xfrm>
          <a:prstGeom prst="rect">
            <a:avLst/>
          </a:prstGeom>
          <a:noFill/>
        </p:spPr>
        <p:txBody>
          <a:bodyPr wrap="square" rtlCol="0">
            <a:spAutoFit/>
          </a:bodyPr>
          <a:lstStyle/>
          <a:p>
            <a:r>
              <a:rPr lang="en-US" sz="1200" dirty="0"/>
              <a:t>p=. 03</a:t>
            </a:r>
          </a:p>
        </p:txBody>
      </p:sp>
      <p:sp>
        <p:nvSpPr>
          <p:cNvPr id="9" name="TextBox 8">
            <a:extLst>
              <a:ext uri="{FF2B5EF4-FFF2-40B4-BE49-F238E27FC236}">
                <a16:creationId xmlns:a16="http://schemas.microsoft.com/office/drawing/2014/main" id="{57D1FEFF-C6B4-3D24-3156-502F1E74DD91}"/>
              </a:ext>
            </a:extLst>
          </p:cNvPr>
          <p:cNvSpPr txBox="1"/>
          <p:nvPr/>
        </p:nvSpPr>
        <p:spPr>
          <a:xfrm>
            <a:off x="5800969" y="6171047"/>
            <a:ext cx="590062" cy="276999"/>
          </a:xfrm>
          <a:prstGeom prst="rect">
            <a:avLst/>
          </a:prstGeom>
          <a:noFill/>
        </p:spPr>
        <p:txBody>
          <a:bodyPr wrap="square" rtlCol="0">
            <a:spAutoFit/>
          </a:bodyPr>
          <a:lstStyle/>
          <a:p>
            <a:r>
              <a:rPr lang="en-US" sz="1200" dirty="0"/>
              <a:t>p=.32</a:t>
            </a:r>
          </a:p>
        </p:txBody>
      </p:sp>
      <p:sp>
        <p:nvSpPr>
          <p:cNvPr id="10" name="TextBox 9">
            <a:extLst>
              <a:ext uri="{FF2B5EF4-FFF2-40B4-BE49-F238E27FC236}">
                <a16:creationId xmlns:a16="http://schemas.microsoft.com/office/drawing/2014/main" id="{597F27B5-2138-575E-8646-ED10C95C3611}"/>
              </a:ext>
            </a:extLst>
          </p:cNvPr>
          <p:cNvSpPr txBox="1"/>
          <p:nvPr/>
        </p:nvSpPr>
        <p:spPr>
          <a:xfrm>
            <a:off x="4305300" y="5894048"/>
            <a:ext cx="590062" cy="276999"/>
          </a:xfrm>
          <a:prstGeom prst="rect">
            <a:avLst/>
          </a:prstGeom>
          <a:noFill/>
        </p:spPr>
        <p:txBody>
          <a:bodyPr wrap="square" rtlCol="0">
            <a:spAutoFit/>
          </a:bodyPr>
          <a:lstStyle/>
          <a:p>
            <a:r>
              <a:rPr lang="en-US" sz="1200" dirty="0"/>
              <a:t>p=.12</a:t>
            </a:r>
          </a:p>
        </p:txBody>
      </p:sp>
      <p:sp>
        <p:nvSpPr>
          <p:cNvPr id="11" name="TextBox 10">
            <a:extLst>
              <a:ext uri="{FF2B5EF4-FFF2-40B4-BE49-F238E27FC236}">
                <a16:creationId xmlns:a16="http://schemas.microsoft.com/office/drawing/2014/main" id="{244BF98C-0D02-15A8-B87D-A50406266A0B}"/>
              </a:ext>
            </a:extLst>
          </p:cNvPr>
          <p:cNvSpPr txBox="1"/>
          <p:nvPr/>
        </p:nvSpPr>
        <p:spPr>
          <a:xfrm>
            <a:off x="3139832" y="4714416"/>
            <a:ext cx="590062" cy="276999"/>
          </a:xfrm>
          <a:prstGeom prst="rect">
            <a:avLst/>
          </a:prstGeom>
          <a:noFill/>
        </p:spPr>
        <p:txBody>
          <a:bodyPr wrap="square" rtlCol="0">
            <a:spAutoFit/>
          </a:bodyPr>
          <a:lstStyle/>
          <a:p>
            <a:r>
              <a:rPr lang="en-US" sz="1200" dirty="0"/>
              <a:t>p=.15</a:t>
            </a:r>
          </a:p>
        </p:txBody>
      </p:sp>
      <p:sp>
        <p:nvSpPr>
          <p:cNvPr id="12" name="TextBox 11">
            <a:extLst>
              <a:ext uri="{FF2B5EF4-FFF2-40B4-BE49-F238E27FC236}">
                <a16:creationId xmlns:a16="http://schemas.microsoft.com/office/drawing/2014/main" id="{6986F95D-FD55-CC6E-2118-D9CAC18009AD}"/>
              </a:ext>
            </a:extLst>
          </p:cNvPr>
          <p:cNvSpPr txBox="1"/>
          <p:nvPr/>
        </p:nvSpPr>
        <p:spPr>
          <a:xfrm>
            <a:off x="2752971" y="3290499"/>
            <a:ext cx="590062" cy="276999"/>
          </a:xfrm>
          <a:prstGeom prst="rect">
            <a:avLst/>
          </a:prstGeom>
          <a:noFill/>
        </p:spPr>
        <p:txBody>
          <a:bodyPr wrap="square" rtlCol="0">
            <a:spAutoFit/>
          </a:bodyPr>
          <a:lstStyle/>
          <a:p>
            <a:r>
              <a:rPr lang="en-US" sz="1200" dirty="0"/>
              <a:t>p=.07</a:t>
            </a:r>
          </a:p>
        </p:txBody>
      </p:sp>
      <p:sp>
        <p:nvSpPr>
          <p:cNvPr id="13" name="TextBox 12">
            <a:extLst>
              <a:ext uri="{FF2B5EF4-FFF2-40B4-BE49-F238E27FC236}">
                <a16:creationId xmlns:a16="http://schemas.microsoft.com/office/drawing/2014/main" id="{0792B3F3-BDCF-5D9F-F123-C772F45A0398}"/>
              </a:ext>
            </a:extLst>
          </p:cNvPr>
          <p:cNvSpPr txBox="1"/>
          <p:nvPr/>
        </p:nvSpPr>
        <p:spPr>
          <a:xfrm>
            <a:off x="3139832" y="1728083"/>
            <a:ext cx="590062" cy="276999"/>
          </a:xfrm>
          <a:prstGeom prst="rect">
            <a:avLst/>
          </a:prstGeom>
          <a:noFill/>
        </p:spPr>
        <p:txBody>
          <a:bodyPr wrap="square" rtlCol="0">
            <a:spAutoFit/>
          </a:bodyPr>
          <a:lstStyle/>
          <a:p>
            <a:r>
              <a:rPr lang="en-US" sz="1200" dirty="0"/>
              <a:t>p=.24</a:t>
            </a:r>
          </a:p>
        </p:txBody>
      </p:sp>
      <p:sp>
        <p:nvSpPr>
          <p:cNvPr id="14" name="TextBox 13">
            <a:extLst>
              <a:ext uri="{FF2B5EF4-FFF2-40B4-BE49-F238E27FC236}">
                <a16:creationId xmlns:a16="http://schemas.microsoft.com/office/drawing/2014/main" id="{E0ABACEE-F442-B8FE-132E-2B382BA5EDE2}"/>
              </a:ext>
            </a:extLst>
          </p:cNvPr>
          <p:cNvSpPr txBox="1"/>
          <p:nvPr/>
        </p:nvSpPr>
        <p:spPr>
          <a:xfrm>
            <a:off x="4433278" y="726186"/>
            <a:ext cx="590062" cy="276999"/>
          </a:xfrm>
          <a:prstGeom prst="rect">
            <a:avLst/>
          </a:prstGeom>
          <a:noFill/>
        </p:spPr>
        <p:txBody>
          <a:bodyPr wrap="square" rtlCol="0">
            <a:spAutoFit/>
          </a:bodyPr>
          <a:lstStyle/>
          <a:p>
            <a:r>
              <a:rPr lang="en-US" sz="1200" dirty="0"/>
              <a:t>p=.32</a:t>
            </a:r>
          </a:p>
        </p:txBody>
      </p:sp>
      <p:sp>
        <p:nvSpPr>
          <p:cNvPr id="15" name="TextBox 14">
            <a:extLst>
              <a:ext uri="{FF2B5EF4-FFF2-40B4-BE49-F238E27FC236}">
                <a16:creationId xmlns:a16="http://schemas.microsoft.com/office/drawing/2014/main" id="{8234E3A0-49E9-46AC-5A82-F7A72D65EF05}"/>
              </a:ext>
            </a:extLst>
          </p:cNvPr>
          <p:cNvSpPr txBox="1"/>
          <p:nvPr/>
        </p:nvSpPr>
        <p:spPr>
          <a:xfrm>
            <a:off x="523631" y="726186"/>
            <a:ext cx="2229340" cy="2031325"/>
          </a:xfrm>
          <a:prstGeom prst="rect">
            <a:avLst/>
          </a:prstGeom>
          <a:noFill/>
        </p:spPr>
        <p:txBody>
          <a:bodyPr wrap="square" rtlCol="0">
            <a:spAutoFit/>
          </a:bodyPr>
          <a:lstStyle/>
          <a:p>
            <a:r>
              <a:rPr lang="en-US" dirty="0"/>
              <a:t>The same hypothesis  may be tested in many or all versions of the data, resulting in a multiverse of statistical results.</a:t>
            </a:r>
          </a:p>
        </p:txBody>
      </p:sp>
    </p:spTree>
    <p:extLst>
      <p:ext uri="{BB962C8B-B14F-4D97-AF65-F5344CB8AC3E}">
        <p14:creationId xmlns:p14="http://schemas.microsoft.com/office/powerpoint/2010/main" val="1257969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81D45D9-3B01-7E55-6B59-EE5155C9D920}"/>
              </a:ext>
            </a:extLst>
          </p:cNvPr>
          <p:cNvGraphicFramePr/>
          <p:nvPr>
            <p:extLst>
              <p:ext uri="{D42A27DB-BD31-4B8C-83A1-F6EECF244321}">
                <p14:modId xmlns:p14="http://schemas.microsoft.com/office/powerpoint/2010/main" val="303751588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8A96C5D0-8DCB-CF1A-269F-DE4FB461B158}"/>
              </a:ext>
            </a:extLst>
          </p:cNvPr>
          <p:cNvSpPr txBox="1"/>
          <p:nvPr/>
        </p:nvSpPr>
        <p:spPr>
          <a:xfrm>
            <a:off x="5800969" y="292072"/>
            <a:ext cx="590062" cy="276999"/>
          </a:xfrm>
          <a:prstGeom prst="rect">
            <a:avLst/>
          </a:prstGeom>
          <a:noFill/>
        </p:spPr>
        <p:txBody>
          <a:bodyPr wrap="square" rtlCol="0">
            <a:spAutoFit/>
          </a:bodyPr>
          <a:lstStyle/>
          <a:p>
            <a:r>
              <a:rPr lang="en-US" sz="1200" dirty="0">
                <a:solidFill>
                  <a:schemeClr val="bg1">
                    <a:lumMod val="75000"/>
                    <a:lumOff val="25000"/>
                  </a:schemeClr>
                </a:solidFill>
              </a:rPr>
              <a:t>p=.18</a:t>
            </a:r>
          </a:p>
        </p:txBody>
      </p:sp>
      <p:sp>
        <p:nvSpPr>
          <p:cNvPr id="3" name="TextBox 2">
            <a:extLst>
              <a:ext uri="{FF2B5EF4-FFF2-40B4-BE49-F238E27FC236}">
                <a16:creationId xmlns:a16="http://schemas.microsoft.com/office/drawing/2014/main" id="{828AD6F6-F830-98B0-4564-C4090B679793}"/>
              </a:ext>
            </a:extLst>
          </p:cNvPr>
          <p:cNvSpPr txBox="1"/>
          <p:nvPr/>
        </p:nvSpPr>
        <p:spPr>
          <a:xfrm>
            <a:off x="7168661" y="686952"/>
            <a:ext cx="590062" cy="276999"/>
          </a:xfrm>
          <a:prstGeom prst="rect">
            <a:avLst/>
          </a:prstGeom>
          <a:noFill/>
        </p:spPr>
        <p:txBody>
          <a:bodyPr wrap="square" rtlCol="0">
            <a:spAutoFit/>
          </a:bodyPr>
          <a:lstStyle/>
          <a:p>
            <a:r>
              <a:rPr lang="en-US" sz="1200" dirty="0">
                <a:solidFill>
                  <a:schemeClr val="bg1">
                    <a:lumMod val="75000"/>
                    <a:lumOff val="25000"/>
                  </a:schemeClr>
                </a:solidFill>
              </a:rPr>
              <a:t>p=.07</a:t>
            </a:r>
          </a:p>
        </p:txBody>
      </p:sp>
      <p:sp>
        <p:nvSpPr>
          <p:cNvPr id="5" name="TextBox 4">
            <a:extLst>
              <a:ext uri="{FF2B5EF4-FFF2-40B4-BE49-F238E27FC236}">
                <a16:creationId xmlns:a16="http://schemas.microsoft.com/office/drawing/2014/main" id="{8DF0195E-E458-09E0-FE46-0BF28CDE0149}"/>
              </a:ext>
            </a:extLst>
          </p:cNvPr>
          <p:cNvSpPr txBox="1"/>
          <p:nvPr/>
        </p:nvSpPr>
        <p:spPr>
          <a:xfrm>
            <a:off x="8462107" y="1728083"/>
            <a:ext cx="590062" cy="276999"/>
          </a:xfrm>
          <a:prstGeom prst="rect">
            <a:avLst/>
          </a:prstGeom>
          <a:noFill/>
        </p:spPr>
        <p:txBody>
          <a:bodyPr wrap="square" rtlCol="0">
            <a:spAutoFit/>
          </a:bodyPr>
          <a:lstStyle/>
          <a:p>
            <a:r>
              <a:rPr lang="en-US" sz="1200" dirty="0">
                <a:solidFill>
                  <a:schemeClr val="bg1">
                    <a:lumMod val="75000"/>
                    <a:lumOff val="25000"/>
                  </a:schemeClr>
                </a:solidFill>
              </a:rPr>
              <a:t>p=.10</a:t>
            </a:r>
          </a:p>
        </p:txBody>
      </p:sp>
      <p:sp>
        <p:nvSpPr>
          <p:cNvPr id="6" name="TextBox 5">
            <a:extLst>
              <a:ext uri="{FF2B5EF4-FFF2-40B4-BE49-F238E27FC236}">
                <a16:creationId xmlns:a16="http://schemas.microsoft.com/office/drawing/2014/main" id="{7F2784CC-91FE-5FFB-2963-90ADD833563D}"/>
              </a:ext>
            </a:extLst>
          </p:cNvPr>
          <p:cNvSpPr txBox="1"/>
          <p:nvPr/>
        </p:nvSpPr>
        <p:spPr>
          <a:xfrm>
            <a:off x="8848968" y="3290499"/>
            <a:ext cx="590062" cy="276999"/>
          </a:xfrm>
          <a:prstGeom prst="rect">
            <a:avLst/>
          </a:prstGeom>
          <a:noFill/>
        </p:spPr>
        <p:txBody>
          <a:bodyPr wrap="square" rtlCol="0">
            <a:spAutoFit/>
          </a:bodyPr>
          <a:lstStyle/>
          <a:p>
            <a:r>
              <a:rPr lang="en-US" sz="1200" dirty="0"/>
              <a:t>p=.01</a:t>
            </a:r>
          </a:p>
        </p:txBody>
      </p:sp>
      <p:sp>
        <p:nvSpPr>
          <p:cNvPr id="7" name="TextBox 6">
            <a:extLst>
              <a:ext uri="{FF2B5EF4-FFF2-40B4-BE49-F238E27FC236}">
                <a16:creationId xmlns:a16="http://schemas.microsoft.com/office/drawing/2014/main" id="{81789567-0098-B6BA-5EC6-AC52EB0476F4}"/>
              </a:ext>
            </a:extLst>
          </p:cNvPr>
          <p:cNvSpPr txBox="1"/>
          <p:nvPr/>
        </p:nvSpPr>
        <p:spPr>
          <a:xfrm>
            <a:off x="8462107" y="4714416"/>
            <a:ext cx="590062" cy="276999"/>
          </a:xfrm>
          <a:prstGeom prst="rect">
            <a:avLst/>
          </a:prstGeom>
          <a:noFill/>
        </p:spPr>
        <p:txBody>
          <a:bodyPr wrap="square" rtlCol="0">
            <a:spAutoFit/>
          </a:bodyPr>
          <a:lstStyle/>
          <a:p>
            <a:r>
              <a:rPr lang="en-US" sz="1200" dirty="0">
                <a:solidFill>
                  <a:schemeClr val="bg1">
                    <a:lumMod val="75000"/>
                    <a:lumOff val="25000"/>
                  </a:schemeClr>
                </a:solidFill>
              </a:rPr>
              <a:t>p=.22</a:t>
            </a:r>
          </a:p>
        </p:txBody>
      </p:sp>
      <p:sp>
        <p:nvSpPr>
          <p:cNvPr id="8" name="TextBox 7">
            <a:extLst>
              <a:ext uri="{FF2B5EF4-FFF2-40B4-BE49-F238E27FC236}">
                <a16:creationId xmlns:a16="http://schemas.microsoft.com/office/drawing/2014/main" id="{BD0A12DA-4675-1C87-23E0-32FD4136FD0D}"/>
              </a:ext>
            </a:extLst>
          </p:cNvPr>
          <p:cNvSpPr txBox="1"/>
          <p:nvPr/>
        </p:nvSpPr>
        <p:spPr>
          <a:xfrm>
            <a:off x="7168660" y="5861334"/>
            <a:ext cx="654539" cy="276999"/>
          </a:xfrm>
          <a:prstGeom prst="rect">
            <a:avLst/>
          </a:prstGeom>
          <a:noFill/>
        </p:spPr>
        <p:txBody>
          <a:bodyPr wrap="square" rtlCol="0">
            <a:spAutoFit/>
          </a:bodyPr>
          <a:lstStyle/>
          <a:p>
            <a:r>
              <a:rPr lang="en-US" sz="1200" dirty="0">
                <a:solidFill>
                  <a:schemeClr val="bg1">
                    <a:lumMod val="75000"/>
                    <a:lumOff val="25000"/>
                  </a:schemeClr>
                </a:solidFill>
              </a:rPr>
              <a:t>p=. 03</a:t>
            </a:r>
          </a:p>
        </p:txBody>
      </p:sp>
      <p:sp>
        <p:nvSpPr>
          <p:cNvPr id="9" name="TextBox 8">
            <a:extLst>
              <a:ext uri="{FF2B5EF4-FFF2-40B4-BE49-F238E27FC236}">
                <a16:creationId xmlns:a16="http://schemas.microsoft.com/office/drawing/2014/main" id="{57D1FEFF-C6B4-3D24-3156-502F1E74DD91}"/>
              </a:ext>
            </a:extLst>
          </p:cNvPr>
          <p:cNvSpPr txBox="1"/>
          <p:nvPr/>
        </p:nvSpPr>
        <p:spPr>
          <a:xfrm>
            <a:off x="5800969" y="6171047"/>
            <a:ext cx="590062" cy="276999"/>
          </a:xfrm>
          <a:prstGeom prst="rect">
            <a:avLst/>
          </a:prstGeom>
          <a:noFill/>
        </p:spPr>
        <p:txBody>
          <a:bodyPr wrap="square" rtlCol="0">
            <a:spAutoFit/>
          </a:bodyPr>
          <a:lstStyle/>
          <a:p>
            <a:r>
              <a:rPr lang="en-US" sz="1200" dirty="0">
                <a:solidFill>
                  <a:schemeClr val="bg1">
                    <a:lumMod val="75000"/>
                    <a:lumOff val="25000"/>
                  </a:schemeClr>
                </a:solidFill>
              </a:rPr>
              <a:t>p=.32</a:t>
            </a:r>
          </a:p>
        </p:txBody>
      </p:sp>
      <p:sp>
        <p:nvSpPr>
          <p:cNvPr id="10" name="TextBox 9">
            <a:extLst>
              <a:ext uri="{FF2B5EF4-FFF2-40B4-BE49-F238E27FC236}">
                <a16:creationId xmlns:a16="http://schemas.microsoft.com/office/drawing/2014/main" id="{597F27B5-2138-575E-8646-ED10C95C3611}"/>
              </a:ext>
            </a:extLst>
          </p:cNvPr>
          <p:cNvSpPr txBox="1"/>
          <p:nvPr/>
        </p:nvSpPr>
        <p:spPr>
          <a:xfrm>
            <a:off x="4305300" y="5894048"/>
            <a:ext cx="590062" cy="276999"/>
          </a:xfrm>
          <a:prstGeom prst="rect">
            <a:avLst/>
          </a:prstGeom>
          <a:noFill/>
        </p:spPr>
        <p:txBody>
          <a:bodyPr wrap="square" rtlCol="0">
            <a:spAutoFit/>
          </a:bodyPr>
          <a:lstStyle/>
          <a:p>
            <a:r>
              <a:rPr lang="en-US" sz="1200" dirty="0">
                <a:solidFill>
                  <a:schemeClr val="bg1">
                    <a:lumMod val="75000"/>
                    <a:lumOff val="25000"/>
                  </a:schemeClr>
                </a:solidFill>
              </a:rPr>
              <a:t>p=.12</a:t>
            </a:r>
          </a:p>
        </p:txBody>
      </p:sp>
      <p:sp>
        <p:nvSpPr>
          <p:cNvPr id="11" name="TextBox 10">
            <a:extLst>
              <a:ext uri="{FF2B5EF4-FFF2-40B4-BE49-F238E27FC236}">
                <a16:creationId xmlns:a16="http://schemas.microsoft.com/office/drawing/2014/main" id="{244BF98C-0D02-15A8-B87D-A50406266A0B}"/>
              </a:ext>
            </a:extLst>
          </p:cNvPr>
          <p:cNvSpPr txBox="1"/>
          <p:nvPr/>
        </p:nvSpPr>
        <p:spPr>
          <a:xfrm>
            <a:off x="3139832" y="4714416"/>
            <a:ext cx="590062" cy="276999"/>
          </a:xfrm>
          <a:prstGeom prst="rect">
            <a:avLst/>
          </a:prstGeom>
          <a:noFill/>
        </p:spPr>
        <p:txBody>
          <a:bodyPr wrap="square" rtlCol="0">
            <a:spAutoFit/>
          </a:bodyPr>
          <a:lstStyle/>
          <a:p>
            <a:r>
              <a:rPr lang="en-US" sz="1200" dirty="0">
                <a:solidFill>
                  <a:schemeClr val="bg1">
                    <a:lumMod val="75000"/>
                    <a:lumOff val="25000"/>
                  </a:schemeClr>
                </a:solidFill>
              </a:rPr>
              <a:t>p=.15</a:t>
            </a:r>
          </a:p>
        </p:txBody>
      </p:sp>
      <p:sp>
        <p:nvSpPr>
          <p:cNvPr id="12" name="TextBox 11">
            <a:extLst>
              <a:ext uri="{FF2B5EF4-FFF2-40B4-BE49-F238E27FC236}">
                <a16:creationId xmlns:a16="http://schemas.microsoft.com/office/drawing/2014/main" id="{6986F95D-FD55-CC6E-2118-D9CAC18009AD}"/>
              </a:ext>
            </a:extLst>
          </p:cNvPr>
          <p:cNvSpPr txBox="1"/>
          <p:nvPr/>
        </p:nvSpPr>
        <p:spPr>
          <a:xfrm>
            <a:off x="2752971" y="3290499"/>
            <a:ext cx="590062" cy="276999"/>
          </a:xfrm>
          <a:prstGeom prst="rect">
            <a:avLst/>
          </a:prstGeom>
          <a:noFill/>
        </p:spPr>
        <p:txBody>
          <a:bodyPr wrap="square" rtlCol="0">
            <a:spAutoFit/>
          </a:bodyPr>
          <a:lstStyle/>
          <a:p>
            <a:r>
              <a:rPr lang="en-US" sz="1200" dirty="0">
                <a:solidFill>
                  <a:schemeClr val="bg1">
                    <a:lumMod val="75000"/>
                    <a:lumOff val="25000"/>
                  </a:schemeClr>
                </a:solidFill>
              </a:rPr>
              <a:t>p=.07</a:t>
            </a:r>
          </a:p>
        </p:txBody>
      </p:sp>
      <p:sp>
        <p:nvSpPr>
          <p:cNvPr id="13" name="TextBox 12">
            <a:extLst>
              <a:ext uri="{FF2B5EF4-FFF2-40B4-BE49-F238E27FC236}">
                <a16:creationId xmlns:a16="http://schemas.microsoft.com/office/drawing/2014/main" id="{0792B3F3-BDCF-5D9F-F123-C772F45A0398}"/>
              </a:ext>
            </a:extLst>
          </p:cNvPr>
          <p:cNvSpPr txBox="1"/>
          <p:nvPr/>
        </p:nvSpPr>
        <p:spPr>
          <a:xfrm>
            <a:off x="3139832" y="1728083"/>
            <a:ext cx="590062" cy="276999"/>
          </a:xfrm>
          <a:prstGeom prst="rect">
            <a:avLst/>
          </a:prstGeom>
          <a:noFill/>
        </p:spPr>
        <p:txBody>
          <a:bodyPr wrap="square" rtlCol="0">
            <a:spAutoFit/>
          </a:bodyPr>
          <a:lstStyle/>
          <a:p>
            <a:r>
              <a:rPr lang="en-US" sz="1200" dirty="0">
                <a:solidFill>
                  <a:schemeClr val="bg1">
                    <a:lumMod val="75000"/>
                    <a:lumOff val="25000"/>
                  </a:schemeClr>
                </a:solidFill>
              </a:rPr>
              <a:t>p=.24</a:t>
            </a:r>
          </a:p>
        </p:txBody>
      </p:sp>
      <p:sp>
        <p:nvSpPr>
          <p:cNvPr id="14" name="TextBox 13">
            <a:extLst>
              <a:ext uri="{FF2B5EF4-FFF2-40B4-BE49-F238E27FC236}">
                <a16:creationId xmlns:a16="http://schemas.microsoft.com/office/drawing/2014/main" id="{E0ABACEE-F442-B8FE-132E-2B382BA5EDE2}"/>
              </a:ext>
            </a:extLst>
          </p:cNvPr>
          <p:cNvSpPr txBox="1"/>
          <p:nvPr/>
        </p:nvSpPr>
        <p:spPr>
          <a:xfrm>
            <a:off x="4433278" y="726186"/>
            <a:ext cx="590062" cy="276999"/>
          </a:xfrm>
          <a:prstGeom prst="rect">
            <a:avLst/>
          </a:prstGeom>
          <a:noFill/>
        </p:spPr>
        <p:txBody>
          <a:bodyPr wrap="square" rtlCol="0">
            <a:spAutoFit/>
          </a:bodyPr>
          <a:lstStyle/>
          <a:p>
            <a:r>
              <a:rPr lang="en-US" sz="1200" dirty="0">
                <a:solidFill>
                  <a:schemeClr val="bg1">
                    <a:lumMod val="75000"/>
                    <a:lumOff val="25000"/>
                  </a:schemeClr>
                </a:solidFill>
              </a:rPr>
              <a:t>p=.32</a:t>
            </a:r>
          </a:p>
        </p:txBody>
      </p:sp>
      <p:sp>
        <p:nvSpPr>
          <p:cNvPr id="15" name="TextBox 14">
            <a:extLst>
              <a:ext uri="{FF2B5EF4-FFF2-40B4-BE49-F238E27FC236}">
                <a16:creationId xmlns:a16="http://schemas.microsoft.com/office/drawing/2014/main" id="{EB4B4BC1-351D-6174-6D02-01C2E24BB2F3}"/>
              </a:ext>
            </a:extLst>
          </p:cNvPr>
          <p:cNvSpPr txBox="1"/>
          <p:nvPr/>
        </p:nvSpPr>
        <p:spPr>
          <a:xfrm>
            <a:off x="523631" y="726186"/>
            <a:ext cx="2229340" cy="1754326"/>
          </a:xfrm>
          <a:prstGeom prst="rect">
            <a:avLst/>
          </a:prstGeom>
          <a:noFill/>
        </p:spPr>
        <p:txBody>
          <a:bodyPr wrap="square" rtlCol="0">
            <a:spAutoFit/>
          </a:bodyPr>
          <a:lstStyle/>
          <a:p>
            <a:r>
              <a:rPr lang="en-US" dirty="0"/>
              <a:t>However, results are often presented as if only one of the data sets was analyzed.</a:t>
            </a:r>
          </a:p>
        </p:txBody>
      </p:sp>
    </p:spTree>
    <p:extLst>
      <p:ext uri="{BB962C8B-B14F-4D97-AF65-F5344CB8AC3E}">
        <p14:creationId xmlns:p14="http://schemas.microsoft.com/office/powerpoint/2010/main" val="199185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8FA3-C9DA-09D2-E85B-956C5A2612E1}"/>
              </a:ext>
            </a:extLst>
          </p:cNvPr>
          <p:cNvSpPr>
            <a:spLocks noGrp="1"/>
          </p:cNvSpPr>
          <p:nvPr>
            <p:ph type="title"/>
          </p:nvPr>
        </p:nvSpPr>
        <p:spPr/>
        <p:txBody>
          <a:bodyPr/>
          <a:lstStyle/>
          <a:p>
            <a:r>
              <a:rPr lang="en-US" dirty="0"/>
              <a:t>Multiverse analysis: everything everywhere all at once</a:t>
            </a:r>
          </a:p>
        </p:txBody>
      </p:sp>
      <p:sp>
        <p:nvSpPr>
          <p:cNvPr id="3" name="Content Placeholder 2">
            <a:extLst>
              <a:ext uri="{FF2B5EF4-FFF2-40B4-BE49-F238E27FC236}">
                <a16:creationId xmlns:a16="http://schemas.microsoft.com/office/drawing/2014/main" id="{DDF5C1DF-256E-B996-8474-4DED46AE288E}"/>
              </a:ext>
            </a:extLst>
          </p:cNvPr>
          <p:cNvSpPr>
            <a:spLocks noGrp="1"/>
          </p:cNvSpPr>
          <p:nvPr>
            <p:ph idx="1"/>
          </p:nvPr>
        </p:nvSpPr>
        <p:spPr/>
        <p:txBody>
          <a:bodyPr/>
          <a:lstStyle/>
          <a:p>
            <a:r>
              <a:rPr lang="en-US" dirty="0"/>
              <a:t>Selectively reporting the result from a single data set from a data multiverse obscures the sensitivity of the result to the data processing decisions</a:t>
            </a:r>
          </a:p>
          <a:p>
            <a:r>
              <a:rPr lang="en-US" dirty="0"/>
              <a:t>Multiverse analysis is running the same analyses across all data sets in the multiverse and presenting all results</a:t>
            </a:r>
          </a:p>
          <a:p>
            <a:pPr lvl="1"/>
            <a:r>
              <a:rPr lang="en-US" dirty="0"/>
              <a:t>Reveals number of data sets analyzed</a:t>
            </a:r>
          </a:p>
          <a:p>
            <a:pPr lvl="1"/>
            <a:r>
              <a:rPr lang="en-US" dirty="0"/>
              <a:t>Allows assessment of robustness of results to data processing choices</a:t>
            </a:r>
          </a:p>
          <a:p>
            <a:r>
              <a:rPr lang="en-US" dirty="0"/>
              <a:t>To demonstrate, </a:t>
            </a:r>
            <a:r>
              <a:rPr lang="en-US" dirty="0" err="1"/>
              <a:t>Steegen</a:t>
            </a:r>
            <a:r>
              <a:rPr lang="en-US" dirty="0"/>
              <a:t> et al. (2016) performed a multiverse analysis of data used for a study of how fertility and relationship status interact to affect religiosity and political preferences, by Durante et al. (2013)</a:t>
            </a:r>
          </a:p>
          <a:p>
            <a:endParaRPr lang="en-US" dirty="0"/>
          </a:p>
          <a:p>
            <a:pPr lvl="1"/>
            <a:endParaRPr lang="en-US" dirty="0"/>
          </a:p>
        </p:txBody>
      </p:sp>
    </p:spTree>
    <p:extLst>
      <p:ext uri="{BB962C8B-B14F-4D97-AF65-F5344CB8AC3E}">
        <p14:creationId xmlns:p14="http://schemas.microsoft.com/office/powerpoint/2010/main" val="108686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D90F-AA2D-4A11-BDE8-CB0D7CCA34A8}"/>
              </a:ext>
            </a:extLst>
          </p:cNvPr>
          <p:cNvSpPr>
            <a:spLocks noGrp="1"/>
          </p:cNvSpPr>
          <p:nvPr>
            <p:ph type="title"/>
          </p:nvPr>
        </p:nvSpPr>
        <p:spPr/>
        <p:txBody>
          <a:bodyPr/>
          <a:lstStyle/>
          <a:p>
            <a:r>
              <a:rPr lang="en-US" dirty="0"/>
              <a:t>The problem with False positives</a:t>
            </a:r>
          </a:p>
        </p:txBody>
      </p:sp>
      <p:sp>
        <p:nvSpPr>
          <p:cNvPr id="3" name="Content Placeholder 2">
            <a:extLst>
              <a:ext uri="{FF2B5EF4-FFF2-40B4-BE49-F238E27FC236}">
                <a16:creationId xmlns:a16="http://schemas.microsoft.com/office/drawing/2014/main" id="{6D0B82BB-D0D7-4084-A0C9-26D5D85617AE}"/>
              </a:ext>
            </a:extLst>
          </p:cNvPr>
          <p:cNvSpPr>
            <a:spLocks noGrp="1"/>
          </p:cNvSpPr>
          <p:nvPr>
            <p:ph idx="1"/>
          </p:nvPr>
        </p:nvSpPr>
        <p:spPr/>
        <p:txBody>
          <a:bodyPr>
            <a:normAutofit/>
          </a:bodyPr>
          <a:lstStyle/>
          <a:p>
            <a:r>
              <a:rPr lang="en-US" dirty="0"/>
              <a:t>False positives are costly errors</a:t>
            </a:r>
          </a:p>
          <a:p>
            <a:pPr lvl="1"/>
            <a:r>
              <a:rPr lang="en-US" dirty="0"/>
              <a:t>Published results, including false positives, inform new research and hypotheses</a:t>
            </a:r>
          </a:p>
          <a:p>
            <a:pPr lvl="2"/>
            <a:r>
              <a:rPr lang="en-US" dirty="0"/>
              <a:t>Garbage in – garbage out, a waste of resources</a:t>
            </a:r>
          </a:p>
          <a:p>
            <a:pPr lvl="1"/>
            <a:r>
              <a:rPr lang="en-US" dirty="0"/>
              <a:t>They persist in the literature</a:t>
            </a:r>
          </a:p>
          <a:p>
            <a:pPr lvl="2"/>
            <a:r>
              <a:rPr lang="en-US" dirty="0"/>
              <a:t>Failures to replicate the false positive (reject the null again) can be attributed to many causes</a:t>
            </a:r>
          </a:p>
          <a:p>
            <a:pPr lvl="3"/>
            <a:r>
              <a:rPr lang="en-US" dirty="0"/>
              <a:t>Different subjects, different setting,…</a:t>
            </a:r>
          </a:p>
          <a:p>
            <a:pPr lvl="2"/>
            <a:r>
              <a:rPr lang="en-US" dirty="0"/>
              <a:t>Journals often do not publish replication studies, so little incentive to re-assess a false positive result</a:t>
            </a:r>
          </a:p>
          <a:p>
            <a:pPr lvl="1"/>
            <a:r>
              <a:rPr lang="en-US" dirty="0"/>
              <a:t>Once discovered, credibility loss to researchers and the field as a whole</a:t>
            </a:r>
          </a:p>
          <a:p>
            <a:endParaRPr lang="en-US" dirty="0"/>
          </a:p>
          <a:p>
            <a:endParaRPr lang="en-US" dirty="0"/>
          </a:p>
        </p:txBody>
      </p:sp>
    </p:spTree>
    <p:extLst>
      <p:ext uri="{BB962C8B-B14F-4D97-AF65-F5344CB8AC3E}">
        <p14:creationId xmlns:p14="http://schemas.microsoft.com/office/powerpoint/2010/main" val="33987694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F740-E9CC-4051-DA47-16D814674755}"/>
              </a:ext>
            </a:extLst>
          </p:cNvPr>
          <p:cNvSpPr>
            <a:spLocks noGrp="1"/>
          </p:cNvSpPr>
          <p:nvPr>
            <p:ph type="title"/>
          </p:nvPr>
        </p:nvSpPr>
        <p:spPr/>
        <p:txBody>
          <a:bodyPr/>
          <a:lstStyle/>
          <a:p>
            <a:r>
              <a:rPr lang="en-US" dirty="0"/>
              <a:t>Multiverse analysis of </a:t>
            </a:r>
            <a:r>
              <a:rPr lang="en-US" dirty="0" err="1"/>
              <a:t>durante</a:t>
            </a:r>
            <a:r>
              <a:rPr lang="en-US" dirty="0"/>
              <a:t> et al. (2013)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45AA160-4D4A-74F7-0C7D-D8E23A773EF8}"/>
                  </a:ext>
                </a:extLst>
              </p:cNvPr>
              <p:cNvSpPr>
                <a:spLocks noGrp="1"/>
              </p:cNvSpPr>
              <p:nvPr>
                <p:ph sz="half" idx="1"/>
              </p:nvPr>
            </p:nvSpPr>
            <p:spPr/>
            <p:txBody>
              <a:bodyPr>
                <a:normAutofit/>
              </a:bodyPr>
              <a:lstStyle/>
              <a:p>
                <a:r>
                  <a:rPr lang="en-US" dirty="0"/>
                  <a:t>Durante et al. (2013) conducted two studies with two different raw data sets</a:t>
                </a:r>
              </a:p>
              <a:p>
                <a:r>
                  <a:rPr lang="en-US" dirty="0"/>
                  <a:t>Durante et al. (2013) claimed to find in Study 1</a:t>
                </a:r>
              </a:p>
              <a:p>
                <a:pPr lvl="1"/>
                <a:r>
                  <a:rPr lang="en-US" dirty="0"/>
                  <a:t>A Relationship status </a:t>
                </a:r>
                <a14:m>
                  <m:oMath xmlns:m="http://schemas.openxmlformats.org/officeDocument/2006/math">
                    <m:r>
                      <a:rPr lang="en-US" b="0" i="1" smtClean="0">
                        <a:latin typeface="Cambria Math" panose="02040503050406030204" pitchFamily="18" charset="0"/>
                      </a:rPr>
                      <m:t>×</m:t>
                    </m:r>
                  </m:oMath>
                </a14:m>
                <a:r>
                  <a:rPr lang="en-US" dirty="0"/>
                  <a:t> Fertility interaction in predicting religiosity</a:t>
                </a:r>
              </a:p>
              <a:p>
                <a:pPr lvl="1"/>
                <a:r>
                  <a:rPr lang="en-US" dirty="0"/>
                  <a:t>Single women who were high-fertility were less religious, opposite for women in relationship</a:t>
                </a:r>
              </a:p>
            </p:txBody>
          </p:sp>
        </mc:Choice>
        <mc:Fallback>
          <p:sp>
            <p:nvSpPr>
              <p:cNvPr id="3" name="Content Placeholder 2">
                <a:extLst>
                  <a:ext uri="{FF2B5EF4-FFF2-40B4-BE49-F238E27FC236}">
                    <a16:creationId xmlns:a16="http://schemas.microsoft.com/office/drawing/2014/main" id="{245AA160-4D4A-74F7-0C7D-D8E23A773EF8}"/>
                  </a:ext>
                </a:extLst>
              </p:cNvPr>
              <p:cNvSpPr>
                <a:spLocks noGrp="1" noRot="1" noChangeAspect="1" noMove="1" noResize="1" noEditPoints="1" noAdjustHandles="1" noChangeArrowheads="1" noChangeShapeType="1" noTextEdit="1"/>
              </p:cNvSpPr>
              <p:nvPr>
                <p:ph sz="half" idx="1"/>
              </p:nvPr>
            </p:nvSpPr>
            <p:spPr>
              <a:blipFill>
                <a:blip r:embed="rId2"/>
                <a:stretch>
                  <a:fillRect l="-1314" t="-494" r="-1553"/>
                </a:stretch>
              </a:blipFill>
            </p:spPr>
            <p:txBody>
              <a:bodyPr/>
              <a:lstStyle/>
              <a:p>
                <a:r>
                  <a:rPr lang="en-US">
                    <a:noFill/>
                  </a:rPr>
                  <a:t> </a:t>
                </a:r>
              </a:p>
            </p:txBody>
          </p:sp>
        </mc:Fallback>
      </mc:AlternateContent>
      <p:pic>
        <p:nvPicPr>
          <p:cNvPr id="6" name="Content Placeholder 5">
            <a:extLst>
              <a:ext uri="{FF2B5EF4-FFF2-40B4-BE49-F238E27FC236}">
                <a16:creationId xmlns:a16="http://schemas.microsoft.com/office/drawing/2014/main" id="{39287A30-04CD-7AAE-5454-F698E8EF5BC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6692" y="2296089"/>
            <a:ext cx="3248478" cy="3286584"/>
          </a:xfrm>
        </p:spPr>
      </p:pic>
      <p:sp>
        <p:nvSpPr>
          <p:cNvPr id="4" name="TextBox 3">
            <a:extLst>
              <a:ext uri="{FF2B5EF4-FFF2-40B4-BE49-F238E27FC236}">
                <a16:creationId xmlns:a16="http://schemas.microsoft.com/office/drawing/2014/main" id="{70E9C270-A31C-A643-6DA9-4396F1018849}"/>
              </a:ext>
            </a:extLst>
          </p:cNvPr>
          <p:cNvSpPr txBox="1"/>
          <p:nvPr/>
        </p:nvSpPr>
        <p:spPr>
          <a:xfrm>
            <a:off x="7096692" y="5758175"/>
            <a:ext cx="3766656" cy="369332"/>
          </a:xfrm>
          <a:prstGeom prst="rect">
            <a:avLst/>
          </a:prstGeom>
          <a:noFill/>
        </p:spPr>
        <p:txBody>
          <a:bodyPr wrap="square" rtlCol="0">
            <a:spAutoFit/>
          </a:bodyPr>
          <a:lstStyle/>
          <a:p>
            <a:r>
              <a:rPr lang="en-US" i="1" dirty="0"/>
              <a:t>Fig. 1 from Durante et al. (2013)</a:t>
            </a:r>
          </a:p>
        </p:txBody>
      </p:sp>
    </p:spTree>
    <p:extLst>
      <p:ext uri="{BB962C8B-B14F-4D97-AF65-F5344CB8AC3E}">
        <p14:creationId xmlns:p14="http://schemas.microsoft.com/office/powerpoint/2010/main" val="34146798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F740-E9CC-4051-DA47-16D814674755}"/>
              </a:ext>
            </a:extLst>
          </p:cNvPr>
          <p:cNvSpPr>
            <a:spLocks noGrp="1"/>
          </p:cNvSpPr>
          <p:nvPr>
            <p:ph type="title"/>
          </p:nvPr>
        </p:nvSpPr>
        <p:spPr/>
        <p:txBody>
          <a:bodyPr/>
          <a:lstStyle/>
          <a:p>
            <a:r>
              <a:rPr lang="en-US" dirty="0"/>
              <a:t>Multiverse analysis of </a:t>
            </a:r>
            <a:r>
              <a:rPr lang="en-US" dirty="0" err="1"/>
              <a:t>durante</a:t>
            </a:r>
            <a:r>
              <a:rPr lang="en-US" dirty="0"/>
              <a:t> et al. (2013)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5AA160-4D4A-74F7-0C7D-D8E23A773EF8}"/>
                  </a:ext>
                </a:extLst>
              </p:cNvPr>
              <p:cNvSpPr>
                <a:spLocks noGrp="1"/>
              </p:cNvSpPr>
              <p:nvPr>
                <p:ph sz="half" idx="1"/>
              </p:nvPr>
            </p:nvSpPr>
            <p:spPr/>
            <p:txBody>
              <a:bodyPr>
                <a:normAutofit/>
              </a:bodyPr>
              <a:lstStyle/>
              <a:p>
                <a:r>
                  <a:rPr lang="en-US" dirty="0"/>
                  <a:t>Durante et al. (2013) claimed to find in Study 2</a:t>
                </a:r>
              </a:p>
              <a:p>
                <a:pPr lvl="1"/>
                <a:r>
                  <a:rPr lang="en-US" dirty="0"/>
                  <a:t>A Relationship status </a:t>
                </a:r>
                <a14:m>
                  <m:oMath xmlns:m="http://schemas.openxmlformats.org/officeDocument/2006/math">
                    <m:r>
                      <a:rPr lang="en-US" b="0" i="1" smtClean="0">
                        <a:latin typeface="Cambria Math" panose="02040503050406030204" pitchFamily="18" charset="0"/>
                      </a:rPr>
                      <m:t>×</m:t>
                    </m:r>
                  </m:oMath>
                </a14:m>
                <a:r>
                  <a:rPr lang="en-US" dirty="0"/>
                  <a:t> Fertility interaction in predicting social political attitudes</a:t>
                </a:r>
              </a:p>
              <a:p>
                <a:pPr lvl="1"/>
                <a:r>
                  <a:rPr lang="en-US" dirty="0"/>
                  <a:t>Single women were less socially conservative if in high-fertility group, opposite for women in relationships</a:t>
                </a:r>
              </a:p>
            </p:txBody>
          </p:sp>
        </mc:Choice>
        <mc:Fallback xmlns="">
          <p:sp>
            <p:nvSpPr>
              <p:cNvPr id="3" name="Content Placeholder 2">
                <a:extLst>
                  <a:ext uri="{FF2B5EF4-FFF2-40B4-BE49-F238E27FC236}">
                    <a16:creationId xmlns:a16="http://schemas.microsoft.com/office/drawing/2014/main" id="{245AA160-4D4A-74F7-0C7D-D8E23A773EF8}"/>
                  </a:ext>
                </a:extLst>
              </p:cNvPr>
              <p:cNvSpPr>
                <a:spLocks noGrp="1" noRot="1" noChangeAspect="1" noMove="1" noResize="1" noEditPoints="1" noAdjustHandles="1" noChangeArrowheads="1" noChangeShapeType="1" noTextEdit="1"/>
              </p:cNvSpPr>
              <p:nvPr>
                <p:ph sz="half" idx="1"/>
              </p:nvPr>
            </p:nvSpPr>
            <p:spPr>
              <a:blipFill>
                <a:blip r:embed="rId2"/>
                <a:stretch>
                  <a:fillRect l="-1314" t="-494" r="-358"/>
                </a:stretch>
              </a:blipFill>
            </p:spPr>
            <p:txBody>
              <a:bodyPr/>
              <a:lstStyle/>
              <a:p>
                <a:r>
                  <a:rPr lang="en-US">
                    <a:noFill/>
                  </a:rPr>
                  <a:t> </a:t>
                </a:r>
              </a:p>
            </p:txBody>
          </p:sp>
        </mc:Fallback>
      </mc:AlternateContent>
      <p:pic>
        <p:nvPicPr>
          <p:cNvPr id="12" name="Content Placeholder 11" descr="Chart&#10;&#10;Description automatically generated">
            <a:extLst>
              <a:ext uri="{FF2B5EF4-FFF2-40B4-BE49-F238E27FC236}">
                <a16:creationId xmlns:a16="http://schemas.microsoft.com/office/drawing/2014/main" id="{6F4370EB-2EAF-A933-F211-9DCFAAA04A0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3323" y="2238931"/>
            <a:ext cx="3515216" cy="3400900"/>
          </a:xfrm>
        </p:spPr>
      </p:pic>
      <p:sp>
        <p:nvSpPr>
          <p:cNvPr id="4" name="TextBox 3">
            <a:extLst>
              <a:ext uri="{FF2B5EF4-FFF2-40B4-BE49-F238E27FC236}">
                <a16:creationId xmlns:a16="http://schemas.microsoft.com/office/drawing/2014/main" id="{6BC6987E-B447-159E-6917-DA59DCE879A3}"/>
              </a:ext>
            </a:extLst>
          </p:cNvPr>
          <p:cNvSpPr txBox="1"/>
          <p:nvPr/>
        </p:nvSpPr>
        <p:spPr>
          <a:xfrm>
            <a:off x="6963323" y="5879068"/>
            <a:ext cx="3515216" cy="369332"/>
          </a:xfrm>
          <a:prstGeom prst="rect">
            <a:avLst/>
          </a:prstGeom>
          <a:noFill/>
        </p:spPr>
        <p:txBody>
          <a:bodyPr wrap="square" rtlCol="0">
            <a:spAutoFit/>
          </a:bodyPr>
          <a:lstStyle/>
          <a:p>
            <a:r>
              <a:rPr lang="en-US" i="1" dirty="0"/>
              <a:t>Fig. 2a from Durante et al. (2013)</a:t>
            </a:r>
          </a:p>
        </p:txBody>
      </p:sp>
    </p:spTree>
    <p:extLst>
      <p:ext uri="{BB962C8B-B14F-4D97-AF65-F5344CB8AC3E}">
        <p14:creationId xmlns:p14="http://schemas.microsoft.com/office/powerpoint/2010/main" val="337996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CF740-E9CC-4051-DA47-16D814674755}"/>
              </a:ext>
            </a:extLst>
          </p:cNvPr>
          <p:cNvSpPr>
            <a:spLocks noGrp="1"/>
          </p:cNvSpPr>
          <p:nvPr>
            <p:ph type="title"/>
          </p:nvPr>
        </p:nvSpPr>
        <p:spPr/>
        <p:txBody>
          <a:bodyPr/>
          <a:lstStyle/>
          <a:p>
            <a:r>
              <a:rPr lang="en-US" dirty="0"/>
              <a:t>Multiverse analysis of </a:t>
            </a:r>
            <a:r>
              <a:rPr lang="en-US" dirty="0" err="1"/>
              <a:t>durante</a:t>
            </a:r>
            <a:r>
              <a:rPr lang="en-US" dirty="0"/>
              <a:t> et al. (2013)</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45AA160-4D4A-74F7-0C7D-D8E23A773EF8}"/>
                  </a:ext>
                </a:extLst>
              </p:cNvPr>
              <p:cNvSpPr>
                <a:spLocks noGrp="1"/>
              </p:cNvSpPr>
              <p:nvPr>
                <p:ph idx="1"/>
              </p:nvPr>
            </p:nvSpPr>
            <p:spPr/>
            <p:txBody>
              <a:bodyPr>
                <a:normAutofit fontScale="92500" lnSpcReduction="20000"/>
              </a:bodyPr>
              <a:lstStyle/>
              <a:p>
                <a:r>
                  <a:rPr lang="en-US" dirty="0"/>
                  <a:t>Steegen et al. (2016) identified 5 data processing data decisions that </a:t>
                </a:r>
                <a:r>
                  <a:rPr lang="en-US" i="1" dirty="0"/>
                  <a:t>could</a:t>
                </a:r>
                <a:r>
                  <a:rPr lang="en-US" dirty="0"/>
                  <a:t> have been used by Durante et al. (2013) in each study:</a:t>
                </a:r>
              </a:p>
              <a:p>
                <a:pPr lvl="1"/>
                <a:r>
                  <a:rPr lang="en-US" dirty="0"/>
                  <a:t>Assessing fertility based on menstrual cycle days (5 choices)</a:t>
                </a:r>
              </a:p>
              <a:p>
                <a:pPr lvl="1"/>
                <a:r>
                  <a:rPr lang="en-US" dirty="0"/>
                  <a:t>How date of next menstrual onset is determined (3 choices)</a:t>
                </a:r>
              </a:p>
              <a:p>
                <a:pPr lvl="1"/>
                <a:r>
                  <a:rPr lang="en-US" dirty="0"/>
                  <a:t>Assessment of relationship status (3 choices)</a:t>
                </a:r>
              </a:p>
              <a:p>
                <a:pPr lvl="1"/>
                <a:r>
                  <a:rPr lang="en-US" dirty="0"/>
                  <a:t>Exclusion of participants based on cycle length (3 choices)</a:t>
                </a:r>
              </a:p>
              <a:p>
                <a:pPr lvl="1"/>
                <a:r>
                  <a:rPr lang="en-US" dirty="0"/>
                  <a:t>Exclusion of participants based on certainty ratings of menstrual timing (2 choices)</a:t>
                </a:r>
              </a:p>
              <a:p>
                <a:r>
                  <a:rPr lang="en-US" dirty="0"/>
                  <a:t>A total of </a:t>
                </a:r>
                <a14:m>
                  <m:oMath xmlns:m="http://schemas.openxmlformats.org/officeDocument/2006/math">
                    <m:r>
                      <a:rPr lang="en-US" b="0" i="0" smtClean="0">
                        <a:latin typeface="Cambria Math" panose="02040503050406030204" pitchFamily="18" charset="0"/>
                      </a:rPr>
                      <m:t>5</m:t>
                    </m:r>
                    <m:r>
                      <a:rPr lang="en-US" b="0" i="1" smtClean="0">
                        <a:latin typeface="Cambria Math" panose="02040503050406030204" pitchFamily="18" charset="0"/>
                      </a:rPr>
                      <m:t>×3×3×3×2=270</m:t>
                    </m:r>
                  </m:oMath>
                </a14:m>
                <a:r>
                  <a:rPr lang="en-US" dirty="0"/>
                  <a:t> combinations are possible</a:t>
                </a:r>
              </a:p>
              <a:p>
                <a:pPr lvl="1"/>
                <a:r>
                  <a:rPr lang="en-US" dirty="0"/>
                  <a:t>But, some choices cannot be combined due to exclusions used  </a:t>
                </a:r>
              </a:p>
              <a:p>
                <a:pPr lvl="1"/>
                <a:r>
                  <a:rPr lang="en-US" dirty="0"/>
                  <a:t>120 combinations remained in the multiverse for Study 1 (not all choices available)</a:t>
                </a:r>
              </a:p>
              <a:p>
                <a:pPr lvl="1"/>
                <a:r>
                  <a:rPr lang="en-US" dirty="0"/>
                  <a:t>210 combinations remained in the multiverse for Study 2</a:t>
                </a:r>
              </a:p>
              <a:p>
                <a:pPr lvl="1"/>
                <a:endParaRPr lang="en-US" dirty="0"/>
              </a:p>
            </p:txBody>
          </p:sp>
        </mc:Choice>
        <mc:Fallback>
          <p:sp>
            <p:nvSpPr>
              <p:cNvPr id="3" name="Content Placeholder 2">
                <a:extLst>
                  <a:ext uri="{FF2B5EF4-FFF2-40B4-BE49-F238E27FC236}">
                    <a16:creationId xmlns:a16="http://schemas.microsoft.com/office/drawing/2014/main" id="{245AA160-4D4A-74F7-0C7D-D8E23A773EF8}"/>
                  </a:ext>
                </a:extLst>
              </p:cNvPr>
              <p:cNvSpPr>
                <a:spLocks noGrp="1" noRot="1" noChangeAspect="1" noMove="1" noResize="1" noEditPoints="1" noAdjustHandles="1" noChangeArrowheads="1" noChangeShapeType="1" noTextEdit="1"/>
              </p:cNvSpPr>
              <p:nvPr>
                <p:ph idx="1"/>
              </p:nvPr>
            </p:nvSpPr>
            <p:spPr>
              <a:blipFill>
                <a:blip r:embed="rId2"/>
                <a:stretch>
                  <a:fillRect l="-530" t="-1320" b="-2310"/>
                </a:stretch>
              </a:blipFill>
            </p:spPr>
            <p:txBody>
              <a:bodyPr/>
              <a:lstStyle/>
              <a:p>
                <a:r>
                  <a:rPr lang="en-US">
                    <a:noFill/>
                  </a:rPr>
                  <a:t> </a:t>
                </a:r>
              </a:p>
            </p:txBody>
          </p:sp>
        </mc:Fallback>
      </mc:AlternateContent>
    </p:spTree>
    <p:extLst>
      <p:ext uri="{BB962C8B-B14F-4D97-AF65-F5344CB8AC3E}">
        <p14:creationId xmlns:p14="http://schemas.microsoft.com/office/powerpoint/2010/main" val="3211480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FB2C-F786-B411-E219-C5EB3CDAAF28}"/>
              </a:ext>
            </a:extLst>
          </p:cNvPr>
          <p:cNvSpPr>
            <a:spLocks noGrp="1"/>
          </p:cNvSpPr>
          <p:nvPr>
            <p:ph type="title"/>
          </p:nvPr>
        </p:nvSpPr>
        <p:spPr/>
        <p:txBody>
          <a:bodyPr/>
          <a:lstStyle/>
          <a:p>
            <a:r>
              <a:rPr lang="en-US" dirty="0"/>
              <a:t>Multiverse analysis results: religiosity</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E0DA1009-FB45-A65C-40FA-58E76931AF8C}"/>
                  </a:ext>
                </a:extLst>
              </p:cNvPr>
              <p:cNvSpPr>
                <a:spLocks noGrp="1"/>
              </p:cNvSpPr>
              <p:nvPr>
                <p:ph sz="half" idx="1"/>
              </p:nvPr>
            </p:nvSpPr>
            <p:spPr/>
            <p:txBody>
              <a:bodyPr/>
              <a:lstStyle/>
              <a:p>
                <a:r>
                  <a:rPr lang="en-US" dirty="0"/>
                  <a:t>The published result that fertility and relationship status interact to predict religiosity was not robustly significant in the multiverse of results</a:t>
                </a:r>
              </a:p>
              <a:p>
                <a:pPr lvl="1"/>
                <a:r>
                  <a:rPr lang="en-US" dirty="0"/>
                  <a:t>6% of data sets yielded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&lt;0.05</m:t>
                    </m:r>
                  </m:oMath>
                </a14:m>
                <a:endParaRPr lang="en-US" dirty="0"/>
              </a:p>
            </p:txBody>
          </p:sp>
        </mc:Choice>
        <mc:Fallback xmlns="">
          <p:sp>
            <p:nvSpPr>
              <p:cNvPr id="8" name="Content Placeholder 7">
                <a:extLst>
                  <a:ext uri="{FF2B5EF4-FFF2-40B4-BE49-F238E27FC236}">
                    <a16:creationId xmlns:a16="http://schemas.microsoft.com/office/drawing/2014/main" id="{E0DA1009-FB45-A65C-40FA-58E76931AF8C}"/>
                  </a:ext>
                </a:extLst>
              </p:cNvPr>
              <p:cNvSpPr>
                <a:spLocks noGrp="1" noRot="1" noChangeAspect="1" noMove="1" noResize="1" noEditPoints="1" noAdjustHandles="1" noChangeArrowheads="1" noChangeShapeType="1" noTextEdit="1"/>
              </p:cNvSpPr>
              <p:nvPr>
                <p:ph sz="half" idx="1"/>
              </p:nvPr>
            </p:nvSpPr>
            <p:spPr>
              <a:blipFill>
                <a:blip r:embed="rId2"/>
                <a:stretch>
                  <a:fillRect l="-1314" t="-494" r="-3106"/>
                </a:stretch>
              </a:blipFill>
            </p:spPr>
            <p:txBody>
              <a:bodyPr/>
              <a:lstStyle/>
              <a:p>
                <a:r>
                  <a:rPr lang="en-US">
                    <a:noFill/>
                  </a:rPr>
                  <a:t> </a:t>
                </a:r>
              </a:p>
            </p:txBody>
          </p:sp>
        </mc:Fallback>
      </mc:AlternateContent>
      <p:pic>
        <p:nvPicPr>
          <p:cNvPr id="11" name="Content Placeholder 10" descr="Chart&#10;&#10;Description automatically generated">
            <a:extLst>
              <a:ext uri="{FF2B5EF4-FFF2-40B4-BE49-F238E27FC236}">
                <a16:creationId xmlns:a16="http://schemas.microsoft.com/office/drawing/2014/main" id="{378B2A64-4C80-0FE4-02D2-5E03341B88B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25086" y="2481853"/>
            <a:ext cx="4591691" cy="2915057"/>
          </a:xfrm>
        </p:spPr>
      </p:pic>
      <p:sp>
        <p:nvSpPr>
          <p:cNvPr id="12" name="TextBox 11">
            <a:extLst>
              <a:ext uri="{FF2B5EF4-FFF2-40B4-BE49-F238E27FC236}">
                <a16:creationId xmlns:a16="http://schemas.microsoft.com/office/drawing/2014/main" id="{F22543DB-A278-DDED-8512-34147B6D4781}"/>
              </a:ext>
            </a:extLst>
          </p:cNvPr>
          <p:cNvSpPr txBox="1"/>
          <p:nvPr/>
        </p:nvSpPr>
        <p:spPr>
          <a:xfrm>
            <a:off x="6510914" y="5439125"/>
            <a:ext cx="4420034" cy="369332"/>
          </a:xfrm>
          <a:prstGeom prst="rect">
            <a:avLst/>
          </a:prstGeom>
          <a:noFill/>
        </p:spPr>
        <p:txBody>
          <a:bodyPr wrap="square" rtlCol="0">
            <a:spAutoFit/>
          </a:bodyPr>
          <a:lstStyle/>
          <a:p>
            <a:pPr algn="ctr"/>
            <a:r>
              <a:rPr lang="en-US" dirty="0"/>
              <a:t>Histogram of multiverse p-values</a:t>
            </a:r>
          </a:p>
        </p:txBody>
      </p:sp>
      <p:sp>
        <p:nvSpPr>
          <p:cNvPr id="3" name="TextBox 2">
            <a:extLst>
              <a:ext uri="{FF2B5EF4-FFF2-40B4-BE49-F238E27FC236}">
                <a16:creationId xmlns:a16="http://schemas.microsoft.com/office/drawing/2014/main" id="{375C759B-516C-DD0C-D7AD-72BDB384DFB8}"/>
              </a:ext>
            </a:extLst>
          </p:cNvPr>
          <p:cNvSpPr txBox="1"/>
          <p:nvPr/>
        </p:nvSpPr>
        <p:spPr>
          <a:xfrm>
            <a:off x="6299696" y="5879068"/>
            <a:ext cx="4842470" cy="369332"/>
          </a:xfrm>
          <a:prstGeom prst="rect">
            <a:avLst/>
          </a:prstGeom>
          <a:noFill/>
        </p:spPr>
        <p:txBody>
          <a:bodyPr wrap="square" rtlCol="0">
            <a:spAutoFit/>
          </a:bodyPr>
          <a:lstStyle/>
          <a:p>
            <a:pPr algn="ctr"/>
            <a:r>
              <a:rPr lang="en-US" i="1" dirty="0"/>
              <a:t>Fig 1A from </a:t>
            </a:r>
            <a:r>
              <a:rPr lang="en-US" i="1" dirty="0" err="1"/>
              <a:t>Steegen</a:t>
            </a:r>
            <a:r>
              <a:rPr lang="en-US" i="1" dirty="0"/>
              <a:t> et al. (2016)</a:t>
            </a:r>
          </a:p>
        </p:txBody>
      </p:sp>
    </p:spTree>
    <p:extLst>
      <p:ext uri="{BB962C8B-B14F-4D97-AF65-F5344CB8AC3E}">
        <p14:creationId xmlns:p14="http://schemas.microsoft.com/office/powerpoint/2010/main" val="3059557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B871C-84AC-26B9-8A1C-E35EC373492D}"/>
              </a:ext>
            </a:extLst>
          </p:cNvPr>
          <p:cNvSpPr>
            <a:spLocks noGrp="1"/>
          </p:cNvSpPr>
          <p:nvPr>
            <p:ph type="title"/>
          </p:nvPr>
        </p:nvSpPr>
        <p:spPr/>
        <p:txBody>
          <a:bodyPr/>
          <a:lstStyle/>
          <a:p>
            <a:r>
              <a:rPr lang="en-US" dirty="0"/>
              <a:t>Multiverse analysis results: voting preference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0AB846-8094-030C-6166-2C0355A19419}"/>
                  </a:ext>
                </a:extLst>
              </p:cNvPr>
              <p:cNvSpPr>
                <a:spLocks noGrp="1"/>
              </p:cNvSpPr>
              <p:nvPr>
                <p:ph sz="half" idx="1"/>
              </p:nvPr>
            </p:nvSpPr>
            <p:spPr/>
            <p:txBody>
              <a:bodyPr/>
              <a:lstStyle/>
              <a:p>
                <a:r>
                  <a:rPr lang="en-US" dirty="0"/>
                  <a:t>The finding that fertility and relationship status interact to predict social political attitudes was more robustly significant across the multiverse</a:t>
                </a:r>
              </a:p>
              <a:p>
                <a:pPr lvl="1"/>
                <a:r>
                  <a:rPr lang="en-US" dirty="0"/>
                  <a:t>49% of data sets yielded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&lt;0.05</m:t>
                    </m:r>
                  </m:oMath>
                </a14:m>
                <a:endParaRPr lang="en-US" dirty="0"/>
              </a:p>
              <a:p>
                <a:pPr lvl="1"/>
                <a:r>
                  <a:rPr lang="en-US" dirty="0"/>
                  <a:t>Still, not totally convincing</a:t>
                </a:r>
              </a:p>
            </p:txBody>
          </p:sp>
        </mc:Choice>
        <mc:Fallback xmlns="">
          <p:sp>
            <p:nvSpPr>
              <p:cNvPr id="3" name="Content Placeholder 2">
                <a:extLst>
                  <a:ext uri="{FF2B5EF4-FFF2-40B4-BE49-F238E27FC236}">
                    <a16:creationId xmlns:a16="http://schemas.microsoft.com/office/drawing/2014/main" id="{850AB846-8094-030C-6166-2C0355A19419}"/>
                  </a:ext>
                </a:extLst>
              </p:cNvPr>
              <p:cNvSpPr>
                <a:spLocks noGrp="1" noRot="1" noChangeAspect="1" noMove="1" noResize="1" noEditPoints="1" noAdjustHandles="1" noChangeArrowheads="1" noChangeShapeType="1" noTextEdit="1"/>
              </p:cNvSpPr>
              <p:nvPr>
                <p:ph sz="half" idx="1"/>
              </p:nvPr>
            </p:nvSpPr>
            <p:spPr>
              <a:blipFill>
                <a:blip r:embed="rId2"/>
                <a:stretch>
                  <a:fillRect l="-1314" t="-494"/>
                </a:stretch>
              </a:blipFill>
            </p:spPr>
            <p:txBody>
              <a:bodyPr/>
              <a:lstStyle/>
              <a:p>
                <a:r>
                  <a:rPr lang="en-US">
                    <a:noFill/>
                  </a:rPr>
                  <a:t> </a:t>
                </a:r>
              </a:p>
            </p:txBody>
          </p:sp>
        </mc:Fallback>
      </mc:AlternateContent>
      <p:pic>
        <p:nvPicPr>
          <p:cNvPr id="10" name="Content Placeholder 9" descr="Chart, histogram&#10;&#10;Description automatically generated">
            <a:extLst>
              <a:ext uri="{FF2B5EF4-FFF2-40B4-BE49-F238E27FC236}">
                <a16:creationId xmlns:a16="http://schemas.microsoft.com/office/drawing/2014/main" id="{57679BC2-2036-FC13-6917-111CB03EDF4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8454" y="2558063"/>
            <a:ext cx="4324954" cy="2762636"/>
          </a:xfrm>
        </p:spPr>
      </p:pic>
      <p:sp>
        <p:nvSpPr>
          <p:cNvPr id="5" name="TextBox 4">
            <a:extLst>
              <a:ext uri="{FF2B5EF4-FFF2-40B4-BE49-F238E27FC236}">
                <a16:creationId xmlns:a16="http://schemas.microsoft.com/office/drawing/2014/main" id="{BD9161C7-1A4E-BDEE-92F6-4BB48BF479A2}"/>
              </a:ext>
            </a:extLst>
          </p:cNvPr>
          <p:cNvSpPr txBox="1"/>
          <p:nvPr/>
        </p:nvSpPr>
        <p:spPr>
          <a:xfrm>
            <a:off x="6172203" y="5757644"/>
            <a:ext cx="5106002" cy="369332"/>
          </a:xfrm>
          <a:prstGeom prst="rect">
            <a:avLst/>
          </a:prstGeom>
          <a:noFill/>
        </p:spPr>
        <p:txBody>
          <a:bodyPr wrap="square">
            <a:spAutoFit/>
          </a:bodyPr>
          <a:lstStyle/>
          <a:p>
            <a:pPr algn="ctr"/>
            <a:r>
              <a:rPr lang="en-US" i="1" dirty="0"/>
              <a:t>Fig 1D from </a:t>
            </a:r>
            <a:r>
              <a:rPr lang="en-US" i="1" dirty="0" err="1"/>
              <a:t>Steegen</a:t>
            </a:r>
            <a:r>
              <a:rPr lang="en-US" i="1" dirty="0"/>
              <a:t> et al. (2016)</a:t>
            </a:r>
          </a:p>
        </p:txBody>
      </p:sp>
    </p:spTree>
    <p:extLst>
      <p:ext uri="{BB962C8B-B14F-4D97-AF65-F5344CB8AC3E}">
        <p14:creationId xmlns:p14="http://schemas.microsoft.com/office/powerpoint/2010/main" val="3694431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54C8-EC1E-4F9D-E077-99AF0E775988}"/>
              </a:ext>
            </a:extLst>
          </p:cNvPr>
          <p:cNvSpPr>
            <a:spLocks noGrp="1"/>
          </p:cNvSpPr>
          <p:nvPr>
            <p:ph type="title"/>
          </p:nvPr>
        </p:nvSpPr>
        <p:spPr/>
        <p:txBody>
          <a:bodyPr/>
          <a:lstStyle/>
          <a:p>
            <a:r>
              <a:rPr lang="en-US" dirty="0"/>
              <a:t>Presentation of multiverse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091804-0CAD-8E2E-79EA-E88930A6C74C}"/>
                  </a:ext>
                </a:extLst>
              </p:cNvPr>
              <p:cNvSpPr>
                <a:spLocks noGrp="1"/>
              </p:cNvSpPr>
              <p:nvPr>
                <p:ph sz="half" idx="1"/>
              </p:nvPr>
            </p:nvSpPr>
            <p:spPr/>
            <p:txBody>
              <a:bodyPr>
                <a:normAutofit lnSpcReduction="10000"/>
              </a:bodyPr>
              <a:lstStyle/>
              <a:p>
                <a:r>
                  <a:rPr lang="en-US" dirty="0"/>
                  <a:t>Steegen et al. (2016) recommend presenting a grid of results where the reader can identify which combination </a:t>
                </a:r>
                <a:r>
                  <a:rPr lang="en-US"/>
                  <a:t>of choices </a:t>
                </a:r>
                <a:r>
                  <a:rPr lang="en-US" dirty="0"/>
                  <a:t>correspond to which results (p-values, coefficients, etc.)</a:t>
                </a:r>
              </a:p>
              <a:p>
                <a:pPr lvl="1"/>
                <a:r>
                  <a:rPr lang="en-US" dirty="0"/>
                  <a:t>Can show how results depend on certain decisions (gray means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&lt;0.05</m:t>
                    </m:r>
                  </m:oMath>
                </a14:m>
                <a:r>
                  <a:rPr lang="en-US" dirty="0"/>
                  <a:t>)</a:t>
                </a:r>
              </a:p>
              <a:p>
                <a:pPr lvl="1"/>
                <a:r>
                  <a:rPr lang="en-US" dirty="0"/>
                  <a:t>Here we see that the social political attitudes result is very dependent on how relationship status is coded (R1 vs R2 vs R3)</a:t>
                </a:r>
              </a:p>
            </p:txBody>
          </p:sp>
        </mc:Choice>
        <mc:Fallback xmlns="">
          <p:sp>
            <p:nvSpPr>
              <p:cNvPr id="3" name="Content Placeholder 2">
                <a:extLst>
                  <a:ext uri="{FF2B5EF4-FFF2-40B4-BE49-F238E27FC236}">
                    <a16:creationId xmlns:a16="http://schemas.microsoft.com/office/drawing/2014/main" id="{BB091804-0CAD-8E2E-79EA-E88930A6C74C}"/>
                  </a:ext>
                </a:extLst>
              </p:cNvPr>
              <p:cNvSpPr>
                <a:spLocks noGrp="1" noRot="1" noChangeAspect="1" noMove="1" noResize="1" noEditPoints="1" noAdjustHandles="1" noChangeArrowheads="1" noChangeShapeType="1" noTextEdit="1"/>
              </p:cNvSpPr>
              <p:nvPr>
                <p:ph sz="half" idx="1"/>
              </p:nvPr>
            </p:nvSpPr>
            <p:spPr>
              <a:blipFill>
                <a:blip r:embed="rId2"/>
                <a:stretch>
                  <a:fillRect l="-1314" t="-1153" r="-358" b="-2965"/>
                </a:stretch>
              </a:blipFill>
            </p:spPr>
            <p:txBody>
              <a:bodyPr/>
              <a:lstStyle/>
              <a:p>
                <a:r>
                  <a:rPr lang="en-US">
                    <a:noFill/>
                  </a:rPr>
                  <a:t> </a:t>
                </a:r>
              </a:p>
            </p:txBody>
          </p:sp>
        </mc:Fallback>
      </mc:AlternateContent>
      <p:pic>
        <p:nvPicPr>
          <p:cNvPr id="14" name="Content Placeholder 13" descr="A picture containing diagram&#10;&#10;Description automatically generated">
            <a:extLst>
              <a:ext uri="{FF2B5EF4-FFF2-40B4-BE49-F238E27FC236}">
                <a16:creationId xmlns:a16="http://schemas.microsoft.com/office/drawing/2014/main" id="{48BC0FAB-3571-5E83-C940-79321BA3050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3788" y="2133225"/>
            <a:ext cx="5094287" cy="3612312"/>
          </a:xfrm>
        </p:spPr>
      </p:pic>
      <p:sp>
        <p:nvSpPr>
          <p:cNvPr id="5" name="TextBox 4">
            <a:extLst>
              <a:ext uri="{FF2B5EF4-FFF2-40B4-BE49-F238E27FC236}">
                <a16:creationId xmlns:a16="http://schemas.microsoft.com/office/drawing/2014/main" id="{05C72F57-F258-8632-9C81-44858FA78AB2}"/>
              </a:ext>
            </a:extLst>
          </p:cNvPr>
          <p:cNvSpPr txBox="1"/>
          <p:nvPr/>
        </p:nvSpPr>
        <p:spPr>
          <a:xfrm>
            <a:off x="6172203" y="5875090"/>
            <a:ext cx="5106002" cy="369332"/>
          </a:xfrm>
          <a:prstGeom prst="rect">
            <a:avLst/>
          </a:prstGeom>
          <a:noFill/>
        </p:spPr>
        <p:txBody>
          <a:bodyPr wrap="square">
            <a:spAutoFit/>
          </a:bodyPr>
          <a:lstStyle/>
          <a:p>
            <a:pPr algn="ctr"/>
            <a:r>
              <a:rPr lang="en-US" i="1" dirty="0"/>
              <a:t>Fig 2B from </a:t>
            </a:r>
            <a:r>
              <a:rPr lang="en-US" i="1" dirty="0" err="1"/>
              <a:t>Steegen</a:t>
            </a:r>
            <a:r>
              <a:rPr lang="en-US" i="1" dirty="0"/>
              <a:t> et al. (2016)</a:t>
            </a:r>
          </a:p>
        </p:txBody>
      </p:sp>
    </p:spTree>
    <p:extLst>
      <p:ext uri="{BB962C8B-B14F-4D97-AF65-F5344CB8AC3E}">
        <p14:creationId xmlns:p14="http://schemas.microsoft.com/office/powerpoint/2010/main" val="262658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22A69D-D148-25CC-AC6D-6C657CFD98E6}"/>
              </a:ext>
            </a:extLst>
          </p:cNvPr>
          <p:cNvSpPr>
            <a:spLocks noGrp="1"/>
          </p:cNvSpPr>
          <p:nvPr>
            <p:ph type="title"/>
          </p:nvPr>
        </p:nvSpPr>
        <p:spPr/>
        <p:txBody>
          <a:bodyPr/>
          <a:lstStyle/>
          <a:p>
            <a:r>
              <a:rPr lang="en-US" dirty="0"/>
              <a:t>An example of a published study using multiverse analysis</a:t>
            </a:r>
          </a:p>
        </p:txBody>
      </p:sp>
      <p:sp>
        <p:nvSpPr>
          <p:cNvPr id="6" name="Text Placeholder 5">
            <a:extLst>
              <a:ext uri="{FF2B5EF4-FFF2-40B4-BE49-F238E27FC236}">
                <a16:creationId xmlns:a16="http://schemas.microsoft.com/office/drawing/2014/main" id="{B651B68F-CF2C-E57B-39A8-0BC19FE9951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8726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0AE-0765-5413-C37A-78BF5C204043}"/>
              </a:ext>
            </a:extLst>
          </p:cNvPr>
          <p:cNvSpPr>
            <a:spLocks noGrp="1"/>
          </p:cNvSpPr>
          <p:nvPr>
            <p:ph type="title"/>
          </p:nvPr>
        </p:nvSpPr>
        <p:spPr/>
        <p:txBody>
          <a:bodyPr/>
          <a:lstStyle/>
          <a:p>
            <a:r>
              <a:rPr lang="en-US" dirty="0"/>
              <a:t>Multiverse analysis of reaction times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ACB8CC-4E08-3B37-2B82-7D5BEB4B117F}"/>
                  </a:ext>
                </a:extLst>
              </p:cNvPr>
              <p:cNvSpPr>
                <a:spLocks noGrp="1"/>
              </p:cNvSpPr>
              <p:nvPr>
                <p:ph sz="half" idx="1"/>
              </p:nvPr>
            </p:nvSpPr>
            <p:spPr/>
            <p:txBody>
              <a:bodyPr>
                <a:normAutofit fontScale="92500" lnSpcReduction="10000"/>
              </a:bodyPr>
              <a:lstStyle/>
              <a:p>
                <a:r>
                  <a:rPr lang="en-US" dirty="0"/>
                  <a:t>Tipples (2022) studied a multiverse of 18 datasets, in which reaction times for recognizing facial expressions were analyzed</a:t>
                </a:r>
              </a:p>
              <a:p>
                <a:pPr lvl="1"/>
                <a:r>
                  <a:rPr lang="en-US" dirty="0"/>
                  <a:t>9 different rules (sometimes with transformations) to exclude outliers that were too slow or too fast</a:t>
                </a:r>
              </a:p>
              <a:p>
                <a:pPr lvl="1"/>
                <a:r>
                  <a:rPr lang="en-US" dirty="0"/>
                  <a:t>2 related dependent variables, mean reaction time and drift rate</a:t>
                </a:r>
              </a:p>
              <a:p>
                <a:pPr lvl="1"/>
                <a:r>
                  <a:rPr lang="en-US" dirty="0"/>
                  <a:t>Testing via ANOVA of 3-way interaction of </a:t>
                </a:r>
                <a14:m>
                  <m:oMath xmlns:m="http://schemas.openxmlformats.org/officeDocument/2006/math">
                    <m:r>
                      <a:rPr lang="en-US" b="0" i="1" smtClean="0">
                        <a:latin typeface="Cambria Math" panose="02040503050406030204" pitchFamily="18" charset="0"/>
                      </a:rPr>
                      <m:t>𝐹𝑎𝑐𝑒</m:t>
                    </m:r>
                    <m:r>
                      <a:rPr lang="en-US" b="0" i="1" smtClean="0">
                        <a:latin typeface="Cambria Math" panose="02040503050406030204" pitchFamily="18" charset="0"/>
                      </a:rPr>
                      <m:t> </m:t>
                    </m:r>
                    <m:r>
                      <a:rPr lang="en-US" b="0" i="1" smtClean="0">
                        <a:latin typeface="Cambria Math" panose="02040503050406030204" pitchFamily="18" charset="0"/>
                      </a:rPr>
                      <m:t>𝑆𝑒𝑥</m:t>
                    </m:r>
                    <m:r>
                      <a:rPr lang="en-US" b="0" i="1" smtClean="0">
                        <a:latin typeface="Cambria Math" panose="02040503050406030204" pitchFamily="18" charset="0"/>
                      </a:rPr>
                      <m:t>×</m:t>
                    </m:r>
                    <m:r>
                      <a:rPr lang="en-US" b="0" i="1" smtClean="0">
                        <a:latin typeface="Cambria Math" panose="02040503050406030204" pitchFamily="18" charset="0"/>
                      </a:rPr>
                      <m:t>𝐸𝑥𝑝𝑟𝑒𝑠𝑠𝑖𝑜𝑛</m:t>
                    </m:r>
                    <m:r>
                      <a:rPr lang="en-US" b="0" i="1" smtClean="0">
                        <a:latin typeface="Cambria Math" panose="02040503050406030204" pitchFamily="18" charset="0"/>
                      </a:rPr>
                      <m:t>×</m:t>
                    </m:r>
                    <m:r>
                      <a:rPr lang="en-US" b="0" i="1" smtClean="0">
                        <a:latin typeface="Cambria Math" panose="02040503050406030204" pitchFamily="18" charset="0"/>
                      </a:rPr>
                      <m:t>𝑃𝑎𝑟𝑡𝑖𝑐𝑖𝑝𝑎𝑛𝑡</m:t>
                    </m:r>
                    <m:r>
                      <a:rPr lang="en-US" b="0" i="1" smtClean="0">
                        <a:latin typeface="Cambria Math" panose="02040503050406030204" pitchFamily="18" charset="0"/>
                      </a:rPr>
                      <m:t> </m:t>
                    </m:r>
                    <m:r>
                      <a:rPr lang="en-US" b="0" i="1" smtClean="0">
                        <a:latin typeface="Cambria Math" panose="02040503050406030204" pitchFamily="18" charset="0"/>
                      </a:rPr>
                      <m:t>𝑆𝑒𝑥</m:t>
                    </m:r>
                  </m:oMath>
                </a14:m>
                <a:endParaRPr lang="en-US" dirty="0"/>
              </a:p>
            </p:txBody>
          </p:sp>
        </mc:Choice>
        <mc:Fallback>
          <p:sp>
            <p:nvSpPr>
              <p:cNvPr id="3" name="Content Placeholder 2">
                <a:extLst>
                  <a:ext uri="{FF2B5EF4-FFF2-40B4-BE49-F238E27FC236}">
                    <a16:creationId xmlns:a16="http://schemas.microsoft.com/office/drawing/2014/main" id="{49ACB8CC-4E08-3B37-2B82-7D5BEB4B117F}"/>
                  </a:ext>
                </a:extLst>
              </p:cNvPr>
              <p:cNvSpPr>
                <a:spLocks noGrp="1" noRot="1" noChangeAspect="1" noMove="1" noResize="1" noEditPoints="1" noAdjustHandles="1" noChangeArrowheads="1" noChangeShapeType="1" noTextEdit="1"/>
              </p:cNvSpPr>
              <p:nvPr>
                <p:ph sz="half" idx="1"/>
              </p:nvPr>
            </p:nvSpPr>
            <p:spPr>
              <a:blipFill>
                <a:blip r:embed="rId2"/>
                <a:stretch>
                  <a:fillRect l="-1075" t="-1153" r="-358"/>
                </a:stretch>
              </a:blipFill>
            </p:spPr>
            <p:txBody>
              <a:bodyPr/>
              <a:lstStyle/>
              <a:p>
                <a:r>
                  <a:rPr lang="en-US">
                    <a:noFill/>
                  </a:rPr>
                  <a:t> </a:t>
                </a:r>
              </a:p>
            </p:txBody>
          </p:sp>
        </mc:Fallback>
      </mc:AlternateContent>
      <p:pic>
        <p:nvPicPr>
          <p:cNvPr id="14" name="Content Placeholder 13" descr="Chart&#10;&#10;Description automatically generated">
            <a:extLst>
              <a:ext uri="{FF2B5EF4-FFF2-40B4-BE49-F238E27FC236}">
                <a16:creationId xmlns:a16="http://schemas.microsoft.com/office/drawing/2014/main" id="{CE4AC546-4E4A-065E-16E6-4990989FF1B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39118" y="2310314"/>
            <a:ext cx="3067478" cy="2810267"/>
          </a:xfrm>
        </p:spPr>
      </p:pic>
      <p:sp>
        <p:nvSpPr>
          <p:cNvPr id="15" name="TextBox 14">
            <a:extLst>
              <a:ext uri="{FF2B5EF4-FFF2-40B4-BE49-F238E27FC236}">
                <a16:creationId xmlns:a16="http://schemas.microsoft.com/office/drawing/2014/main" id="{1E0307BE-F981-6528-84C7-ACFDE6AEDC09}"/>
              </a:ext>
            </a:extLst>
          </p:cNvPr>
          <p:cNvSpPr txBox="1"/>
          <p:nvPr/>
        </p:nvSpPr>
        <p:spPr>
          <a:xfrm>
            <a:off x="7088073" y="5195524"/>
            <a:ext cx="3769567" cy="923330"/>
          </a:xfrm>
          <a:prstGeom prst="rect">
            <a:avLst/>
          </a:prstGeom>
          <a:noFill/>
        </p:spPr>
        <p:txBody>
          <a:bodyPr wrap="square" rtlCol="0">
            <a:spAutoFit/>
          </a:bodyPr>
          <a:lstStyle/>
          <a:p>
            <a:pPr algn="ctr"/>
            <a:r>
              <a:rPr lang="en-US" dirty="0"/>
              <a:t>A distribution used to fit RT data</a:t>
            </a:r>
          </a:p>
          <a:p>
            <a:pPr algn="ctr"/>
            <a:endParaRPr lang="en-US" dirty="0"/>
          </a:p>
          <a:p>
            <a:pPr algn="ctr"/>
            <a:r>
              <a:rPr lang="en-US" i="1" dirty="0"/>
              <a:t>Fig 2(left) from Tipples(2022)</a:t>
            </a:r>
          </a:p>
        </p:txBody>
      </p:sp>
    </p:spTree>
    <p:extLst>
      <p:ext uri="{BB962C8B-B14F-4D97-AF65-F5344CB8AC3E}">
        <p14:creationId xmlns:p14="http://schemas.microsoft.com/office/powerpoint/2010/main" val="418592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0AE-0765-5413-C37A-78BF5C204043}"/>
              </a:ext>
            </a:extLst>
          </p:cNvPr>
          <p:cNvSpPr>
            <a:spLocks noGrp="1"/>
          </p:cNvSpPr>
          <p:nvPr>
            <p:ph type="title"/>
          </p:nvPr>
        </p:nvSpPr>
        <p:spPr/>
        <p:txBody>
          <a:bodyPr/>
          <a:lstStyle/>
          <a:p>
            <a:r>
              <a:rPr lang="en-US" dirty="0"/>
              <a:t>Multiverse analysis of reaction times: comparing p-values</a:t>
            </a:r>
          </a:p>
        </p:txBody>
      </p:sp>
      <p:sp>
        <p:nvSpPr>
          <p:cNvPr id="3" name="Content Placeholder 2">
            <a:extLst>
              <a:ext uri="{FF2B5EF4-FFF2-40B4-BE49-F238E27FC236}">
                <a16:creationId xmlns:a16="http://schemas.microsoft.com/office/drawing/2014/main" id="{49ACB8CC-4E08-3B37-2B82-7D5BEB4B117F}"/>
              </a:ext>
            </a:extLst>
          </p:cNvPr>
          <p:cNvSpPr>
            <a:spLocks noGrp="1"/>
          </p:cNvSpPr>
          <p:nvPr>
            <p:ph sz="half" idx="1"/>
          </p:nvPr>
        </p:nvSpPr>
        <p:spPr/>
        <p:txBody>
          <a:bodyPr>
            <a:normAutofit lnSpcReduction="10000"/>
          </a:bodyPr>
          <a:lstStyle/>
          <a:p>
            <a:r>
              <a:rPr lang="en-US" dirty="0"/>
              <a:t>Tipples (2022) found that the significance (and Bayes Factors) of mean reaction time results was dependent on outlier removal method</a:t>
            </a:r>
          </a:p>
          <a:p>
            <a:pPr lvl="1"/>
            <a:r>
              <a:rPr lang="en-US" dirty="0"/>
              <a:t>Recommended outlier removal methods (5 and 8 in Table 1) resulted in larger effects</a:t>
            </a:r>
          </a:p>
          <a:p>
            <a:pPr lvl="1"/>
            <a:r>
              <a:rPr lang="en-US" dirty="0"/>
              <a:t>Results from other outlier removal methods may explain why this 3-way interaction is inconsistently found in previous studies</a:t>
            </a:r>
          </a:p>
        </p:txBody>
      </p:sp>
      <p:pic>
        <p:nvPicPr>
          <p:cNvPr id="6" name="Content Placeholder 5" descr="Table&#10;&#10;Description automatically generated">
            <a:extLst>
              <a:ext uri="{FF2B5EF4-FFF2-40B4-BE49-F238E27FC236}">
                <a16:creationId xmlns:a16="http://schemas.microsoft.com/office/drawing/2014/main" id="{EBBB2BFF-428D-204B-087D-475F9A407F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3788" y="3103120"/>
            <a:ext cx="5094287" cy="1672522"/>
          </a:xfrm>
        </p:spPr>
      </p:pic>
    </p:spTree>
    <p:extLst>
      <p:ext uri="{BB962C8B-B14F-4D97-AF65-F5344CB8AC3E}">
        <p14:creationId xmlns:p14="http://schemas.microsoft.com/office/powerpoint/2010/main" val="3251317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340AE-0765-5413-C37A-78BF5C204043}"/>
              </a:ext>
            </a:extLst>
          </p:cNvPr>
          <p:cNvSpPr>
            <a:spLocks noGrp="1"/>
          </p:cNvSpPr>
          <p:nvPr>
            <p:ph type="title"/>
          </p:nvPr>
        </p:nvSpPr>
        <p:spPr/>
        <p:txBody>
          <a:bodyPr/>
          <a:lstStyle/>
          <a:p>
            <a:r>
              <a:rPr lang="en-US" dirty="0"/>
              <a:t>Multiverse analysis of reaction times: comparing effect sizes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9ACB8CC-4E08-3B37-2B82-7D5BEB4B117F}"/>
                  </a:ext>
                </a:extLst>
              </p:cNvPr>
              <p:cNvSpPr>
                <a:spLocks noGrp="1"/>
              </p:cNvSpPr>
              <p:nvPr>
                <p:ph sz="half" idx="1"/>
              </p:nvPr>
            </p:nvSpPr>
            <p:spPr/>
            <p:txBody>
              <a:bodyPr>
                <a:normAutofit lnSpcReduction="10000"/>
              </a:bodyPr>
              <a:lstStyle/>
              <a:p>
                <a:r>
                  <a:rPr lang="en-US" dirty="0"/>
                  <a:t>Tipples (2022) found that the significance (and Bayes Factors) of mean reaction time results was dependent on outlier removal method</a:t>
                </a:r>
              </a:p>
              <a:p>
                <a:pPr lvl="1"/>
                <a:r>
                  <a:rPr lang="en-US" dirty="0"/>
                  <a:t>Recommended outlier removal methods (5 and 8 in Table 1) resulted in lower </a:t>
                </a:r>
                <a14:m>
                  <m:oMath xmlns:m="http://schemas.openxmlformats.org/officeDocument/2006/math">
                    <m:r>
                      <a:rPr lang="en-US" b="0" i="1" smtClean="0">
                        <a:latin typeface="Cambria Math" panose="02040503050406030204" pitchFamily="18" charset="0"/>
                      </a:rPr>
                      <m:t>𝑝</m:t>
                    </m:r>
                  </m:oMath>
                </a14:m>
                <a:r>
                  <a:rPr lang="en-US" dirty="0"/>
                  <a:t>-values and larger effect sizes</a:t>
                </a:r>
              </a:p>
              <a:p>
                <a:pPr lvl="1"/>
                <a:r>
                  <a:rPr lang="en-US" dirty="0"/>
                  <a:t>Results from other outlier removal methods may explain why this 3-way interaction is inconsistently found in previous studies</a:t>
                </a:r>
              </a:p>
            </p:txBody>
          </p:sp>
        </mc:Choice>
        <mc:Fallback>
          <p:sp>
            <p:nvSpPr>
              <p:cNvPr id="3" name="Content Placeholder 2">
                <a:extLst>
                  <a:ext uri="{FF2B5EF4-FFF2-40B4-BE49-F238E27FC236}">
                    <a16:creationId xmlns:a16="http://schemas.microsoft.com/office/drawing/2014/main" id="{49ACB8CC-4E08-3B37-2B82-7D5BEB4B117F}"/>
                  </a:ext>
                </a:extLst>
              </p:cNvPr>
              <p:cNvSpPr>
                <a:spLocks noGrp="1" noRot="1" noChangeAspect="1" noMove="1" noResize="1" noEditPoints="1" noAdjustHandles="1" noChangeArrowheads="1" noChangeShapeType="1" noTextEdit="1"/>
              </p:cNvSpPr>
              <p:nvPr>
                <p:ph sz="half" idx="1"/>
              </p:nvPr>
            </p:nvSpPr>
            <p:spPr>
              <a:blipFill>
                <a:blip r:embed="rId2"/>
                <a:stretch>
                  <a:fillRect l="-1314" t="-1153" r="-2389" b="-2142"/>
                </a:stretch>
              </a:blipFill>
            </p:spPr>
            <p:txBody>
              <a:bodyPr/>
              <a:lstStyle/>
              <a:p>
                <a:r>
                  <a:rPr lang="en-US">
                    <a:noFill/>
                  </a:rPr>
                  <a:t> </a:t>
                </a:r>
              </a:p>
            </p:txBody>
          </p:sp>
        </mc:Fallback>
      </mc:AlternateContent>
      <p:pic>
        <p:nvPicPr>
          <p:cNvPr id="8" name="Content Placeholder 7" descr="Table&#10;&#10;Description automatically generated with low confidence">
            <a:extLst>
              <a:ext uri="{FF2B5EF4-FFF2-40B4-BE49-F238E27FC236}">
                <a16:creationId xmlns:a16="http://schemas.microsoft.com/office/drawing/2014/main" id="{DCF1010C-6F2B-0FA2-6CDA-86E63671BF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22555" y="2087563"/>
            <a:ext cx="3196752" cy="3703637"/>
          </a:xfrm>
        </p:spPr>
      </p:pic>
    </p:spTree>
    <p:extLst>
      <p:ext uri="{BB962C8B-B14F-4D97-AF65-F5344CB8AC3E}">
        <p14:creationId xmlns:p14="http://schemas.microsoft.com/office/powerpoint/2010/main" val="56903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48AB-85E5-F8B5-BA7A-194F30A686E1}"/>
              </a:ext>
            </a:extLst>
          </p:cNvPr>
          <p:cNvSpPr>
            <a:spLocks noGrp="1"/>
          </p:cNvSpPr>
          <p:nvPr>
            <p:ph type="title"/>
          </p:nvPr>
        </p:nvSpPr>
        <p:spPr/>
        <p:txBody>
          <a:bodyPr/>
          <a:lstStyle/>
          <a:p>
            <a:r>
              <a:rPr lang="en-US" dirty="0"/>
              <a:t>False positives and the replication crisis</a:t>
            </a:r>
          </a:p>
        </p:txBody>
      </p:sp>
      <p:sp>
        <p:nvSpPr>
          <p:cNvPr id="3" name="Content Placeholder 2">
            <a:extLst>
              <a:ext uri="{FF2B5EF4-FFF2-40B4-BE49-F238E27FC236}">
                <a16:creationId xmlns:a16="http://schemas.microsoft.com/office/drawing/2014/main" id="{8C0B5138-DF3D-E752-F359-169F072FCE84}"/>
              </a:ext>
            </a:extLst>
          </p:cNvPr>
          <p:cNvSpPr>
            <a:spLocks noGrp="1"/>
          </p:cNvSpPr>
          <p:nvPr>
            <p:ph sz="half" idx="1"/>
          </p:nvPr>
        </p:nvSpPr>
        <p:spPr/>
        <p:txBody>
          <a:bodyPr>
            <a:normAutofit fontScale="92500" lnSpcReduction="20000"/>
          </a:bodyPr>
          <a:lstStyle/>
          <a:p>
            <a:r>
              <a:rPr lang="en-US" dirty="0"/>
              <a:t>A 2015 large-scale study (Open Science Collaboration, 2015) attempted to replicate 100 published psychology studies using high-powered designs</a:t>
            </a:r>
          </a:p>
          <a:p>
            <a:pPr lvl="1"/>
            <a:r>
              <a:rPr lang="en-US" dirty="0"/>
              <a:t>Only 36% of replications had significant results (vs 97% of original studies)</a:t>
            </a:r>
          </a:p>
          <a:p>
            <a:pPr lvl="1"/>
            <a:r>
              <a:rPr lang="en-US" dirty="0"/>
              <a:t>82.8% replications showed smaller effect sizes than original</a:t>
            </a:r>
          </a:p>
          <a:p>
            <a:r>
              <a:rPr lang="en-US" dirty="0"/>
              <a:t>False positives reported in original studies are believed to be a major reason for inability to replicate</a:t>
            </a:r>
          </a:p>
          <a:p>
            <a:pPr lvl="1"/>
            <a:endParaRPr lang="en-US" dirty="0"/>
          </a:p>
        </p:txBody>
      </p:sp>
      <p:pic>
        <p:nvPicPr>
          <p:cNvPr id="6" name="Content Placeholder 5" descr="Chart, scatter chart&#10;&#10;Description automatically generated">
            <a:extLst>
              <a:ext uri="{FF2B5EF4-FFF2-40B4-BE49-F238E27FC236}">
                <a16:creationId xmlns:a16="http://schemas.microsoft.com/office/drawing/2014/main" id="{8DBD5C0E-5B1C-485C-4715-AF6F7AA75C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8780" y="2087563"/>
            <a:ext cx="3964303" cy="3703637"/>
          </a:xfrm>
        </p:spPr>
      </p:pic>
      <p:sp>
        <p:nvSpPr>
          <p:cNvPr id="7" name="TextBox 6">
            <a:extLst>
              <a:ext uri="{FF2B5EF4-FFF2-40B4-BE49-F238E27FC236}">
                <a16:creationId xmlns:a16="http://schemas.microsoft.com/office/drawing/2014/main" id="{587F7FD2-091C-99B6-B9A1-1DD79DBE2A9A}"/>
              </a:ext>
            </a:extLst>
          </p:cNvPr>
          <p:cNvSpPr txBox="1"/>
          <p:nvPr/>
        </p:nvSpPr>
        <p:spPr>
          <a:xfrm>
            <a:off x="6527785" y="5942842"/>
            <a:ext cx="4386291" cy="369332"/>
          </a:xfrm>
          <a:prstGeom prst="rect">
            <a:avLst/>
          </a:prstGeom>
          <a:noFill/>
        </p:spPr>
        <p:txBody>
          <a:bodyPr wrap="square" rtlCol="0">
            <a:spAutoFit/>
          </a:bodyPr>
          <a:lstStyle/>
          <a:p>
            <a:pPr algn="ctr"/>
            <a:r>
              <a:rPr lang="en-US" i="1" dirty="0"/>
              <a:t>From Open Science Collaboration (2015)</a:t>
            </a:r>
          </a:p>
        </p:txBody>
      </p:sp>
    </p:spTree>
    <p:extLst>
      <p:ext uri="{BB962C8B-B14F-4D97-AF65-F5344CB8AC3E}">
        <p14:creationId xmlns:p14="http://schemas.microsoft.com/office/powerpoint/2010/main" val="12367794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58A323-A66F-0677-CC68-EC991FC965C8}"/>
              </a:ext>
            </a:extLst>
          </p:cNvPr>
          <p:cNvSpPr>
            <a:spLocks noGrp="1"/>
          </p:cNvSpPr>
          <p:nvPr>
            <p:ph type="title"/>
          </p:nvPr>
        </p:nvSpPr>
        <p:spPr/>
        <p:txBody>
          <a:bodyPr/>
          <a:lstStyle/>
          <a:p>
            <a:r>
              <a:rPr lang="en-US" dirty="0"/>
              <a:t>Final words</a:t>
            </a:r>
          </a:p>
        </p:txBody>
      </p:sp>
      <p:sp>
        <p:nvSpPr>
          <p:cNvPr id="6" name="Text Placeholder 5">
            <a:extLst>
              <a:ext uri="{FF2B5EF4-FFF2-40B4-BE49-F238E27FC236}">
                <a16:creationId xmlns:a16="http://schemas.microsoft.com/office/drawing/2014/main" id="{5DC08E1E-2AE3-A264-854F-BC2F3DD0B2C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61742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031E-D62D-4CD6-94D7-6316251A1372}"/>
              </a:ext>
            </a:extLst>
          </p:cNvPr>
          <p:cNvSpPr>
            <a:spLocks noGrp="1"/>
          </p:cNvSpPr>
          <p:nvPr>
            <p:ph type="title"/>
          </p:nvPr>
        </p:nvSpPr>
        <p:spPr/>
        <p:txBody>
          <a:bodyPr/>
          <a:lstStyle/>
          <a:p>
            <a:r>
              <a:rPr lang="en-US" dirty="0"/>
              <a:t>Concluding remarks</a:t>
            </a:r>
          </a:p>
        </p:txBody>
      </p:sp>
      <p:sp>
        <p:nvSpPr>
          <p:cNvPr id="3" name="Content Placeholder 2">
            <a:extLst>
              <a:ext uri="{FF2B5EF4-FFF2-40B4-BE49-F238E27FC236}">
                <a16:creationId xmlns:a16="http://schemas.microsoft.com/office/drawing/2014/main" id="{EF569F03-821E-4808-843A-B292FFDD9901}"/>
              </a:ext>
            </a:extLst>
          </p:cNvPr>
          <p:cNvSpPr>
            <a:spLocks noGrp="1"/>
          </p:cNvSpPr>
          <p:nvPr>
            <p:ph idx="1"/>
          </p:nvPr>
        </p:nvSpPr>
        <p:spPr/>
        <p:txBody>
          <a:bodyPr>
            <a:normAutofit fontScale="92500" lnSpcReduction="20000"/>
          </a:bodyPr>
          <a:lstStyle/>
          <a:p>
            <a:r>
              <a:rPr lang="en-US" dirty="0"/>
              <a:t>Scientific researchers are incentivized to find significant results and report them without disclosing the researcher degrees of freedom used to find them</a:t>
            </a:r>
          </a:p>
          <a:p>
            <a:r>
              <a:rPr lang="en-US" dirty="0"/>
              <a:t>Using researcher degrees of freedom increases the false positive rate</a:t>
            </a:r>
          </a:p>
          <a:p>
            <a:r>
              <a:rPr lang="en-US" dirty="0"/>
              <a:t>False positives can explain why many scientific results cannot be replicated</a:t>
            </a:r>
          </a:p>
          <a:p>
            <a:pPr lvl="1"/>
            <a:r>
              <a:rPr lang="en-US" dirty="0"/>
              <a:t>False positives are costly results that erode trust in scientists and science in general</a:t>
            </a:r>
          </a:p>
          <a:p>
            <a:r>
              <a:rPr lang="en-US" dirty="0"/>
              <a:t>With more transparent publishing requirements, we can make false positives easier to detect</a:t>
            </a:r>
          </a:p>
          <a:p>
            <a:pPr lvl="1"/>
            <a:r>
              <a:rPr lang="en-US" dirty="0"/>
              <a:t>incentives to publish null findings and replications would also help</a:t>
            </a:r>
          </a:p>
          <a:p>
            <a:r>
              <a:rPr lang="en-US" dirty="0"/>
              <a:t>Multiverse analysis should become the norm, especially for exploratory analyses</a:t>
            </a:r>
          </a:p>
          <a:p>
            <a:pPr lvl="1"/>
            <a:r>
              <a:rPr lang="en-US" dirty="0"/>
              <a:t>We haven’t even discussed the modeling multiverse!</a:t>
            </a:r>
          </a:p>
          <a:p>
            <a:pPr marL="0" indent="0">
              <a:buNone/>
            </a:pPr>
            <a:endParaRPr lang="en-US" dirty="0"/>
          </a:p>
          <a:p>
            <a:endParaRPr lang="en-US" dirty="0"/>
          </a:p>
        </p:txBody>
      </p:sp>
    </p:spTree>
    <p:extLst>
      <p:ext uri="{BB962C8B-B14F-4D97-AF65-F5344CB8AC3E}">
        <p14:creationId xmlns:p14="http://schemas.microsoft.com/office/powerpoint/2010/main" val="27175647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F4026-E18C-4066-A5A7-205557673053}"/>
              </a:ext>
            </a:extLst>
          </p:cNvPr>
          <p:cNvSpPr>
            <a:spLocks noGrp="1"/>
          </p:cNvSpPr>
          <p:nvPr>
            <p:ph type="title"/>
          </p:nvPr>
        </p:nvSpPr>
        <p:spPr/>
        <p:txBody>
          <a:bodyPr/>
          <a:lstStyle/>
          <a:p>
            <a:r>
              <a:rPr lang="en-US" dirty="0"/>
              <a:t>References (Fertility studies)</a:t>
            </a:r>
          </a:p>
        </p:txBody>
      </p:sp>
      <p:sp>
        <p:nvSpPr>
          <p:cNvPr id="3" name="Content Placeholder 2">
            <a:extLst>
              <a:ext uri="{FF2B5EF4-FFF2-40B4-BE49-F238E27FC236}">
                <a16:creationId xmlns:a16="http://schemas.microsoft.com/office/drawing/2014/main" id="{FAF4D2B8-1350-8859-99ED-51CA0654EE62}"/>
              </a:ext>
            </a:extLst>
          </p:cNvPr>
          <p:cNvSpPr>
            <a:spLocks noGrp="1"/>
          </p:cNvSpPr>
          <p:nvPr>
            <p:ph idx="1"/>
          </p:nvPr>
        </p:nvSpPr>
        <p:spPr/>
        <p:txBody>
          <a:bodyPr>
            <a:normAutofit fontScale="85000" lnSpcReduction="20000"/>
          </a:bodyPr>
          <a:lstStyle/>
          <a:p>
            <a:r>
              <a:rPr lang="en-US" dirty="0"/>
              <a:t>Durante, K. M., &amp; </a:t>
            </a:r>
            <a:r>
              <a:rPr lang="en-US" dirty="0" err="1"/>
              <a:t>Arsena</a:t>
            </a:r>
            <a:r>
              <a:rPr lang="en-US" dirty="0"/>
              <a:t>, A. R. (2015). Playing the field: The effect of fertility on women’s desire for variety. </a:t>
            </a:r>
            <a:r>
              <a:rPr lang="en-US" i="1" dirty="0"/>
              <a:t>Journal of Consumer Research</a:t>
            </a:r>
            <a:r>
              <a:rPr lang="en-US" dirty="0"/>
              <a:t>, 41, 1372–1391</a:t>
            </a:r>
          </a:p>
          <a:p>
            <a:r>
              <a:rPr lang="en-US" dirty="0"/>
              <a:t>Durante, K. M., </a:t>
            </a:r>
            <a:r>
              <a:rPr lang="en-US" dirty="0" err="1"/>
              <a:t>Griskevicius</a:t>
            </a:r>
            <a:r>
              <a:rPr lang="en-US" dirty="0"/>
              <a:t>, V., </a:t>
            </a:r>
            <a:r>
              <a:rPr lang="en-US" dirty="0" err="1"/>
              <a:t>Cantú</a:t>
            </a:r>
            <a:r>
              <a:rPr lang="en-US" dirty="0"/>
              <a:t>, S. M., &amp; Simpson, J. A. (2014). Money, status, and the ovulatory cycle. </a:t>
            </a:r>
            <a:r>
              <a:rPr lang="en-US" i="1" dirty="0"/>
              <a:t>Journal of Marketing Research</a:t>
            </a:r>
            <a:r>
              <a:rPr lang="en-US" dirty="0"/>
              <a:t>, 51, 27–39.</a:t>
            </a:r>
          </a:p>
          <a:p>
            <a:r>
              <a:rPr lang="en-US" dirty="0"/>
              <a:t>Durante, K. M., </a:t>
            </a:r>
            <a:r>
              <a:rPr lang="en-US" dirty="0" err="1"/>
              <a:t>Griskevicius</a:t>
            </a:r>
            <a:r>
              <a:rPr lang="en-US" dirty="0"/>
              <a:t>, V., Hill, S. E., </a:t>
            </a:r>
            <a:r>
              <a:rPr lang="en-US" dirty="0" err="1"/>
              <a:t>Perilloux</a:t>
            </a:r>
            <a:r>
              <a:rPr lang="en-US" dirty="0"/>
              <a:t>, C., &amp; Li, N. P. (2011). Ovulation, female competition, and product choice: Hormonal influences on consumer behavior. </a:t>
            </a:r>
            <a:r>
              <a:rPr lang="en-US" i="1" dirty="0"/>
              <a:t>Journal of Consumer Research</a:t>
            </a:r>
            <a:r>
              <a:rPr lang="en-US" dirty="0"/>
              <a:t>, 37, 921–934.</a:t>
            </a:r>
          </a:p>
          <a:p>
            <a:r>
              <a:rPr lang="en-US" dirty="0"/>
              <a:t>Durante, K. M., </a:t>
            </a:r>
            <a:r>
              <a:rPr lang="en-US" dirty="0" err="1"/>
              <a:t>Griskevicius</a:t>
            </a:r>
            <a:r>
              <a:rPr lang="en-US" dirty="0"/>
              <a:t>, V., Simpson, J. A., </a:t>
            </a:r>
            <a:r>
              <a:rPr lang="en-US" dirty="0" err="1"/>
              <a:t>Cantú</a:t>
            </a:r>
            <a:r>
              <a:rPr lang="en-US" dirty="0"/>
              <a:t>, S. M., &amp; Li, N. P. (2012). Ovulation leads women to perceive sexy cads as good dads. </a:t>
            </a:r>
            <a:r>
              <a:rPr lang="en-US" i="1" dirty="0"/>
              <a:t>Journal of Personality and Social Psychology</a:t>
            </a:r>
            <a:r>
              <a:rPr lang="en-US" dirty="0"/>
              <a:t>, 103, 292–305.</a:t>
            </a:r>
          </a:p>
          <a:p>
            <a:r>
              <a:rPr lang="en-US" dirty="0"/>
              <a:t>Durante, K. M., Rae, A., &amp; </a:t>
            </a:r>
            <a:r>
              <a:rPr lang="en-US" dirty="0" err="1"/>
              <a:t>Griskevicius</a:t>
            </a:r>
            <a:r>
              <a:rPr lang="en-US" dirty="0"/>
              <a:t>, V. (2013). The fluctuating female vote: Politics, religion, and the ovulatory cycle. </a:t>
            </a:r>
            <a:r>
              <a:rPr lang="en-US" i="1" dirty="0"/>
              <a:t>Psychological Science</a:t>
            </a:r>
            <a:r>
              <a:rPr lang="en-US" dirty="0"/>
              <a:t>, 24, 1007–1016.</a:t>
            </a:r>
          </a:p>
        </p:txBody>
      </p:sp>
    </p:spTree>
    <p:extLst>
      <p:ext uri="{BB962C8B-B14F-4D97-AF65-F5344CB8AC3E}">
        <p14:creationId xmlns:p14="http://schemas.microsoft.com/office/powerpoint/2010/main" val="2782193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CE48-E4D0-F55E-3492-7771DB7AD08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355DE3B-E570-94CA-4A80-9C320396E095}"/>
              </a:ext>
            </a:extLst>
          </p:cNvPr>
          <p:cNvSpPr>
            <a:spLocks noGrp="1"/>
          </p:cNvSpPr>
          <p:nvPr>
            <p:ph idx="1"/>
          </p:nvPr>
        </p:nvSpPr>
        <p:spPr/>
        <p:txBody>
          <a:bodyPr>
            <a:normAutofit fontScale="77500" lnSpcReduction="20000"/>
          </a:bodyPr>
          <a:lstStyle/>
          <a:p>
            <a:r>
              <a:rPr lang="en-US" dirty="0"/>
              <a:t>Greenland, S., </a:t>
            </a:r>
            <a:r>
              <a:rPr lang="en-US" dirty="0" err="1"/>
              <a:t>Senn</a:t>
            </a:r>
            <a:r>
              <a:rPr lang="en-US" dirty="0"/>
              <a:t>, S. J., Rothman, K. J., Carlin, J. B., Poole, C., Goodman, S. N., &amp; Altman, D. G. (2016). Statistical tests, P values, confidence intervals, and power: a guide to misinterpretations. </a:t>
            </a:r>
            <a:r>
              <a:rPr lang="en-US" i="1" dirty="0"/>
              <a:t>European journal of epidemiology, 31</a:t>
            </a:r>
            <a:r>
              <a:rPr lang="en-US" dirty="0"/>
              <a:t>(4), 337-350.</a:t>
            </a:r>
          </a:p>
          <a:p>
            <a:r>
              <a:rPr lang="en-US" dirty="0"/>
              <a:t>Open Science Collaboration. (2015). Estimating the reproducibility of psychological science. </a:t>
            </a:r>
            <a:r>
              <a:rPr lang="en-US" i="1" dirty="0"/>
              <a:t>Science</a:t>
            </a:r>
            <a:r>
              <a:rPr lang="en-US" dirty="0"/>
              <a:t>, 349(6251).</a:t>
            </a:r>
          </a:p>
          <a:p>
            <a:r>
              <a:rPr lang="en-US" b="1" dirty="0"/>
              <a:t>Simmons, J. P., Nelson, L. D., &amp; </a:t>
            </a:r>
            <a:r>
              <a:rPr lang="en-US" b="1" dirty="0" err="1"/>
              <a:t>Simonsohn</a:t>
            </a:r>
            <a:r>
              <a:rPr lang="en-US" b="1" dirty="0"/>
              <a:t>, U. (2011). False-positive psychology: Undisclosed flexibility in data collection and analysis allows presenting anything as significant. </a:t>
            </a:r>
            <a:r>
              <a:rPr lang="en-US" b="1" i="1" dirty="0"/>
              <a:t>Psychological Science, 22</a:t>
            </a:r>
            <a:r>
              <a:rPr lang="en-US" b="1" dirty="0"/>
              <a:t>(11), 1369-1366.</a:t>
            </a:r>
            <a:r>
              <a:rPr lang="en-US" b="1" i="1" dirty="0"/>
              <a:t>  </a:t>
            </a:r>
          </a:p>
          <a:p>
            <a:r>
              <a:rPr lang="en-US" b="1" dirty="0" err="1"/>
              <a:t>Steegen</a:t>
            </a:r>
            <a:r>
              <a:rPr lang="en-US" b="1" dirty="0"/>
              <a:t>, S., </a:t>
            </a:r>
            <a:r>
              <a:rPr lang="en-US" b="1" dirty="0" err="1"/>
              <a:t>Tuerlinckx</a:t>
            </a:r>
            <a:r>
              <a:rPr lang="en-US" b="1" dirty="0"/>
              <a:t>, F., Gelman, A., &amp; </a:t>
            </a:r>
            <a:r>
              <a:rPr lang="en-US" b="1" dirty="0" err="1"/>
              <a:t>Vanpaemel</a:t>
            </a:r>
            <a:r>
              <a:rPr lang="en-US" b="1" dirty="0"/>
              <a:t>, W. (2016). Increasing transparency through a multiverse analysis. </a:t>
            </a:r>
            <a:r>
              <a:rPr lang="en-US" b="1" i="1" dirty="0"/>
              <a:t>Perspectives on Psychological Science, 11</a:t>
            </a:r>
            <a:r>
              <a:rPr lang="en-US" b="1" dirty="0"/>
              <a:t>(5), 702-712.</a:t>
            </a:r>
          </a:p>
          <a:p>
            <a:r>
              <a:rPr lang="en-US" dirty="0"/>
              <a:t>Tipples, J. (2022). Analyzing Facial Expression Decision Times: Reaction Time Distribution Matters. </a:t>
            </a:r>
            <a:r>
              <a:rPr lang="en-US" i="1" dirty="0"/>
              <a:t>Emotion, </a:t>
            </a:r>
            <a:r>
              <a:rPr lang="en-US" dirty="0"/>
              <a:t>1-20</a:t>
            </a:r>
            <a:r>
              <a:rPr lang="en-US" i="1" dirty="0"/>
              <a:t>.</a:t>
            </a:r>
            <a:endParaRPr lang="en-US" dirty="0"/>
          </a:p>
          <a:p>
            <a:endParaRPr lang="en-US" dirty="0"/>
          </a:p>
          <a:p>
            <a:endParaRPr lang="en-US" dirty="0"/>
          </a:p>
        </p:txBody>
      </p:sp>
    </p:spTree>
    <p:extLst>
      <p:ext uri="{BB962C8B-B14F-4D97-AF65-F5344CB8AC3E}">
        <p14:creationId xmlns:p14="http://schemas.microsoft.com/office/powerpoint/2010/main" val="19568954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0F9FC1-BD09-3720-21C2-E955502872AB}"/>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7EBF1601-A447-C6ED-AEE7-E1C9832029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22106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4C6AE5-1AB8-6768-A790-DD835EF0B1FB}"/>
              </a:ext>
            </a:extLst>
          </p:cNvPr>
          <p:cNvSpPr>
            <a:spLocks noGrp="1"/>
          </p:cNvSpPr>
          <p:nvPr>
            <p:ph type="title"/>
          </p:nvPr>
        </p:nvSpPr>
        <p:spPr/>
        <p:txBody>
          <a:bodyPr/>
          <a:lstStyle/>
          <a:p>
            <a:r>
              <a:rPr lang="en-US" dirty="0"/>
              <a:t>Why current practices encourage researchers to find false positives</a:t>
            </a:r>
          </a:p>
        </p:txBody>
      </p:sp>
      <p:sp>
        <p:nvSpPr>
          <p:cNvPr id="3" name="Content Placeholder 2">
            <a:extLst>
              <a:ext uri="{FF2B5EF4-FFF2-40B4-BE49-F238E27FC236}">
                <a16:creationId xmlns:a16="http://schemas.microsoft.com/office/drawing/2014/main" id="{FACE7393-BF20-0505-3834-CCA04E60831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848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Medal with solid fill">
            <a:extLst>
              <a:ext uri="{FF2B5EF4-FFF2-40B4-BE49-F238E27FC236}">
                <a16:creationId xmlns:a16="http://schemas.microsoft.com/office/drawing/2014/main" id="{782C3119-2D63-3E4A-239D-E61CAF4FF3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3927" y="1207146"/>
            <a:ext cx="914400" cy="914400"/>
          </a:xfrm>
          <a:prstGeom prst="rect">
            <a:avLst/>
          </a:prstGeom>
        </p:spPr>
      </p:pic>
      <p:pic>
        <p:nvPicPr>
          <p:cNvPr id="31" name="Graphic 30" descr="Thought with solid fill">
            <a:extLst>
              <a:ext uri="{FF2B5EF4-FFF2-40B4-BE49-F238E27FC236}">
                <a16:creationId xmlns:a16="http://schemas.microsoft.com/office/drawing/2014/main" id="{26CF497A-3646-41E0-6AD8-6158675DD9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07755" y="3971297"/>
            <a:ext cx="914400" cy="914400"/>
          </a:xfrm>
          <a:prstGeom prst="rect">
            <a:avLst/>
          </a:prstGeom>
        </p:spPr>
      </p:pic>
      <p:pic>
        <p:nvPicPr>
          <p:cNvPr id="35" name="Graphic 34" descr="Questions with solid fill">
            <a:extLst>
              <a:ext uri="{FF2B5EF4-FFF2-40B4-BE49-F238E27FC236}">
                <a16:creationId xmlns:a16="http://schemas.microsoft.com/office/drawing/2014/main" id="{BD46309F-D26D-35C4-9684-1C7B0A2E7A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3355" y="3971297"/>
            <a:ext cx="914400" cy="914400"/>
          </a:xfrm>
          <a:prstGeom prst="rect">
            <a:avLst/>
          </a:prstGeom>
        </p:spPr>
      </p:pic>
      <p:pic>
        <p:nvPicPr>
          <p:cNvPr id="37" name="Graphic 36" descr="Address Book with solid fill">
            <a:extLst>
              <a:ext uri="{FF2B5EF4-FFF2-40B4-BE49-F238E27FC236}">
                <a16:creationId xmlns:a16="http://schemas.microsoft.com/office/drawing/2014/main" id="{BBC4EE66-88C6-FAC4-86D3-1DF46117139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8147" y="1207146"/>
            <a:ext cx="914400" cy="914400"/>
          </a:xfrm>
          <a:prstGeom prst="rect">
            <a:avLst/>
          </a:prstGeom>
        </p:spPr>
      </p:pic>
      <p:sp>
        <p:nvSpPr>
          <p:cNvPr id="11" name="TextBox 10">
            <a:extLst>
              <a:ext uri="{FF2B5EF4-FFF2-40B4-BE49-F238E27FC236}">
                <a16:creationId xmlns:a16="http://schemas.microsoft.com/office/drawing/2014/main" id="{3301B273-243D-340E-78E4-A9961151150A}"/>
              </a:ext>
            </a:extLst>
          </p:cNvPr>
          <p:cNvSpPr txBox="1"/>
          <p:nvPr/>
        </p:nvSpPr>
        <p:spPr>
          <a:xfrm>
            <a:off x="431941" y="2098448"/>
            <a:ext cx="3599316" cy="1077218"/>
          </a:xfrm>
          <a:prstGeom prst="rect">
            <a:avLst/>
          </a:prstGeom>
          <a:noFill/>
        </p:spPr>
        <p:txBody>
          <a:bodyPr wrap="square" rtlCol="0">
            <a:spAutoFit/>
          </a:bodyPr>
          <a:lstStyle/>
          <a:p>
            <a:r>
              <a:rPr lang="en-US" sz="1600" dirty="0"/>
              <a:t>Journals incentivize researchers to report statistically significant results.</a:t>
            </a:r>
          </a:p>
          <a:p>
            <a:pPr marL="285750" indent="-285750">
              <a:buFont typeface="Arial" panose="020B0604020202020204" pitchFamily="34" charset="0"/>
              <a:buChar char="•"/>
            </a:pPr>
            <a:r>
              <a:rPr lang="en-US" sz="1600" dirty="0"/>
              <a:t>Shun non-significant results</a:t>
            </a:r>
          </a:p>
          <a:p>
            <a:pPr marL="285750" indent="-285750">
              <a:buFont typeface="Arial" panose="020B0604020202020204" pitchFamily="34" charset="0"/>
              <a:buChar char="•"/>
            </a:pPr>
            <a:r>
              <a:rPr lang="en-US" sz="1600" dirty="0"/>
              <a:t>And replication studies</a:t>
            </a:r>
          </a:p>
        </p:txBody>
      </p:sp>
      <p:sp>
        <p:nvSpPr>
          <p:cNvPr id="12" name="TextBox 11">
            <a:extLst>
              <a:ext uri="{FF2B5EF4-FFF2-40B4-BE49-F238E27FC236}">
                <a16:creationId xmlns:a16="http://schemas.microsoft.com/office/drawing/2014/main" id="{47CFDE35-922F-3F85-E1C4-C14FC36F4F7F}"/>
              </a:ext>
            </a:extLst>
          </p:cNvPr>
          <p:cNvSpPr txBox="1"/>
          <p:nvPr/>
        </p:nvSpPr>
        <p:spPr>
          <a:xfrm>
            <a:off x="431941" y="4978169"/>
            <a:ext cx="3387445" cy="1815882"/>
          </a:xfrm>
          <a:prstGeom prst="rect">
            <a:avLst/>
          </a:prstGeom>
          <a:noFill/>
        </p:spPr>
        <p:txBody>
          <a:bodyPr wrap="square" rtlCol="0">
            <a:spAutoFit/>
          </a:bodyPr>
          <a:lstStyle/>
          <a:p>
            <a:r>
              <a:rPr lang="en-US" sz="1600" dirty="0"/>
              <a:t>Researchers often don’t know what data processing and analysis decisions are best</a:t>
            </a:r>
          </a:p>
          <a:p>
            <a:pPr marL="285750" indent="-285750">
              <a:buFont typeface="Arial" panose="020B0604020202020204" pitchFamily="34" charset="0"/>
              <a:buChar char="•"/>
            </a:pPr>
            <a:r>
              <a:rPr lang="en-US" sz="1600" dirty="0"/>
              <a:t>Many decisions seem arbitrary</a:t>
            </a:r>
          </a:p>
          <a:p>
            <a:pPr marL="285750" indent="-285750">
              <a:buFont typeface="Arial" panose="020B0604020202020204" pitchFamily="34" charset="0"/>
              <a:buChar char="•"/>
            </a:pPr>
            <a:r>
              <a:rPr lang="en-US" sz="1600" dirty="0"/>
              <a:t>Data don’t always arrive as expected</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05961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Content Placeholder 42" descr="Internet Of Things with solid fill">
            <a:extLst>
              <a:ext uri="{FF2B5EF4-FFF2-40B4-BE49-F238E27FC236}">
                <a16:creationId xmlns:a16="http://schemas.microsoft.com/office/drawing/2014/main" id="{7ABB1D85-DB85-3A73-CD2A-17044237C360}"/>
              </a:ext>
            </a:extLst>
          </p:cNvPr>
          <p:cNvPicPr>
            <a:picLocks noGrp="1" noChangeAspect="1"/>
          </p:cNvPicPr>
          <p:nvPr>
            <p:ph idx="4294967295"/>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35199" y="3042235"/>
            <a:ext cx="914400" cy="914400"/>
          </a:xfrm>
        </p:spPr>
      </p:pic>
      <p:pic>
        <p:nvPicPr>
          <p:cNvPr id="23" name="Graphic 22" descr="Medal with solid fill">
            <a:extLst>
              <a:ext uri="{FF2B5EF4-FFF2-40B4-BE49-F238E27FC236}">
                <a16:creationId xmlns:a16="http://schemas.microsoft.com/office/drawing/2014/main" id="{782C3119-2D63-3E4A-239D-E61CAF4FF3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3927" y="1207146"/>
            <a:ext cx="914400" cy="914400"/>
          </a:xfrm>
          <a:prstGeom prst="rect">
            <a:avLst/>
          </a:prstGeom>
        </p:spPr>
      </p:pic>
      <p:pic>
        <p:nvPicPr>
          <p:cNvPr id="31" name="Graphic 30" descr="Thought with solid fill">
            <a:extLst>
              <a:ext uri="{FF2B5EF4-FFF2-40B4-BE49-F238E27FC236}">
                <a16:creationId xmlns:a16="http://schemas.microsoft.com/office/drawing/2014/main" id="{26CF497A-3646-41E0-6AD8-6158675DD9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07755" y="3971297"/>
            <a:ext cx="914400" cy="914400"/>
          </a:xfrm>
          <a:prstGeom prst="rect">
            <a:avLst/>
          </a:prstGeom>
        </p:spPr>
      </p:pic>
      <p:pic>
        <p:nvPicPr>
          <p:cNvPr id="35" name="Graphic 34" descr="Questions with solid fill">
            <a:extLst>
              <a:ext uri="{FF2B5EF4-FFF2-40B4-BE49-F238E27FC236}">
                <a16:creationId xmlns:a16="http://schemas.microsoft.com/office/drawing/2014/main" id="{BD46309F-D26D-35C4-9684-1C7B0A2E7A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93355" y="3971297"/>
            <a:ext cx="914400" cy="914400"/>
          </a:xfrm>
          <a:prstGeom prst="rect">
            <a:avLst/>
          </a:prstGeom>
        </p:spPr>
      </p:pic>
      <p:pic>
        <p:nvPicPr>
          <p:cNvPr id="37" name="Graphic 36" descr="Address Book with solid fill">
            <a:extLst>
              <a:ext uri="{FF2B5EF4-FFF2-40B4-BE49-F238E27FC236}">
                <a16:creationId xmlns:a16="http://schemas.microsoft.com/office/drawing/2014/main" id="{BBC4EE66-88C6-FAC4-86D3-1DF4611713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68147" y="1207146"/>
            <a:ext cx="914400" cy="91440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EA95983-42BF-050B-CC61-B744C14A2FF1}"/>
                  </a:ext>
                </a:extLst>
              </p:cNvPr>
              <p:cNvSpPr txBox="1"/>
              <p:nvPr/>
            </p:nvSpPr>
            <p:spPr>
              <a:xfrm>
                <a:off x="5551377" y="3962321"/>
                <a:ext cx="68438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=.09</m:t>
                      </m:r>
                    </m:oMath>
                  </m:oMathPara>
                </a14:m>
                <a:endParaRPr lang="en-US" sz="1200" dirty="0"/>
              </a:p>
            </p:txBody>
          </p:sp>
        </mc:Choice>
        <mc:Fallback xmlns="">
          <p:sp>
            <p:nvSpPr>
              <p:cNvPr id="3" name="TextBox 2">
                <a:extLst>
                  <a:ext uri="{FF2B5EF4-FFF2-40B4-BE49-F238E27FC236}">
                    <a16:creationId xmlns:a16="http://schemas.microsoft.com/office/drawing/2014/main" id="{5EA95983-42BF-050B-CC61-B744C14A2FF1}"/>
                  </a:ext>
                </a:extLst>
              </p:cNvPr>
              <p:cNvSpPr txBox="1">
                <a:spLocks noRot="1" noChangeAspect="1" noMove="1" noResize="1" noEditPoints="1" noAdjustHandles="1" noChangeArrowheads="1" noChangeShapeType="1" noTextEdit="1"/>
              </p:cNvSpPr>
              <p:nvPr/>
            </p:nvSpPr>
            <p:spPr>
              <a:xfrm>
                <a:off x="5551377" y="3962321"/>
                <a:ext cx="684380" cy="276999"/>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309D599-2941-FFA0-D932-2C8F33D712A4}"/>
                  </a:ext>
                </a:extLst>
              </p:cNvPr>
              <p:cNvSpPr txBox="1"/>
              <p:nvPr/>
            </p:nvSpPr>
            <p:spPr>
              <a:xfrm>
                <a:off x="5598097" y="2669899"/>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solidFill>
                            <a:srgbClr val="FFFF00"/>
                          </a:solidFill>
                          <a:latin typeface="Cambria Math" panose="02040503050406030204" pitchFamily="18" charset="0"/>
                        </a:rPr>
                        <m:t>𝑝</m:t>
                      </m:r>
                      <m:r>
                        <a:rPr lang="en-US" sz="1200" i="1" dirty="0" smtClean="0">
                          <a:solidFill>
                            <a:srgbClr val="FFFF00"/>
                          </a:solidFill>
                          <a:latin typeface="Cambria Math" panose="02040503050406030204" pitchFamily="18" charset="0"/>
                        </a:rPr>
                        <m:t>=.02</m:t>
                      </m:r>
                    </m:oMath>
                  </m:oMathPara>
                </a14:m>
                <a:endParaRPr lang="en-US" sz="1200" dirty="0">
                  <a:solidFill>
                    <a:srgbClr val="FFFF00"/>
                  </a:solidFill>
                </a:endParaRPr>
              </a:p>
            </p:txBody>
          </p:sp>
        </mc:Choice>
        <mc:Fallback xmlns="">
          <p:sp>
            <p:nvSpPr>
              <p:cNvPr id="4" name="TextBox 3">
                <a:extLst>
                  <a:ext uri="{FF2B5EF4-FFF2-40B4-BE49-F238E27FC236}">
                    <a16:creationId xmlns:a16="http://schemas.microsoft.com/office/drawing/2014/main" id="{E309D599-2941-FFA0-D932-2C8F33D712A4}"/>
                  </a:ext>
                </a:extLst>
              </p:cNvPr>
              <p:cNvSpPr txBox="1">
                <a:spLocks noRot="1" noChangeAspect="1" noMove="1" noResize="1" noEditPoints="1" noAdjustHandles="1" noChangeArrowheads="1" noChangeShapeType="1" noTextEdit="1"/>
              </p:cNvSpPr>
              <p:nvPr/>
            </p:nvSpPr>
            <p:spPr>
              <a:xfrm>
                <a:off x="5598097" y="2669899"/>
                <a:ext cx="695032" cy="27699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3EE81D-E278-2425-FEB5-E10A6937096C}"/>
                  </a:ext>
                </a:extLst>
              </p:cNvPr>
              <p:cNvSpPr txBox="1"/>
              <p:nvPr/>
            </p:nvSpPr>
            <p:spPr>
              <a:xfrm>
                <a:off x="6478285" y="3313548"/>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=.32</m:t>
                      </m:r>
                    </m:oMath>
                  </m:oMathPara>
                </a14:m>
                <a:endParaRPr lang="en-US" sz="1200" dirty="0"/>
              </a:p>
            </p:txBody>
          </p:sp>
        </mc:Choice>
        <mc:Fallback xmlns="">
          <p:sp>
            <p:nvSpPr>
              <p:cNvPr id="5" name="TextBox 4">
                <a:extLst>
                  <a:ext uri="{FF2B5EF4-FFF2-40B4-BE49-F238E27FC236}">
                    <a16:creationId xmlns:a16="http://schemas.microsoft.com/office/drawing/2014/main" id="{E63EE81D-E278-2425-FEB5-E10A6937096C}"/>
                  </a:ext>
                </a:extLst>
              </p:cNvPr>
              <p:cNvSpPr txBox="1">
                <a:spLocks noRot="1" noChangeAspect="1" noMove="1" noResize="1" noEditPoints="1" noAdjustHandles="1" noChangeArrowheads="1" noChangeShapeType="1" noTextEdit="1"/>
              </p:cNvSpPr>
              <p:nvPr/>
            </p:nvSpPr>
            <p:spPr>
              <a:xfrm>
                <a:off x="6478285" y="3313548"/>
                <a:ext cx="695032" cy="276999"/>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F82257-B4D9-4238-92CD-9349AF4B1F9D}"/>
                  </a:ext>
                </a:extLst>
              </p:cNvPr>
              <p:cNvSpPr txBox="1"/>
              <p:nvPr/>
            </p:nvSpPr>
            <p:spPr>
              <a:xfrm>
                <a:off x="4717579" y="3320325"/>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=.41</m:t>
                      </m:r>
                    </m:oMath>
                  </m:oMathPara>
                </a14:m>
                <a:endParaRPr lang="en-US" sz="1200" dirty="0"/>
              </a:p>
            </p:txBody>
          </p:sp>
        </mc:Choice>
        <mc:Fallback xmlns="">
          <p:sp>
            <p:nvSpPr>
              <p:cNvPr id="6" name="TextBox 5">
                <a:extLst>
                  <a:ext uri="{FF2B5EF4-FFF2-40B4-BE49-F238E27FC236}">
                    <a16:creationId xmlns:a16="http://schemas.microsoft.com/office/drawing/2014/main" id="{DBF82257-B4D9-4238-92CD-9349AF4B1F9D}"/>
                  </a:ext>
                </a:extLst>
              </p:cNvPr>
              <p:cNvSpPr txBox="1">
                <a:spLocks noRot="1" noChangeAspect="1" noMove="1" noResize="1" noEditPoints="1" noAdjustHandles="1" noChangeArrowheads="1" noChangeShapeType="1" noTextEdit="1"/>
              </p:cNvSpPr>
              <p:nvPr/>
            </p:nvSpPr>
            <p:spPr>
              <a:xfrm>
                <a:off x="4717579" y="3320325"/>
                <a:ext cx="695032" cy="27699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0254B0-E9D4-C0EA-A2C1-D9140467B053}"/>
                  </a:ext>
                </a:extLst>
              </p:cNvPr>
              <p:cNvSpPr txBox="1"/>
              <p:nvPr/>
            </p:nvSpPr>
            <p:spPr>
              <a:xfrm>
                <a:off x="6293129" y="3702299"/>
                <a:ext cx="776095"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=.11</m:t>
                      </m:r>
                    </m:oMath>
                  </m:oMathPara>
                </a14:m>
                <a:endParaRPr lang="en-US" sz="1200" dirty="0"/>
              </a:p>
            </p:txBody>
          </p:sp>
        </mc:Choice>
        <mc:Fallback xmlns="">
          <p:sp>
            <p:nvSpPr>
              <p:cNvPr id="7" name="TextBox 6">
                <a:extLst>
                  <a:ext uri="{FF2B5EF4-FFF2-40B4-BE49-F238E27FC236}">
                    <a16:creationId xmlns:a16="http://schemas.microsoft.com/office/drawing/2014/main" id="{130254B0-E9D4-C0EA-A2C1-D9140467B053}"/>
                  </a:ext>
                </a:extLst>
              </p:cNvPr>
              <p:cNvSpPr txBox="1">
                <a:spLocks noRot="1" noChangeAspect="1" noMove="1" noResize="1" noEditPoints="1" noAdjustHandles="1" noChangeArrowheads="1" noChangeShapeType="1" noTextEdit="1"/>
              </p:cNvSpPr>
              <p:nvPr/>
            </p:nvSpPr>
            <p:spPr>
              <a:xfrm>
                <a:off x="6293129" y="3702299"/>
                <a:ext cx="776095" cy="276999"/>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F261BB1-5A86-C70F-8778-6BBED98EE740}"/>
                  </a:ext>
                </a:extLst>
              </p:cNvPr>
              <p:cNvSpPr txBox="1"/>
              <p:nvPr/>
            </p:nvSpPr>
            <p:spPr>
              <a:xfrm>
                <a:off x="6293129" y="2899502"/>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=.24</m:t>
                      </m:r>
                    </m:oMath>
                  </m:oMathPara>
                </a14:m>
                <a:endParaRPr lang="en-US" sz="1200" dirty="0"/>
              </a:p>
            </p:txBody>
          </p:sp>
        </mc:Choice>
        <mc:Fallback xmlns="">
          <p:sp>
            <p:nvSpPr>
              <p:cNvPr id="8" name="TextBox 7">
                <a:extLst>
                  <a:ext uri="{FF2B5EF4-FFF2-40B4-BE49-F238E27FC236}">
                    <a16:creationId xmlns:a16="http://schemas.microsoft.com/office/drawing/2014/main" id="{AF261BB1-5A86-C70F-8778-6BBED98EE740}"/>
                  </a:ext>
                </a:extLst>
              </p:cNvPr>
              <p:cNvSpPr txBox="1">
                <a:spLocks noRot="1" noChangeAspect="1" noMove="1" noResize="1" noEditPoints="1" noAdjustHandles="1" noChangeArrowheads="1" noChangeShapeType="1" noTextEdit="1"/>
              </p:cNvSpPr>
              <p:nvPr/>
            </p:nvSpPr>
            <p:spPr>
              <a:xfrm>
                <a:off x="6293129" y="2899502"/>
                <a:ext cx="695032" cy="27699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2BD7FBE-1573-5867-FFF3-2610E4D8F8CB}"/>
                  </a:ext>
                </a:extLst>
              </p:cNvPr>
              <p:cNvSpPr txBox="1"/>
              <p:nvPr/>
            </p:nvSpPr>
            <p:spPr>
              <a:xfrm>
                <a:off x="4903065" y="3704995"/>
                <a:ext cx="695032"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=.06</m:t>
                      </m:r>
                    </m:oMath>
                  </m:oMathPara>
                </a14:m>
                <a:endParaRPr lang="en-US" sz="1200" dirty="0"/>
              </a:p>
            </p:txBody>
          </p:sp>
        </mc:Choice>
        <mc:Fallback xmlns="">
          <p:sp>
            <p:nvSpPr>
              <p:cNvPr id="9" name="TextBox 8">
                <a:extLst>
                  <a:ext uri="{FF2B5EF4-FFF2-40B4-BE49-F238E27FC236}">
                    <a16:creationId xmlns:a16="http://schemas.microsoft.com/office/drawing/2014/main" id="{72BD7FBE-1573-5867-FFF3-2610E4D8F8CB}"/>
                  </a:ext>
                </a:extLst>
              </p:cNvPr>
              <p:cNvSpPr txBox="1">
                <a:spLocks noRot="1" noChangeAspect="1" noMove="1" noResize="1" noEditPoints="1" noAdjustHandles="1" noChangeArrowheads="1" noChangeShapeType="1" noTextEdit="1"/>
              </p:cNvSpPr>
              <p:nvPr/>
            </p:nvSpPr>
            <p:spPr>
              <a:xfrm>
                <a:off x="4903065" y="3704995"/>
                <a:ext cx="695032" cy="276999"/>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48AF40-0201-AB1D-1A9C-2FEB99DF7F9A}"/>
                  </a:ext>
                </a:extLst>
              </p:cNvPr>
              <p:cNvSpPr txBox="1"/>
              <p:nvPr/>
            </p:nvSpPr>
            <p:spPr>
              <a:xfrm>
                <a:off x="4911144" y="2909409"/>
                <a:ext cx="695032" cy="276999"/>
              </a:xfrm>
              <a:prstGeom prst="rect">
                <a:avLst/>
              </a:prstGeom>
              <a:noFill/>
            </p:spPr>
            <p:txBody>
              <a:bodyPr wrap="square" rtlCol="0">
                <a:spAutoFit/>
              </a:bodyPr>
              <a:lstStyle/>
              <a:p>
                <a14:m>
                  <m:oMath xmlns:m="http://schemas.openxmlformats.org/officeDocument/2006/math">
                    <m:r>
                      <a:rPr lang="en-US" sz="1200" i="1" dirty="0" smtClean="0">
                        <a:latin typeface="Cambria Math" panose="02040503050406030204" pitchFamily="18" charset="0"/>
                      </a:rPr>
                      <m:t>𝑝</m:t>
                    </m:r>
                    <m:r>
                      <a:rPr lang="en-US" sz="1200" i="1" dirty="0" smtClean="0">
                        <a:latin typeface="Cambria Math" panose="02040503050406030204" pitchFamily="18" charset="0"/>
                      </a:rPr>
                      <m:t>=.1</m:t>
                    </m:r>
                  </m:oMath>
                </a14:m>
                <a:r>
                  <a:rPr lang="en-US" sz="1200" dirty="0"/>
                  <a:t>7</a:t>
                </a:r>
              </a:p>
            </p:txBody>
          </p:sp>
        </mc:Choice>
        <mc:Fallback xmlns="">
          <p:sp>
            <p:nvSpPr>
              <p:cNvPr id="10" name="TextBox 9">
                <a:extLst>
                  <a:ext uri="{FF2B5EF4-FFF2-40B4-BE49-F238E27FC236}">
                    <a16:creationId xmlns:a16="http://schemas.microsoft.com/office/drawing/2014/main" id="{B348AF40-0201-AB1D-1A9C-2FEB99DF7F9A}"/>
                  </a:ext>
                </a:extLst>
              </p:cNvPr>
              <p:cNvSpPr txBox="1">
                <a:spLocks noRot="1" noChangeAspect="1" noMove="1" noResize="1" noEditPoints="1" noAdjustHandles="1" noChangeArrowheads="1" noChangeShapeType="1" noTextEdit="1"/>
              </p:cNvSpPr>
              <p:nvPr/>
            </p:nvSpPr>
            <p:spPr>
              <a:xfrm>
                <a:off x="4911144" y="2909409"/>
                <a:ext cx="695032" cy="276999"/>
              </a:xfrm>
              <a:prstGeom prst="rect">
                <a:avLst/>
              </a:prstGeom>
              <a:blipFill>
                <a:blip r:embed="rId19"/>
                <a:stretch>
                  <a:fillRect b="-15217"/>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3301B273-243D-340E-78E4-A9961151150A}"/>
              </a:ext>
            </a:extLst>
          </p:cNvPr>
          <p:cNvSpPr txBox="1"/>
          <p:nvPr/>
        </p:nvSpPr>
        <p:spPr>
          <a:xfrm>
            <a:off x="431941" y="2098448"/>
            <a:ext cx="3599316" cy="584775"/>
          </a:xfrm>
          <a:prstGeom prst="rect">
            <a:avLst/>
          </a:prstGeom>
          <a:noFill/>
        </p:spPr>
        <p:txBody>
          <a:bodyPr wrap="square" rtlCol="0">
            <a:spAutoFit/>
          </a:bodyPr>
          <a:lstStyle/>
          <a:p>
            <a:r>
              <a:rPr lang="en-US" sz="1600" dirty="0"/>
              <a:t>Journals incentivize researchers to report statistically significant results</a:t>
            </a:r>
          </a:p>
        </p:txBody>
      </p:sp>
      <p:sp>
        <p:nvSpPr>
          <p:cNvPr id="12" name="TextBox 11">
            <a:extLst>
              <a:ext uri="{FF2B5EF4-FFF2-40B4-BE49-F238E27FC236}">
                <a16:creationId xmlns:a16="http://schemas.microsoft.com/office/drawing/2014/main" id="{47CFDE35-922F-3F85-E1C4-C14FC36F4F7F}"/>
              </a:ext>
            </a:extLst>
          </p:cNvPr>
          <p:cNvSpPr txBox="1"/>
          <p:nvPr/>
        </p:nvSpPr>
        <p:spPr>
          <a:xfrm>
            <a:off x="431941" y="4971961"/>
            <a:ext cx="3387445" cy="830997"/>
          </a:xfrm>
          <a:prstGeom prst="rect">
            <a:avLst/>
          </a:prstGeom>
          <a:noFill/>
        </p:spPr>
        <p:txBody>
          <a:bodyPr wrap="square" rtlCol="0">
            <a:spAutoFit/>
          </a:bodyPr>
          <a:lstStyle/>
          <a:p>
            <a:r>
              <a:rPr lang="en-US" sz="1600" dirty="0"/>
              <a:t>Researchers often don’t know what data processing and analysis decisions are best</a:t>
            </a:r>
          </a:p>
        </p:txBody>
      </p:sp>
      <p:sp>
        <p:nvSpPr>
          <p:cNvPr id="13" name="TextBox 12">
            <a:extLst>
              <a:ext uri="{FF2B5EF4-FFF2-40B4-BE49-F238E27FC236}">
                <a16:creationId xmlns:a16="http://schemas.microsoft.com/office/drawing/2014/main" id="{F4DEDE88-29B1-20E2-5760-C22C9E53745E}"/>
              </a:ext>
            </a:extLst>
          </p:cNvPr>
          <p:cNvSpPr txBox="1"/>
          <p:nvPr/>
        </p:nvSpPr>
        <p:spPr>
          <a:xfrm>
            <a:off x="4296319" y="4305084"/>
            <a:ext cx="3732245" cy="1569660"/>
          </a:xfrm>
          <a:prstGeom prst="rect">
            <a:avLst/>
          </a:prstGeom>
          <a:noFill/>
        </p:spPr>
        <p:txBody>
          <a:bodyPr wrap="square" rtlCol="0">
            <a:spAutoFit/>
          </a:bodyPr>
          <a:lstStyle/>
          <a:p>
            <a:r>
              <a:rPr lang="en-US" sz="1600" dirty="0"/>
              <a:t>Researchers run many tests with many versions of the data to find a significant result</a:t>
            </a:r>
          </a:p>
          <a:p>
            <a:pPr marL="285750" indent="-285750">
              <a:buFont typeface="Arial" panose="020B0604020202020204" pitchFamily="34" charset="0"/>
              <a:buChar char="•"/>
            </a:pPr>
            <a:r>
              <a:rPr lang="en-US" sz="1600" dirty="0"/>
              <a:t>More tests mean more opportunities for false positives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256521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7.40741E-7 L 0.33581 -0.23356 " pathEditMode="relative" rAng="0" ptsTypes="AA">
                                      <p:cBhvr>
                                        <p:cTn id="6" dur="1000" fill="hold"/>
                                        <p:tgtEl>
                                          <p:spTgt spid="4"/>
                                        </p:tgtEl>
                                        <p:attrNameLst>
                                          <p:attrName>ppt_x</p:attrName>
                                          <p:attrName>ppt_y</p:attrName>
                                        </p:attrNameLst>
                                      </p:cBhvr>
                                      <p:rCtr x="16784" y="-1169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3.33333E-6 L 0.29167 0.02986 " pathEditMode="relative" rAng="0" ptsTypes="AA">
                                      <p:cBhvr>
                                        <p:cTn id="10" dur="1000" fill="hold"/>
                                        <p:tgtEl>
                                          <p:spTgt spid="3"/>
                                        </p:tgtEl>
                                        <p:attrNameLst>
                                          <p:attrName>ppt_x</p:attrName>
                                          <p:attrName>ppt_y</p:attrName>
                                        </p:attrNameLst>
                                      </p:cBhvr>
                                      <p:rCtr x="14583" y="1481"/>
                                    </p:animMotion>
                                  </p:childTnLst>
                                </p:cTn>
                              </p:par>
                              <p:par>
                                <p:cTn id="11" presetID="42" presetClass="path" presetSubtype="0" accel="50000" decel="50000" fill="hold" grpId="0" nodeType="withEffect">
                                  <p:stCondLst>
                                    <p:cond delay="0"/>
                                  </p:stCondLst>
                                  <p:childTnLst>
                                    <p:animMotion origin="layout" path="M 0.00455 -0.03935 L 0.21588 0.14907 " pathEditMode="relative" rAng="0" ptsTypes="AA">
                                      <p:cBhvr>
                                        <p:cTn id="12" dur="1000" fill="hold"/>
                                        <p:tgtEl>
                                          <p:spTgt spid="5"/>
                                        </p:tgtEl>
                                        <p:attrNameLst>
                                          <p:attrName>ppt_x</p:attrName>
                                          <p:attrName>ppt_y</p:attrName>
                                        </p:attrNameLst>
                                      </p:cBhvr>
                                      <p:rCtr x="10560" y="9421"/>
                                    </p:animMotion>
                                  </p:childTnLst>
                                </p:cTn>
                              </p:par>
                              <p:par>
                                <p:cTn id="13" presetID="42" presetClass="path" presetSubtype="0" accel="50000" decel="50000" fill="hold" grpId="0" nodeType="withEffect">
                                  <p:stCondLst>
                                    <p:cond delay="0"/>
                                  </p:stCondLst>
                                  <p:childTnLst>
                                    <p:animMotion origin="layout" path="M -4.79167E-6 1.85185E-6 L 0.39558 0.08217 " pathEditMode="relative" rAng="0" ptsTypes="AA">
                                      <p:cBhvr>
                                        <p:cTn id="14" dur="1000" fill="hold"/>
                                        <p:tgtEl>
                                          <p:spTgt spid="6"/>
                                        </p:tgtEl>
                                        <p:attrNameLst>
                                          <p:attrName>ppt_x</p:attrName>
                                          <p:attrName>ppt_y</p:attrName>
                                        </p:attrNameLst>
                                      </p:cBhvr>
                                      <p:rCtr x="19779" y="4097"/>
                                    </p:animMotion>
                                  </p:childTnLst>
                                </p:cTn>
                              </p:par>
                              <p:par>
                                <p:cTn id="15" presetID="42" presetClass="path" presetSubtype="0" accel="50000" decel="50000" fill="hold" grpId="0" nodeType="withEffect">
                                  <p:stCondLst>
                                    <p:cond delay="0"/>
                                  </p:stCondLst>
                                  <p:childTnLst>
                                    <p:animMotion origin="layout" path="M 3.33333E-6 -3.7037E-6 L 0.29036 0.1132 " pathEditMode="relative" rAng="0" ptsTypes="AA">
                                      <p:cBhvr>
                                        <p:cTn id="16" dur="1000" fill="hold"/>
                                        <p:tgtEl>
                                          <p:spTgt spid="7"/>
                                        </p:tgtEl>
                                        <p:attrNameLst>
                                          <p:attrName>ppt_x</p:attrName>
                                          <p:attrName>ppt_y</p:attrName>
                                        </p:attrNameLst>
                                      </p:cBhvr>
                                      <p:rCtr x="14518" y="5648"/>
                                    </p:animMotion>
                                  </p:childTnLst>
                                </p:cTn>
                              </p:par>
                              <p:par>
                                <p:cTn id="17" presetID="42" presetClass="path" presetSubtype="0" accel="50000" decel="50000" fill="hold" grpId="0" nodeType="withEffect">
                                  <p:stCondLst>
                                    <p:cond delay="0"/>
                                  </p:stCondLst>
                                  <p:childTnLst>
                                    <p:animMotion origin="layout" path="M -1.45833E-6 -4.07407E-6 L 0.23333 0.22894 " pathEditMode="relative" rAng="0" ptsTypes="AA">
                                      <p:cBhvr>
                                        <p:cTn id="18" dur="1000" fill="hold"/>
                                        <p:tgtEl>
                                          <p:spTgt spid="8"/>
                                        </p:tgtEl>
                                        <p:attrNameLst>
                                          <p:attrName>ppt_x</p:attrName>
                                          <p:attrName>ppt_y</p:attrName>
                                        </p:attrNameLst>
                                      </p:cBhvr>
                                      <p:rCtr x="11667" y="11435"/>
                                    </p:animMotion>
                                  </p:childTnLst>
                                </p:cTn>
                              </p:par>
                              <p:par>
                                <p:cTn id="19" presetID="42" presetClass="path" presetSubtype="0" accel="50000" decel="50000" fill="hold" grpId="0" nodeType="withEffect">
                                  <p:stCondLst>
                                    <p:cond delay="0"/>
                                  </p:stCondLst>
                                  <p:childTnLst>
                                    <p:animMotion origin="layout" path="M -0.00391 -0.00278 L 0.40469 0.09213 " pathEditMode="relative" rAng="0" ptsTypes="AA">
                                      <p:cBhvr>
                                        <p:cTn id="20" dur="1000" fill="hold"/>
                                        <p:tgtEl>
                                          <p:spTgt spid="9"/>
                                        </p:tgtEl>
                                        <p:attrNameLst>
                                          <p:attrName>ppt_x</p:attrName>
                                          <p:attrName>ppt_y</p:attrName>
                                        </p:attrNameLst>
                                      </p:cBhvr>
                                      <p:rCtr x="20430" y="4745"/>
                                    </p:animMotion>
                                  </p:childTnLst>
                                </p:cTn>
                              </p:par>
                              <p:par>
                                <p:cTn id="21" presetID="42" presetClass="path" presetSubtype="0" accel="50000" decel="50000" fill="hold" grpId="0" nodeType="withEffect">
                                  <p:stCondLst>
                                    <p:cond delay="0"/>
                                  </p:stCondLst>
                                  <p:childTnLst>
                                    <p:animMotion origin="layout" path="M 0.04544 -0.04467 L 0.40547 0.18334 " pathEditMode="relative" rAng="0" ptsTypes="AA">
                                      <p:cBhvr>
                                        <p:cTn id="22" dur="1000" fill="hold"/>
                                        <p:tgtEl>
                                          <p:spTgt spid="10"/>
                                        </p:tgtEl>
                                        <p:attrNameLst>
                                          <p:attrName>ppt_x</p:attrName>
                                          <p:attrName>ppt_y</p:attrName>
                                        </p:attrNameLst>
                                      </p:cBhvr>
                                      <p:rCtr x="17995" y="1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
  <TotalTime>13781</TotalTime>
  <Words>4849</Words>
  <Application>Microsoft Office PowerPoint</Application>
  <PresentationFormat>Widescreen</PresentationFormat>
  <Paragraphs>583</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Bookman Old Style</vt:lpstr>
      <vt:lpstr>Calibri</vt:lpstr>
      <vt:lpstr>Cambria Math</vt:lpstr>
      <vt:lpstr>Rockwell</vt:lpstr>
      <vt:lpstr>Damask</vt:lpstr>
      <vt:lpstr>false positives and flexibility in data analysis: The problem with researcher degrees of freedom and solutions</vt:lpstr>
      <vt:lpstr>outline </vt:lpstr>
      <vt:lpstr>Hypothesis tests and p-values</vt:lpstr>
      <vt:lpstr>False positives</vt:lpstr>
      <vt:lpstr>The problem with False positives</vt:lpstr>
      <vt:lpstr>False positives and the replication crisis</vt:lpstr>
      <vt:lpstr>Why current practices encourage researchers to find false positives</vt:lpstr>
      <vt:lpstr>PowerPoint Presentation</vt:lpstr>
      <vt:lpstr>PowerPoint Presentation</vt:lpstr>
      <vt:lpstr>PowerPoint Presentation</vt:lpstr>
      <vt:lpstr>PowerPoint Presentation</vt:lpstr>
      <vt:lpstr>POLL</vt:lpstr>
      <vt:lpstr>Researcher degrees of freedom (RDF)</vt:lpstr>
      <vt:lpstr>Example Researcher degrees of freedom</vt:lpstr>
      <vt:lpstr>Outliers example</vt:lpstr>
      <vt:lpstr>Simulating how researcher degrees of freedom increase the false positive rate</vt:lpstr>
      <vt:lpstr>Simulating a true effect</vt:lpstr>
      <vt:lpstr>Simulating a false positive: step 1</vt:lpstr>
      <vt:lpstr>Simulating a false positive: step 2</vt:lpstr>
      <vt:lpstr>Simulating a false positive: step 3</vt:lpstr>
      <vt:lpstr>Simulating a false positive: repeat steps many times</vt:lpstr>
      <vt:lpstr>Simulating the effect of rdf on the false positive rate, scenario A</vt:lpstr>
      <vt:lpstr>Simulating the effect of rdf on the false positive rate, scenario B</vt:lpstr>
      <vt:lpstr>Two more scenarios</vt:lpstr>
      <vt:lpstr>Simulation results</vt:lpstr>
      <vt:lpstr>Reviewer exercise</vt:lpstr>
      <vt:lpstr>Spot where researcher degrees of freedom might have been used</vt:lpstr>
      <vt:lpstr>Flexibility in assessing fertility</vt:lpstr>
      <vt:lpstr>Solutions: simple rules for authors and reviewers</vt:lpstr>
      <vt:lpstr>Solutions: requirements for authors</vt:lpstr>
      <vt:lpstr>Solutions: requirements for authors</vt:lpstr>
      <vt:lpstr>Solutions: requirements for authors</vt:lpstr>
      <vt:lpstr>Solutions: requirements for authors</vt:lpstr>
      <vt:lpstr>Solutions: requirements for authors</vt:lpstr>
      <vt:lpstr>Solutions: requirements for authors</vt:lpstr>
      <vt:lpstr>Solution: guidelines for reviewers</vt:lpstr>
      <vt:lpstr>Solution: guidelines for reviewers</vt:lpstr>
      <vt:lpstr>Solution: guidelines for reviewers</vt:lpstr>
      <vt:lpstr>Solution: guidelines for reviewers</vt:lpstr>
      <vt:lpstr>Solution: multiverse analysis</vt:lpstr>
      <vt:lpstr>Multiverse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Multiverse analysis: everything everywhere all at once</vt:lpstr>
      <vt:lpstr>Multiverse analysis of durante et al. (2013)</vt:lpstr>
      <vt:lpstr>Multiverse analysis of durante et al. (2013)</vt:lpstr>
      <vt:lpstr>Multiverse analysis of durante et al. (2013)</vt:lpstr>
      <vt:lpstr>Multiverse analysis results: religiosity</vt:lpstr>
      <vt:lpstr>Multiverse analysis results: voting preference</vt:lpstr>
      <vt:lpstr>Presentation of multiverse results</vt:lpstr>
      <vt:lpstr>An example of a published study using multiverse analysis</vt:lpstr>
      <vt:lpstr>Multiverse analysis of reaction times</vt:lpstr>
      <vt:lpstr>Multiverse analysis of reaction times: comparing p-values</vt:lpstr>
      <vt:lpstr>Multiverse analysis of reaction times: comparing effect sizes</vt:lpstr>
      <vt:lpstr>Final words</vt:lpstr>
      <vt:lpstr>Concluding remarks</vt:lpstr>
      <vt:lpstr>References (Fertility studies)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worlds and large worlds</dc:title>
  <dc:creator>Andy Lin</dc:creator>
  <cp:lastModifiedBy>Andy Lin</cp:lastModifiedBy>
  <cp:revision>276</cp:revision>
  <dcterms:created xsi:type="dcterms:W3CDTF">2022-01-10T17:18:03Z</dcterms:created>
  <dcterms:modified xsi:type="dcterms:W3CDTF">2022-09-06T04:09:50Z</dcterms:modified>
</cp:coreProperties>
</file>