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7"/>
  </p:notesMasterIdLst>
  <p:sldIdLst>
    <p:sldId id="256" r:id="rId2"/>
    <p:sldId id="258" r:id="rId3"/>
    <p:sldId id="259" r:id="rId4"/>
    <p:sldId id="260" r:id="rId5"/>
    <p:sldId id="280" r:id="rId6"/>
    <p:sldId id="318" r:id="rId7"/>
    <p:sldId id="284" r:id="rId8"/>
    <p:sldId id="286" r:id="rId9"/>
    <p:sldId id="285" r:id="rId10"/>
    <p:sldId id="287" r:id="rId11"/>
    <p:sldId id="296" r:id="rId12"/>
    <p:sldId id="297" r:id="rId13"/>
    <p:sldId id="298" r:id="rId14"/>
    <p:sldId id="299" r:id="rId15"/>
    <p:sldId id="303" r:id="rId16"/>
    <p:sldId id="304" r:id="rId17"/>
    <p:sldId id="328" r:id="rId18"/>
    <p:sldId id="306" r:id="rId19"/>
    <p:sldId id="307" r:id="rId20"/>
    <p:sldId id="310" r:id="rId21"/>
    <p:sldId id="315" r:id="rId22"/>
    <p:sldId id="317" r:id="rId23"/>
    <p:sldId id="309" r:id="rId24"/>
    <p:sldId id="324" r:id="rId25"/>
    <p:sldId id="325" r:id="rId26"/>
    <p:sldId id="326" r:id="rId27"/>
    <p:sldId id="327" r:id="rId28"/>
    <p:sldId id="294" r:id="rId29"/>
    <p:sldId id="311" r:id="rId30"/>
    <p:sldId id="312" r:id="rId31"/>
    <p:sldId id="313" r:id="rId32"/>
    <p:sldId id="314" r:id="rId33"/>
    <p:sldId id="319" r:id="rId34"/>
    <p:sldId id="321" r:id="rId35"/>
    <p:sldId id="279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117CE7-30FF-4C82-B762-6436384B3F33}" v="2" dt="2023-11-20T06:29:50.2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86"/>
    <p:restoredTop sz="95903"/>
  </p:normalViewPr>
  <p:slideViewPr>
    <p:cSldViewPr snapToGrid="0">
      <p:cViewPr varScale="1">
        <p:scale>
          <a:sx n="114" d="100"/>
          <a:sy n="114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lal, Siavash" userId="99bb9dea-851a-4c5b-bfe6-f5b2e3153ecd" providerId="ADAL" clId="{83117CE7-30FF-4C82-B762-6436384B3F33}"/>
    <pc:docChg chg="undo custSel modSld sldOrd">
      <pc:chgData name="Jalal, Siavash" userId="99bb9dea-851a-4c5b-bfe6-f5b2e3153ecd" providerId="ADAL" clId="{83117CE7-30FF-4C82-B762-6436384B3F33}" dt="2023-11-20T10:31:45.249" v="414" actId="20577"/>
      <pc:docMkLst>
        <pc:docMk/>
      </pc:docMkLst>
      <pc:sldChg chg="modSp mod ord">
        <pc:chgData name="Jalal, Siavash" userId="99bb9dea-851a-4c5b-bfe6-f5b2e3153ecd" providerId="ADAL" clId="{83117CE7-30FF-4C82-B762-6436384B3F33}" dt="2023-11-20T06:11:08.046" v="358" actId="20577"/>
        <pc:sldMkLst>
          <pc:docMk/>
          <pc:sldMk cId="2876729520" sldId="294"/>
        </pc:sldMkLst>
        <pc:spChg chg="mod">
          <ac:chgData name="Jalal, Siavash" userId="99bb9dea-851a-4c5b-bfe6-f5b2e3153ecd" providerId="ADAL" clId="{83117CE7-30FF-4C82-B762-6436384B3F33}" dt="2023-11-20T06:11:08.046" v="358" actId="20577"/>
          <ac:spMkLst>
            <pc:docMk/>
            <pc:sldMk cId="2876729520" sldId="294"/>
            <ac:spMk id="4" creationId="{6E00E6B5-727C-EE56-996A-E90FB72FA111}"/>
          </ac:spMkLst>
        </pc:spChg>
      </pc:sldChg>
      <pc:sldChg chg="modSp mod">
        <pc:chgData name="Jalal, Siavash" userId="99bb9dea-851a-4c5b-bfe6-f5b2e3153ecd" providerId="ADAL" clId="{83117CE7-30FF-4C82-B762-6436384B3F33}" dt="2023-11-20T10:31:31.142" v="413" actId="20577"/>
        <pc:sldMkLst>
          <pc:docMk/>
          <pc:sldMk cId="3318976701" sldId="312"/>
        </pc:sldMkLst>
        <pc:spChg chg="mod">
          <ac:chgData name="Jalal, Siavash" userId="99bb9dea-851a-4c5b-bfe6-f5b2e3153ecd" providerId="ADAL" clId="{83117CE7-30FF-4C82-B762-6436384B3F33}" dt="2023-11-20T10:31:31.142" v="413" actId="20577"/>
          <ac:spMkLst>
            <pc:docMk/>
            <pc:sldMk cId="3318976701" sldId="312"/>
            <ac:spMk id="4" creationId="{6E00E6B5-727C-EE56-996A-E90FB72FA111}"/>
          </ac:spMkLst>
        </pc:spChg>
      </pc:sldChg>
      <pc:sldChg chg="modSp mod">
        <pc:chgData name="Jalal, Siavash" userId="99bb9dea-851a-4c5b-bfe6-f5b2e3153ecd" providerId="ADAL" clId="{83117CE7-30FF-4C82-B762-6436384B3F33}" dt="2023-11-20T10:31:45.249" v="414" actId="20577"/>
        <pc:sldMkLst>
          <pc:docMk/>
          <pc:sldMk cId="1056036670" sldId="313"/>
        </pc:sldMkLst>
        <pc:spChg chg="mod">
          <ac:chgData name="Jalal, Siavash" userId="99bb9dea-851a-4c5b-bfe6-f5b2e3153ecd" providerId="ADAL" clId="{83117CE7-30FF-4C82-B762-6436384B3F33}" dt="2023-11-20T10:31:45.249" v="414" actId="20577"/>
          <ac:spMkLst>
            <pc:docMk/>
            <pc:sldMk cId="1056036670" sldId="313"/>
            <ac:spMk id="4" creationId="{6E00E6B5-727C-EE56-996A-E90FB72FA111}"/>
          </ac:spMkLst>
        </pc:spChg>
      </pc:sldChg>
      <pc:sldChg chg="modSp mod">
        <pc:chgData name="Jalal, Siavash" userId="99bb9dea-851a-4c5b-bfe6-f5b2e3153ecd" providerId="ADAL" clId="{83117CE7-30FF-4C82-B762-6436384B3F33}" dt="2023-11-19T19:38:44.857" v="20" actId="207"/>
        <pc:sldMkLst>
          <pc:docMk/>
          <pc:sldMk cId="3153943875" sldId="325"/>
        </pc:sldMkLst>
        <pc:spChg chg="mod">
          <ac:chgData name="Jalal, Siavash" userId="99bb9dea-851a-4c5b-bfe6-f5b2e3153ecd" providerId="ADAL" clId="{83117CE7-30FF-4C82-B762-6436384B3F33}" dt="2023-11-19T19:38:44.857" v="20" actId="207"/>
          <ac:spMkLst>
            <pc:docMk/>
            <pc:sldMk cId="3153943875" sldId="325"/>
            <ac:spMk id="3" creationId="{3C414BEE-EDB1-D423-7F01-D6175544527F}"/>
          </ac:spMkLst>
        </pc:spChg>
        <pc:spChg chg="mod">
          <ac:chgData name="Jalal, Siavash" userId="99bb9dea-851a-4c5b-bfe6-f5b2e3153ecd" providerId="ADAL" clId="{83117CE7-30FF-4C82-B762-6436384B3F33}" dt="2023-11-19T19:34:38.318" v="10" actId="20577"/>
          <ac:spMkLst>
            <pc:docMk/>
            <pc:sldMk cId="3153943875" sldId="325"/>
            <ac:spMk id="4" creationId="{5811688C-FF41-E2ED-41C3-B5FAABC61F18}"/>
          </ac:spMkLst>
        </pc:spChg>
      </pc:sldChg>
      <pc:sldChg chg="modSp mod">
        <pc:chgData name="Jalal, Siavash" userId="99bb9dea-851a-4c5b-bfe6-f5b2e3153ecd" providerId="ADAL" clId="{83117CE7-30FF-4C82-B762-6436384B3F33}" dt="2023-11-19T19:42:08.086" v="78" actId="20577"/>
        <pc:sldMkLst>
          <pc:docMk/>
          <pc:sldMk cId="2697490827" sldId="326"/>
        </pc:sldMkLst>
        <pc:spChg chg="mod">
          <ac:chgData name="Jalal, Siavash" userId="99bb9dea-851a-4c5b-bfe6-f5b2e3153ecd" providerId="ADAL" clId="{83117CE7-30FF-4C82-B762-6436384B3F33}" dt="2023-11-19T19:40:47.437" v="52" actId="20577"/>
          <ac:spMkLst>
            <pc:docMk/>
            <pc:sldMk cId="2697490827" sldId="326"/>
            <ac:spMk id="2" creationId="{6972815C-ED07-6095-D680-0BE89EDC119A}"/>
          </ac:spMkLst>
        </pc:spChg>
        <pc:spChg chg="mod">
          <ac:chgData name="Jalal, Siavash" userId="99bb9dea-851a-4c5b-bfe6-f5b2e3153ecd" providerId="ADAL" clId="{83117CE7-30FF-4C82-B762-6436384B3F33}" dt="2023-11-19T19:42:08.086" v="78" actId="20577"/>
          <ac:spMkLst>
            <pc:docMk/>
            <pc:sldMk cId="2697490827" sldId="326"/>
            <ac:spMk id="3" creationId="{0B56F441-8EA6-4A8D-13B3-0966842E5DE4}"/>
          </ac:spMkLst>
        </pc:spChg>
      </pc:sldChg>
      <pc:sldChg chg="modSp mod">
        <pc:chgData name="Jalal, Siavash" userId="99bb9dea-851a-4c5b-bfe6-f5b2e3153ecd" providerId="ADAL" clId="{83117CE7-30FF-4C82-B762-6436384B3F33}" dt="2023-11-19T19:45:16.917" v="103" actId="20577"/>
        <pc:sldMkLst>
          <pc:docMk/>
          <pc:sldMk cId="2974971269" sldId="327"/>
        </pc:sldMkLst>
        <pc:spChg chg="mod">
          <ac:chgData name="Jalal, Siavash" userId="99bb9dea-851a-4c5b-bfe6-f5b2e3153ecd" providerId="ADAL" clId="{83117CE7-30FF-4C82-B762-6436384B3F33}" dt="2023-11-19T19:42:46.412" v="92" actId="20577"/>
          <ac:spMkLst>
            <pc:docMk/>
            <pc:sldMk cId="2974971269" sldId="327"/>
            <ac:spMk id="2" creationId="{6972815C-ED07-6095-D680-0BE89EDC119A}"/>
          </ac:spMkLst>
        </pc:spChg>
        <pc:spChg chg="mod">
          <ac:chgData name="Jalal, Siavash" userId="99bb9dea-851a-4c5b-bfe6-f5b2e3153ecd" providerId="ADAL" clId="{83117CE7-30FF-4C82-B762-6436384B3F33}" dt="2023-11-19T19:42:40.509" v="88" actId="20577"/>
          <ac:spMkLst>
            <pc:docMk/>
            <pc:sldMk cId="2974971269" sldId="327"/>
            <ac:spMk id="3" creationId="{0B56F441-8EA6-4A8D-13B3-0966842E5DE4}"/>
          </ac:spMkLst>
        </pc:spChg>
        <pc:spChg chg="mod">
          <ac:chgData name="Jalal, Siavash" userId="99bb9dea-851a-4c5b-bfe6-f5b2e3153ecd" providerId="ADAL" clId="{83117CE7-30FF-4C82-B762-6436384B3F33}" dt="2023-11-19T19:43:01.919" v="94" actId="20577"/>
          <ac:spMkLst>
            <pc:docMk/>
            <pc:sldMk cId="2974971269" sldId="327"/>
            <ac:spMk id="8" creationId="{2A0009BF-BF5A-3B96-882C-AAF7326B4532}"/>
          </ac:spMkLst>
        </pc:spChg>
        <pc:spChg chg="mod">
          <ac:chgData name="Jalal, Siavash" userId="99bb9dea-851a-4c5b-bfe6-f5b2e3153ecd" providerId="ADAL" clId="{83117CE7-30FF-4C82-B762-6436384B3F33}" dt="2023-11-19T19:45:16.917" v="103" actId="20577"/>
          <ac:spMkLst>
            <pc:docMk/>
            <pc:sldMk cId="2974971269" sldId="327"/>
            <ac:spMk id="12" creationId="{0928FBFC-C27A-1219-5CC1-25409DAB67F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8B844-5DDF-474E-9737-D9582B076C99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2AFC1-D951-5342-B0E9-9DEB3D4DC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00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Entering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2AFC1-D951-5342-B0E9-9DEB3D4DC8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68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2AFC1-D951-5342-B0E9-9DEB3D4DC8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26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SIAVASH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2AFC1-D951-5342-B0E9-9DEB3D4DC8D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09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14B7-1592-124E-BE54-67D318B1F038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38CF5-7087-104C-A0CA-14D7FE790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97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14B7-1592-124E-BE54-67D318B1F038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38CF5-7087-104C-A0CA-14D7FE790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3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14B7-1592-124E-BE54-67D318B1F038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38CF5-7087-104C-A0CA-14D7FE790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38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50000"/>
              </a:lnSpc>
              <a:defRPr sz="2000"/>
            </a:lvl1pPr>
            <a:lvl2pPr>
              <a:lnSpc>
                <a:spcPct val="150000"/>
              </a:lnSpc>
              <a:defRPr sz="2000"/>
            </a:lvl2pPr>
            <a:lvl3pPr>
              <a:lnSpc>
                <a:spcPct val="150000"/>
              </a:lnSpc>
              <a:defRPr sz="2000"/>
            </a:lvl3pPr>
            <a:lvl4pPr>
              <a:lnSpc>
                <a:spcPct val="150000"/>
              </a:lnSpc>
              <a:defRPr sz="2000"/>
            </a:lvl4pPr>
            <a:lvl5pPr>
              <a:lnSpc>
                <a:spcPct val="150000"/>
              </a:lnSpc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14B7-1592-124E-BE54-67D318B1F038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38CF5-7087-104C-A0CA-14D7FE790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22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14B7-1592-124E-BE54-67D318B1F038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38CF5-7087-104C-A0CA-14D7FE790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14B7-1592-124E-BE54-67D318B1F038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38CF5-7087-104C-A0CA-14D7FE790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76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14B7-1592-124E-BE54-67D318B1F038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38CF5-7087-104C-A0CA-14D7FE790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2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14B7-1592-124E-BE54-67D318B1F038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38CF5-7087-104C-A0CA-14D7FE790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2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14B7-1592-124E-BE54-67D318B1F038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38CF5-7087-104C-A0CA-14D7FE790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78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14B7-1592-124E-BE54-67D318B1F038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38CF5-7087-104C-A0CA-14D7FE790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47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14B7-1592-124E-BE54-67D318B1F038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38CF5-7087-104C-A0CA-14D7FE790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8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714B7-1592-124E-BE54-67D318B1F038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38CF5-7087-104C-A0CA-14D7FE790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8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accent5"/>
          </a:solidFill>
          <a:latin typeface="Gill Sans MT" panose="020B050202010402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Gill Sans MT" panose="020B050202010402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Gill Sans MT" panose="020B050202010402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Gill Sans MT" panose="020B050202010402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Gill Sans MT" panose="020B050202010402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Gill Sans MT" panose="020B050202010402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.oarc.ucla.edu/other/mult-pkg/seminars/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s://stats.oarc.ucla.edu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stats.oarc.ucla.edu/other/annotatedoutput/" TargetMode="External"/><Relationship Id="rId5" Type="http://schemas.openxmlformats.org/officeDocument/2006/relationships/hyperlink" Target="https://stats.oarc.ucla.edu/other/dae/" TargetMode="External"/><Relationship Id="rId4" Type="http://schemas.openxmlformats.org/officeDocument/2006/relationships/hyperlink" Target="https://stats.oarc.ucla.edu/sas/modules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s.com/content/dam/SAS/documents/technical/certification/exam-content/base-programming-ref-sheet.pdf" TargetMode="External"/><Relationship Id="rId2" Type="http://schemas.openxmlformats.org/officeDocument/2006/relationships/hyperlink" Target="https://www.youtube.com/@SASUser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c/uclaoarc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s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elcome.oda.sas.com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blue logo&#10;&#10;Description automatically generated">
            <a:extLst>
              <a:ext uri="{FF2B5EF4-FFF2-40B4-BE49-F238E27FC236}">
                <a16:creationId xmlns:a16="http://schemas.microsoft.com/office/drawing/2014/main" id="{82B2B8B8-D4EE-346C-740F-9EE70F982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519" y="3429000"/>
            <a:ext cx="3912963" cy="169209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65F76D3-5D25-39EB-47E3-E553D863D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INTRODUCTION TO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B95F91-5F9F-48C4-26F1-82EB008CA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667487"/>
            <a:ext cx="7772400" cy="6879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A2C51C-8EC9-60A2-C2A6-F8B121B86AF1}"/>
              </a:ext>
            </a:extLst>
          </p:cNvPr>
          <p:cNvSpPr txBox="1"/>
          <p:nvPr/>
        </p:nvSpPr>
        <p:spPr>
          <a:xfrm>
            <a:off x="5210175" y="5929313"/>
            <a:ext cx="1771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ill Sans MT" panose="020B0502020104020203" pitchFamily="34" charset="77"/>
              </a:rPr>
              <a:t>November 2023</a:t>
            </a:r>
          </a:p>
        </p:txBody>
      </p:sp>
    </p:spTree>
    <p:extLst>
      <p:ext uri="{BB962C8B-B14F-4D97-AF65-F5344CB8AC3E}">
        <p14:creationId xmlns:p14="http://schemas.microsoft.com/office/powerpoint/2010/main" val="3267299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5DA8D4B-D94B-ADFD-63D0-1B87AD241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8869" cy="762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52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5DA8D4B-D94B-ADFD-63D0-1B87AD241A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05" r="9101" b="27365"/>
          <a:stretch/>
        </p:blipFill>
        <p:spPr>
          <a:xfrm>
            <a:off x="4340179" y="660042"/>
            <a:ext cx="7379595" cy="553791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F12565B-FDF9-A58A-AD6E-62E07562F859}"/>
              </a:ext>
            </a:extLst>
          </p:cNvPr>
          <p:cNvSpPr/>
          <p:nvPr/>
        </p:nvSpPr>
        <p:spPr>
          <a:xfrm>
            <a:off x="4069723" y="824248"/>
            <a:ext cx="2923504" cy="140379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D6558F-61DB-4F99-D01F-B0D6A6C5FF81}"/>
              </a:ext>
            </a:extLst>
          </p:cNvPr>
          <p:cNvSpPr/>
          <p:nvPr/>
        </p:nvSpPr>
        <p:spPr>
          <a:xfrm>
            <a:off x="188889" y="2189409"/>
            <a:ext cx="3880834" cy="1239592"/>
          </a:xfrm>
          <a:prstGeom prst="rect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Gill Sans MT" panose="020B0502020104020203" pitchFamily="34" charset="77"/>
              </a:rPr>
              <a:t>CODE, LOG AND RESULTS</a:t>
            </a:r>
          </a:p>
          <a:p>
            <a:pPr algn="ctr"/>
            <a:r>
              <a:rPr lang="en-US" sz="2000" dirty="0">
                <a:latin typeface="Gill Sans MT" panose="020B0502020104020203" pitchFamily="34" charset="77"/>
              </a:rPr>
              <a:t>WINDOWS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02DDDB-6528-A8BA-8C1A-890229D88974}"/>
              </a:ext>
            </a:extLst>
          </p:cNvPr>
          <p:cNvSpPr txBox="1"/>
          <p:nvPr/>
        </p:nvSpPr>
        <p:spPr>
          <a:xfrm>
            <a:off x="532435" y="3877519"/>
            <a:ext cx="3102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Gill Sans MT" panose="020B0502020104020203" pitchFamily="34" charset="77"/>
            </a:endParaRPr>
          </a:p>
          <a:p>
            <a:pPr algn="ctr"/>
            <a:r>
              <a:rPr lang="en-US" dirty="0">
                <a:latin typeface="Gill Sans MT" panose="020B0502020104020203" pitchFamily="34" charset="77"/>
              </a:rPr>
              <a:t>Together, these windows help you write, execute, and review the results of your SAS program</a:t>
            </a:r>
          </a:p>
        </p:txBody>
      </p:sp>
    </p:spTree>
    <p:extLst>
      <p:ext uri="{BB962C8B-B14F-4D97-AF65-F5344CB8AC3E}">
        <p14:creationId xmlns:p14="http://schemas.microsoft.com/office/powerpoint/2010/main" val="3246575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6DF02EE0-CE09-5B08-42B3-47337C868E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67" r="9005" b="29299"/>
          <a:stretch/>
        </p:blipFill>
        <p:spPr>
          <a:xfrm>
            <a:off x="4146996" y="711557"/>
            <a:ext cx="7456869" cy="543488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562531F-37B7-1BCB-5B97-2CB6D733CB99}"/>
              </a:ext>
            </a:extLst>
          </p:cNvPr>
          <p:cNvCxnSpPr>
            <a:cxnSpLocks/>
          </p:cNvCxnSpPr>
          <p:nvPr/>
        </p:nvCxnSpPr>
        <p:spPr>
          <a:xfrm rot="5400000">
            <a:off x="4340180" y="952214"/>
            <a:ext cx="719520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86E4564-A895-C7D9-35B4-7F4BB88AF5DB}"/>
              </a:ext>
            </a:extLst>
          </p:cNvPr>
          <p:cNvCxnSpPr>
            <a:cxnSpLocks/>
          </p:cNvCxnSpPr>
          <p:nvPr/>
        </p:nvCxnSpPr>
        <p:spPr>
          <a:xfrm>
            <a:off x="3618610" y="1745943"/>
            <a:ext cx="719520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E710F1A-C298-883E-8A3E-B03EFAAD74D7}"/>
              </a:ext>
            </a:extLst>
          </p:cNvPr>
          <p:cNvSpPr/>
          <p:nvPr/>
        </p:nvSpPr>
        <p:spPr>
          <a:xfrm>
            <a:off x="188889" y="2189409"/>
            <a:ext cx="3880834" cy="1239592"/>
          </a:xfrm>
          <a:prstGeom prst="rect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Gill Sans MT" panose="020B0502020104020203" pitchFamily="34" charset="77"/>
              </a:rPr>
              <a:t>CODE WINDOW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150C2E-831C-6D97-09A7-BFB4168D1106}"/>
              </a:ext>
            </a:extLst>
          </p:cNvPr>
          <p:cNvSpPr txBox="1"/>
          <p:nvPr/>
        </p:nvSpPr>
        <p:spPr>
          <a:xfrm>
            <a:off x="532435" y="3877519"/>
            <a:ext cx="31020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MT" panose="020B0502020104020203" pitchFamily="34" charset="77"/>
              </a:rPr>
              <a:t>Code window is where you write and edit SAS program code</a:t>
            </a:r>
          </a:p>
          <a:p>
            <a:pPr algn="ctr"/>
            <a:endParaRPr lang="en-US" dirty="0">
              <a:latin typeface="Gill Sans MT" panose="020B0502020104020203" pitchFamily="34" charset="77"/>
            </a:endParaRPr>
          </a:p>
          <a:p>
            <a:pPr algn="ctr"/>
            <a:r>
              <a:rPr lang="en-US" dirty="0">
                <a:latin typeface="Gill Sans MT" panose="020B0502020104020203" pitchFamily="34" charset="77"/>
              </a:rPr>
              <a:t>SAS programs typically consists of </a:t>
            </a:r>
            <a:r>
              <a:rPr lang="en-US" b="1" dirty="0">
                <a:latin typeface="Gill Sans MT" panose="020B0502020104020203" pitchFamily="34" charset="77"/>
              </a:rPr>
              <a:t>data</a:t>
            </a:r>
            <a:r>
              <a:rPr lang="en-US" dirty="0">
                <a:latin typeface="Gill Sans MT" panose="020B0502020104020203" pitchFamily="34" charset="77"/>
              </a:rPr>
              <a:t> steps and </a:t>
            </a:r>
            <a:r>
              <a:rPr lang="en-US" b="1" dirty="0">
                <a:latin typeface="Gill Sans MT" panose="020B0502020104020203" pitchFamily="34" charset="77"/>
              </a:rPr>
              <a:t>procedures</a:t>
            </a:r>
          </a:p>
          <a:p>
            <a:pPr algn="ctr"/>
            <a:endParaRPr lang="en-US" b="1" dirty="0"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80025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DDF41B1-C069-42B1-1823-A64E4FFD3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78" r="9207" b="21538"/>
          <a:stretch/>
        </p:blipFill>
        <p:spPr>
          <a:xfrm>
            <a:off x="4481849" y="437881"/>
            <a:ext cx="7431110" cy="5982238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5658327-B7E0-26D0-6418-66C26BC4A39E}"/>
              </a:ext>
            </a:extLst>
          </p:cNvPr>
          <p:cNvCxnSpPr>
            <a:cxnSpLocks/>
          </p:cNvCxnSpPr>
          <p:nvPr/>
        </p:nvCxnSpPr>
        <p:spPr>
          <a:xfrm rot="5400000">
            <a:off x="5447762" y="663833"/>
            <a:ext cx="719520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3C1B83E-2F6E-23CE-ECDA-3C75A5CD672F}"/>
              </a:ext>
            </a:extLst>
          </p:cNvPr>
          <p:cNvSpPr/>
          <p:nvPr/>
        </p:nvSpPr>
        <p:spPr>
          <a:xfrm>
            <a:off x="188889" y="2189409"/>
            <a:ext cx="3880834" cy="1239592"/>
          </a:xfrm>
          <a:prstGeom prst="rect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Gill Sans MT" panose="020B0502020104020203" pitchFamily="34" charset="77"/>
              </a:rPr>
              <a:t>LOG WINDOW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AA3134-FA70-C1AD-51AF-1D1A667853C7}"/>
              </a:ext>
            </a:extLst>
          </p:cNvPr>
          <p:cNvSpPr txBox="1"/>
          <p:nvPr/>
        </p:nvSpPr>
        <p:spPr>
          <a:xfrm>
            <a:off x="532435" y="3877519"/>
            <a:ext cx="31020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MT" panose="020B0502020104020203" pitchFamily="34" charset="77"/>
              </a:rPr>
              <a:t>The Log window displays information about the execution of your program</a:t>
            </a:r>
          </a:p>
          <a:p>
            <a:pPr algn="ctr"/>
            <a:endParaRPr lang="en-US" dirty="0">
              <a:latin typeface="Gill Sans MT" panose="020B0502020104020203" pitchFamily="34" charset="77"/>
            </a:endParaRPr>
          </a:p>
          <a:p>
            <a:pPr algn="ctr"/>
            <a:r>
              <a:rPr lang="en-US" dirty="0">
                <a:latin typeface="Gill Sans MT" panose="020B0502020104020203" pitchFamily="34" charset="77"/>
              </a:rPr>
              <a:t>You can find </a:t>
            </a:r>
            <a:r>
              <a:rPr lang="en-US" b="1" dirty="0">
                <a:solidFill>
                  <a:srgbClr val="0070C0"/>
                </a:solidFill>
                <a:latin typeface="Gill Sans MT" panose="020B0502020104020203" pitchFamily="34" charset="77"/>
              </a:rPr>
              <a:t>notes</a:t>
            </a:r>
            <a:r>
              <a:rPr lang="en-US" dirty="0">
                <a:latin typeface="Gill Sans MT" panose="020B0502020104020203" pitchFamily="34" charset="77"/>
              </a:rPr>
              <a:t>, </a:t>
            </a:r>
            <a:r>
              <a:rPr lang="en-US" b="1" dirty="0">
                <a:solidFill>
                  <a:srgbClr val="FFC000"/>
                </a:solidFill>
                <a:latin typeface="Gill Sans MT" panose="020B0502020104020203" pitchFamily="34" charset="77"/>
              </a:rPr>
              <a:t>warnings</a:t>
            </a:r>
            <a:r>
              <a:rPr lang="en-US" dirty="0">
                <a:latin typeface="Gill Sans MT" panose="020B0502020104020203" pitchFamily="34" charset="77"/>
              </a:rPr>
              <a:t> and </a:t>
            </a:r>
            <a:r>
              <a:rPr lang="en-US" b="1" dirty="0">
                <a:solidFill>
                  <a:srgbClr val="FF0000"/>
                </a:solidFill>
                <a:latin typeface="Gill Sans MT" panose="020B0502020104020203" pitchFamily="34" charset="77"/>
              </a:rPr>
              <a:t>error</a:t>
            </a:r>
            <a:r>
              <a:rPr lang="en-US" dirty="0">
                <a:latin typeface="Gill Sans MT" panose="020B0502020104020203" pitchFamily="34" charset="77"/>
              </a:rPr>
              <a:t> messages in the Log window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C7D556-8F76-C794-8735-789BAE11E4A5}"/>
              </a:ext>
            </a:extLst>
          </p:cNvPr>
          <p:cNvSpPr/>
          <p:nvPr/>
        </p:nvSpPr>
        <p:spPr>
          <a:xfrm>
            <a:off x="4481849" y="1585732"/>
            <a:ext cx="1780055" cy="8796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38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EA1907D9-F8BC-DC20-0ACB-EDD8BEF817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15" r="9138" b="30734"/>
          <a:stretch/>
        </p:blipFill>
        <p:spPr>
          <a:xfrm>
            <a:off x="4262906" y="726046"/>
            <a:ext cx="7585657" cy="5405908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40C9140-C4D4-2F18-FA25-43FB0B6FC03C}"/>
              </a:ext>
            </a:extLst>
          </p:cNvPr>
          <p:cNvCxnSpPr>
            <a:cxnSpLocks/>
          </p:cNvCxnSpPr>
          <p:nvPr/>
        </p:nvCxnSpPr>
        <p:spPr>
          <a:xfrm rot="5400000">
            <a:off x="5934551" y="950755"/>
            <a:ext cx="719520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20A777D-C049-2FCC-0538-4E4A5EDEB00E}"/>
              </a:ext>
            </a:extLst>
          </p:cNvPr>
          <p:cNvSpPr/>
          <p:nvPr/>
        </p:nvSpPr>
        <p:spPr>
          <a:xfrm>
            <a:off x="188889" y="2189409"/>
            <a:ext cx="3880834" cy="1239592"/>
          </a:xfrm>
          <a:prstGeom prst="rect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Gill Sans MT" panose="020B0502020104020203" pitchFamily="34" charset="77"/>
              </a:rPr>
              <a:t>RESULTS WINDOW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ED3763-3A44-977A-25C2-EC3FEA4D5B0C}"/>
              </a:ext>
            </a:extLst>
          </p:cNvPr>
          <p:cNvSpPr txBox="1"/>
          <p:nvPr/>
        </p:nvSpPr>
        <p:spPr>
          <a:xfrm>
            <a:off x="532435" y="3877519"/>
            <a:ext cx="3102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MT" panose="020B0502020104020203" pitchFamily="34" charset="77"/>
              </a:rPr>
              <a:t>Displays the results generated by your SAS program</a:t>
            </a:r>
          </a:p>
          <a:p>
            <a:pPr algn="ctr"/>
            <a:endParaRPr lang="en-US" dirty="0">
              <a:latin typeface="Gill Sans MT" panose="020B0502020104020203" pitchFamily="34" charset="77"/>
            </a:endParaRPr>
          </a:p>
          <a:p>
            <a:pPr algn="ctr"/>
            <a:r>
              <a:rPr lang="en-US" dirty="0">
                <a:latin typeface="Gill Sans MT" panose="020B0502020104020203" pitchFamily="34" charset="77"/>
              </a:rPr>
              <a:t>You can view, save, and export the results from the Results window</a:t>
            </a:r>
          </a:p>
        </p:txBody>
      </p:sp>
    </p:spTree>
    <p:extLst>
      <p:ext uri="{BB962C8B-B14F-4D97-AF65-F5344CB8AC3E}">
        <p14:creationId xmlns:p14="http://schemas.microsoft.com/office/powerpoint/2010/main" val="1791065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5DA8D4B-D94B-ADFD-63D0-1B87AD241A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87" r="6200" b="40372"/>
          <a:stretch/>
        </p:blipFill>
        <p:spPr>
          <a:xfrm>
            <a:off x="4230972" y="955481"/>
            <a:ext cx="7772139" cy="45462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83234B2-E5FC-6B7F-0DFB-07E45C42581B}"/>
              </a:ext>
            </a:extLst>
          </p:cNvPr>
          <p:cNvSpPr/>
          <p:nvPr/>
        </p:nvSpPr>
        <p:spPr>
          <a:xfrm>
            <a:off x="188889" y="2189409"/>
            <a:ext cx="3880834" cy="1239592"/>
          </a:xfrm>
          <a:prstGeom prst="rect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Gill Sans MT" panose="020B0502020104020203" pitchFamily="34" charset="77"/>
              </a:rPr>
              <a:t>SEARCH AND OPEN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9B01CB-4ED5-4735-F0EA-51484AD4DFCF}"/>
              </a:ext>
            </a:extLst>
          </p:cNvPr>
          <p:cNvSpPr txBox="1"/>
          <p:nvPr/>
        </p:nvSpPr>
        <p:spPr>
          <a:xfrm>
            <a:off x="532435" y="3877519"/>
            <a:ext cx="3102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MT" panose="020B0502020104020203" pitchFamily="34" charset="77"/>
              </a:rPr>
              <a:t>You can search for files, folder, datasets</a:t>
            </a:r>
          </a:p>
          <a:p>
            <a:pPr algn="ctr"/>
            <a:endParaRPr lang="en-US" dirty="0">
              <a:latin typeface="Gill Sans MT" panose="020B0502020104020203" pitchFamily="34" charset="77"/>
            </a:endParaRPr>
          </a:p>
          <a:p>
            <a:pPr algn="ctr"/>
            <a:r>
              <a:rPr lang="en-US" dirty="0">
                <a:latin typeface="Gill Sans MT" panose="020B0502020104020203" pitchFamily="34" charset="77"/>
              </a:rPr>
              <a:t>You can open files and view datasets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48AB9DB-7D06-1E8C-45A2-A5DCC064D498}"/>
              </a:ext>
            </a:extLst>
          </p:cNvPr>
          <p:cNvCxnSpPr>
            <a:cxnSpLocks/>
          </p:cNvCxnSpPr>
          <p:nvPr/>
        </p:nvCxnSpPr>
        <p:spPr>
          <a:xfrm rot="5400000">
            <a:off x="9194698" y="595721"/>
            <a:ext cx="719520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B6FE564-1AF1-A2BF-CD01-D2F26FBC5686}"/>
              </a:ext>
            </a:extLst>
          </p:cNvPr>
          <p:cNvCxnSpPr>
            <a:cxnSpLocks/>
          </p:cNvCxnSpPr>
          <p:nvPr/>
        </p:nvCxnSpPr>
        <p:spPr>
          <a:xfrm rot="5400000">
            <a:off x="8930410" y="595721"/>
            <a:ext cx="719520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315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93924EC5-7777-DF4F-AF76-FCB2F40B84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73" r="6988" b="40760"/>
          <a:stretch/>
        </p:blipFill>
        <p:spPr>
          <a:xfrm>
            <a:off x="4613248" y="1328643"/>
            <a:ext cx="7389863" cy="4417454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A6C13DA-9216-7E54-230F-8728A564CBB2}"/>
              </a:ext>
            </a:extLst>
          </p:cNvPr>
          <p:cNvCxnSpPr>
            <a:cxnSpLocks/>
          </p:cNvCxnSpPr>
          <p:nvPr/>
        </p:nvCxnSpPr>
        <p:spPr>
          <a:xfrm rot="5400000">
            <a:off x="9634537" y="968883"/>
            <a:ext cx="719520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EA3505D-FA5F-7241-2EE4-E8F39DC6084C}"/>
              </a:ext>
            </a:extLst>
          </p:cNvPr>
          <p:cNvSpPr/>
          <p:nvPr/>
        </p:nvSpPr>
        <p:spPr>
          <a:xfrm>
            <a:off x="188889" y="2189409"/>
            <a:ext cx="3880834" cy="1239592"/>
          </a:xfrm>
          <a:prstGeom prst="rect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Gill Sans MT" panose="020B0502020104020203" pitchFamily="34" charset="77"/>
              </a:rPr>
              <a:t>OPTIONS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944F18-2C57-6F78-CC3F-9CF1CBBC1B7F}"/>
              </a:ext>
            </a:extLst>
          </p:cNvPr>
          <p:cNvSpPr txBox="1"/>
          <p:nvPr/>
        </p:nvSpPr>
        <p:spPr>
          <a:xfrm>
            <a:off x="532435" y="3877519"/>
            <a:ext cx="3102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MT" panose="020B0502020104020203" pitchFamily="34" charset="77"/>
              </a:rPr>
              <a:t>You can start a new SAS Program (create a clean Code, Log, and Results)</a:t>
            </a:r>
          </a:p>
          <a:p>
            <a:pPr algn="ctr"/>
            <a:endParaRPr lang="en-US" dirty="0">
              <a:latin typeface="Gill Sans MT" panose="020B0502020104020203" pitchFamily="34" charset="77"/>
            </a:endParaRPr>
          </a:p>
          <a:p>
            <a:pPr algn="ctr"/>
            <a:r>
              <a:rPr lang="en-US" dirty="0">
                <a:latin typeface="Gill Sans MT" panose="020B0502020104020203" pitchFamily="34" charset="77"/>
              </a:rPr>
              <a:t>You can import files into SAS server</a:t>
            </a:r>
          </a:p>
        </p:txBody>
      </p:sp>
    </p:spTree>
    <p:extLst>
      <p:ext uri="{BB962C8B-B14F-4D97-AF65-F5344CB8AC3E}">
        <p14:creationId xmlns:p14="http://schemas.microsoft.com/office/powerpoint/2010/main" val="4047060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1439AA53-B2EF-1D42-64A5-CEC7459E9F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00" r="7540" b="30069"/>
          <a:stretch/>
        </p:blipFill>
        <p:spPr>
          <a:xfrm>
            <a:off x="4429843" y="827467"/>
            <a:ext cx="7387908" cy="5203066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144B437-4480-7367-F19F-F9D180D28107}"/>
              </a:ext>
            </a:extLst>
          </p:cNvPr>
          <p:cNvCxnSpPr>
            <a:cxnSpLocks/>
          </p:cNvCxnSpPr>
          <p:nvPr/>
        </p:nvCxnSpPr>
        <p:spPr>
          <a:xfrm rot="5400000">
            <a:off x="10139258" y="467707"/>
            <a:ext cx="719520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25E67152-070E-F390-B1F6-109FBE904F90}"/>
              </a:ext>
            </a:extLst>
          </p:cNvPr>
          <p:cNvSpPr/>
          <p:nvPr/>
        </p:nvSpPr>
        <p:spPr>
          <a:xfrm>
            <a:off x="188889" y="2189409"/>
            <a:ext cx="3880834" cy="1239592"/>
          </a:xfrm>
          <a:prstGeom prst="rect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Gill Sans MT" panose="020B0502020104020203" pitchFamily="34" charset="77"/>
              </a:rPr>
              <a:t>SAS PROGRAMMER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B6FE4E-3A91-A769-4BC5-00800EC84854}"/>
              </a:ext>
            </a:extLst>
          </p:cNvPr>
          <p:cNvSpPr txBox="1"/>
          <p:nvPr/>
        </p:nvSpPr>
        <p:spPr>
          <a:xfrm>
            <a:off x="532435" y="3877519"/>
            <a:ext cx="31020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MT" panose="020B0502020104020203" pitchFamily="34" charset="77"/>
              </a:rPr>
              <a:t>SAS programmer perspective is mainly for writing and editing SAS programs.</a:t>
            </a:r>
          </a:p>
          <a:p>
            <a:pPr algn="ctr"/>
            <a:endParaRPr lang="en-US" dirty="0">
              <a:latin typeface="Gill Sans MT" panose="020B0502020104020203" pitchFamily="34" charset="77"/>
            </a:endParaRPr>
          </a:p>
          <a:p>
            <a:pPr algn="ctr"/>
            <a:r>
              <a:rPr lang="en-US" dirty="0">
                <a:latin typeface="Gill Sans MT" panose="020B0502020104020203" pitchFamily="34" charset="77"/>
              </a:rPr>
              <a:t>Visual programmer perspective is used for working with process flows in a project-based environment.</a:t>
            </a:r>
          </a:p>
        </p:txBody>
      </p:sp>
    </p:spTree>
    <p:extLst>
      <p:ext uri="{BB962C8B-B14F-4D97-AF65-F5344CB8AC3E}">
        <p14:creationId xmlns:p14="http://schemas.microsoft.com/office/powerpoint/2010/main" val="2085737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0CCC2F97-6888-4727-756D-D679E4DC41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937" r="6196" b="31380"/>
          <a:stretch/>
        </p:blipFill>
        <p:spPr>
          <a:xfrm>
            <a:off x="412128" y="1232548"/>
            <a:ext cx="4494723" cy="5228823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EBC7B91-457B-60B3-52F6-52FC210FE488}"/>
              </a:ext>
            </a:extLst>
          </p:cNvPr>
          <p:cNvCxnSpPr>
            <a:cxnSpLocks/>
          </p:cNvCxnSpPr>
          <p:nvPr/>
        </p:nvCxnSpPr>
        <p:spPr>
          <a:xfrm rot="5400000">
            <a:off x="4027173" y="872788"/>
            <a:ext cx="719520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4F0BCC4-2DF1-20E3-8E44-37AF405A46EB}"/>
              </a:ext>
            </a:extLst>
          </p:cNvPr>
          <p:cNvCxnSpPr>
            <a:cxnSpLocks/>
          </p:cNvCxnSpPr>
          <p:nvPr/>
        </p:nvCxnSpPr>
        <p:spPr>
          <a:xfrm rot="5400000" flipH="1">
            <a:off x="3038569" y="2492965"/>
            <a:ext cx="719520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76A664A0-58DB-E580-A1D6-39F0A201B4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903" b="5460"/>
          <a:stretch/>
        </p:blipFill>
        <p:spPr>
          <a:xfrm>
            <a:off x="5228835" y="1929369"/>
            <a:ext cx="6847255" cy="4592526"/>
          </a:xfrm>
          <a:prstGeom prst="rect">
            <a:avLst/>
          </a:prstGeom>
        </p:spPr>
      </p:pic>
      <p:sp>
        <p:nvSpPr>
          <p:cNvPr id="10" name="Bent-Up Arrow 9">
            <a:extLst>
              <a:ext uri="{FF2B5EF4-FFF2-40B4-BE49-F238E27FC236}">
                <a16:creationId xmlns:a16="http://schemas.microsoft.com/office/drawing/2014/main" id="{9DC27052-A1E9-B1D9-A297-EB2C529D8539}"/>
              </a:ext>
            </a:extLst>
          </p:cNvPr>
          <p:cNvSpPr/>
          <p:nvPr/>
        </p:nvSpPr>
        <p:spPr>
          <a:xfrm flipV="1">
            <a:off x="4906851" y="1232548"/>
            <a:ext cx="850392" cy="731520"/>
          </a:xfrm>
          <a:prstGeom prst="bentUpArrow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B392EB-0BD9-EEE4-E3C3-5387F5F4FA67}"/>
              </a:ext>
            </a:extLst>
          </p:cNvPr>
          <p:cNvSpPr/>
          <p:nvPr/>
        </p:nvSpPr>
        <p:spPr>
          <a:xfrm>
            <a:off x="6371132" y="292121"/>
            <a:ext cx="3880834" cy="1239592"/>
          </a:xfrm>
          <a:prstGeom prst="rect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Gill Sans MT" panose="020B0502020104020203" pitchFamily="34" charset="77"/>
              </a:rPr>
              <a:t>MORE APPLICATION OPTIONS</a:t>
            </a:r>
          </a:p>
        </p:txBody>
      </p:sp>
    </p:spTree>
    <p:extLst>
      <p:ext uri="{BB962C8B-B14F-4D97-AF65-F5344CB8AC3E}">
        <p14:creationId xmlns:p14="http://schemas.microsoft.com/office/powerpoint/2010/main" val="3619501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18785-3C8A-4254-F998-C95B3F1BE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135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UPLOADING</a:t>
            </a:r>
            <a:r>
              <a:rPr lang="en-US" dirty="0"/>
              <a:t> YOUR FILES TO SAS SERVER</a:t>
            </a:r>
          </a:p>
        </p:txBody>
      </p:sp>
    </p:spTree>
    <p:extLst>
      <p:ext uri="{BB962C8B-B14F-4D97-AF65-F5344CB8AC3E}">
        <p14:creationId xmlns:p14="http://schemas.microsoft.com/office/powerpoint/2010/main" val="1726378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47653-7C45-54DD-97F8-BF3795F22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IS SAS?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D1D32-CB02-8554-F13E-51E4C33BC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SAS is a powerful and versatile statistical software for:</a:t>
            </a:r>
          </a:p>
          <a:p>
            <a:pPr marL="914400" lvl="2">
              <a:spcBef>
                <a:spcPts val="0"/>
              </a:spcBef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management</a:t>
            </a:r>
          </a:p>
          <a:p>
            <a:pPr marL="914400" lvl="2">
              <a:spcBef>
                <a:spcPts val="0"/>
              </a:spcBef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analysis</a:t>
            </a:r>
          </a:p>
          <a:p>
            <a:pPr marL="914400" lvl="2">
              <a:spcBef>
                <a:spcPts val="0"/>
              </a:spcBef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tatistical modeling </a:t>
            </a:r>
          </a:p>
          <a:p>
            <a:pPr marL="685800" lvl="2" indent="0">
              <a:spcBef>
                <a:spcPts val="0"/>
              </a:spcBef>
              <a:buNone/>
            </a:pP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 is 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popular choice for organizations in fields such as government, healthcare, finance, and research due to:</a:t>
            </a:r>
          </a:p>
          <a:p>
            <a:pPr marL="914400" lvl="2">
              <a:spcBef>
                <a:spcPts val="0"/>
              </a:spcBef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Reliability: has a long history in handling complex data analysis  </a:t>
            </a:r>
          </a:p>
          <a:p>
            <a:pPr marL="914400" lvl="2">
              <a:spcBef>
                <a:spcPts val="0"/>
              </a:spcBef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Scalability: designed to handle large datasets</a:t>
            </a:r>
          </a:p>
        </p:txBody>
      </p:sp>
    </p:spTree>
    <p:extLst>
      <p:ext uri="{BB962C8B-B14F-4D97-AF65-F5344CB8AC3E}">
        <p14:creationId xmlns:p14="http://schemas.microsoft.com/office/powerpoint/2010/main" val="83680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82E2E0B-FE7E-D8AD-B7BC-3F47F18FF2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95" r="22410" b="25123"/>
          <a:stretch/>
        </p:blipFill>
        <p:spPr>
          <a:xfrm>
            <a:off x="85345" y="-280415"/>
            <a:ext cx="6827520" cy="3447272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8F870CD-7EE7-09E3-147A-9E6184DA92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454" b="36168"/>
          <a:stretch/>
        </p:blipFill>
        <p:spPr>
          <a:xfrm>
            <a:off x="1830763" y="3309731"/>
            <a:ext cx="5082102" cy="235612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7257559-ABBB-374B-506B-1CA3EEE26053}"/>
              </a:ext>
            </a:extLst>
          </p:cNvPr>
          <p:cNvCxnSpPr/>
          <p:nvPr/>
        </p:nvCxnSpPr>
        <p:spPr>
          <a:xfrm>
            <a:off x="1128713" y="329589"/>
            <a:ext cx="1785938" cy="92868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3A47EBB-35A5-75E7-A526-E22C0FF4F784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4371814" y="2144889"/>
            <a:ext cx="0" cy="116484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A22D0AE7-2B3A-3FAF-2B09-B8CF013186BF}"/>
              </a:ext>
            </a:extLst>
          </p:cNvPr>
          <p:cNvSpPr/>
          <p:nvPr/>
        </p:nvSpPr>
        <p:spPr>
          <a:xfrm>
            <a:off x="905522" y="142043"/>
            <a:ext cx="223191" cy="22943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3DD279-EC94-D2FE-3658-2E8C9B4948EE}"/>
              </a:ext>
            </a:extLst>
          </p:cNvPr>
          <p:cNvSpPr/>
          <p:nvPr/>
        </p:nvSpPr>
        <p:spPr>
          <a:xfrm>
            <a:off x="7883953" y="1099949"/>
            <a:ext cx="3880834" cy="1239592"/>
          </a:xfrm>
          <a:prstGeom prst="rect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Gill Sans MT" panose="020B0502020104020203" pitchFamily="34" charset="77"/>
              </a:rPr>
              <a:t>UPLOAD DATA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136FF5-45FD-D42D-C757-DF20D068AFCE}"/>
              </a:ext>
            </a:extLst>
          </p:cNvPr>
          <p:cNvSpPr txBox="1"/>
          <p:nvPr/>
        </p:nvSpPr>
        <p:spPr>
          <a:xfrm>
            <a:off x="7883949" y="2814984"/>
            <a:ext cx="38808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MT" panose="020B0502020104020203" pitchFamily="34" charset="77"/>
              </a:rPr>
              <a:t>To use SAS On Demand for Academics, all your data files, SAS programs, and other necessary files have to be uploaded to SAS server</a:t>
            </a:r>
          </a:p>
          <a:p>
            <a:pPr algn="ctr"/>
            <a:endParaRPr lang="en-US" dirty="0">
              <a:latin typeface="Gill Sans MT" panose="020B0502020104020203" pitchFamily="34" charset="77"/>
            </a:endParaRPr>
          </a:p>
          <a:p>
            <a:pPr algn="ctr"/>
            <a:r>
              <a:rPr lang="en-US" dirty="0">
                <a:latin typeface="Gill Sans MT" panose="020B0502020104020203" pitchFamily="34" charset="77"/>
              </a:rPr>
              <a:t>You get 5GB of personal storage</a:t>
            </a:r>
          </a:p>
          <a:p>
            <a:pPr algn="ctr"/>
            <a:endParaRPr lang="en-US" dirty="0">
              <a:latin typeface="Gill Sans MT" panose="020B0502020104020203" pitchFamily="34" charset="77"/>
            </a:endParaRPr>
          </a:p>
          <a:p>
            <a:pPr algn="ctr"/>
            <a:endParaRPr lang="en-US" dirty="0"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58305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81DB62E-1449-BF07-A83D-D80E40A0F7B4}"/>
              </a:ext>
            </a:extLst>
          </p:cNvPr>
          <p:cNvSpPr/>
          <p:nvPr/>
        </p:nvSpPr>
        <p:spPr>
          <a:xfrm>
            <a:off x="1214392" y="1098029"/>
            <a:ext cx="3880834" cy="1239592"/>
          </a:xfrm>
          <a:prstGeom prst="rect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Gill Sans MT" panose="020B0502020104020203" pitchFamily="34" charset="77"/>
              </a:rPr>
              <a:t>FILES AND FOLDERS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74CF58-BD67-5EBF-8C3D-DB1C3EC21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100" y="345104"/>
            <a:ext cx="3319508" cy="61677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35DB0D-3AC5-ED74-BCD1-46CB9D7F3EF4}"/>
              </a:ext>
            </a:extLst>
          </p:cNvPr>
          <p:cNvSpPr/>
          <p:nvPr/>
        </p:nvSpPr>
        <p:spPr>
          <a:xfrm>
            <a:off x="7543800" y="787400"/>
            <a:ext cx="3098800" cy="34925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0A25B0-DBA6-ABB5-F413-01CAF001FDCA}"/>
              </a:ext>
            </a:extLst>
          </p:cNvPr>
          <p:cNvSpPr txBox="1"/>
          <p:nvPr/>
        </p:nvSpPr>
        <p:spPr>
          <a:xfrm>
            <a:off x="1214392" y="2897649"/>
            <a:ext cx="38808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MT" panose="020B0502020104020203" pitchFamily="34" charset="77"/>
              </a:rPr>
              <a:t>Your files and folders are stored in </a:t>
            </a:r>
            <a:r>
              <a:rPr lang="en-US" b="1" dirty="0">
                <a:latin typeface="Gill Sans MT" panose="020B0502020104020203" pitchFamily="34" charset="77"/>
              </a:rPr>
              <a:t>Files (Home)</a:t>
            </a:r>
            <a:r>
              <a:rPr lang="en-US" dirty="0">
                <a:latin typeface="Gill Sans MT" panose="020B0502020104020203" pitchFamily="34" charset="77"/>
              </a:rPr>
              <a:t> folder</a:t>
            </a:r>
          </a:p>
          <a:p>
            <a:pPr algn="ctr"/>
            <a:endParaRPr lang="en-US" dirty="0">
              <a:latin typeface="Gill Sans MT" panose="020B0502020104020203" pitchFamily="34" charset="77"/>
            </a:endParaRPr>
          </a:p>
          <a:p>
            <a:pPr algn="ctr"/>
            <a:r>
              <a:rPr lang="en-US" dirty="0">
                <a:latin typeface="Gill Sans MT" panose="020B0502020104020203" pitchFamily="34" charset="77"/>
              </a:rPr>
              <a:t>After you uploaded the data and other necessary files, you can use that data within SAS Studio</a:t>
            </a:r>
          </a:p>
          <a:p>
            <a:pPr algn="ctr"/>
            <a:endParaRPr lang="en-US" dirty="0">
              <a:latin typeface="Gill Sans MT" panose="020B0502020104020203" pitchFamily="34" charset="77"/>
            </a:endParaRPr>
          </a:p>
          <a:p>
            <a:pPr algn="ctr"/>
            <a:r>
              <a:rPr lang="en-US" dirty="0">
                <a:latin typeface="Gill Sans MT" panose="020B0502020104020203" pitchFamily="34" charset="77"/>
              </a:rPr>
              <a:t>To use your data, you have to use SAS libraries</a:t>
            </a:r>
          </a:p>
          <a:p>
            <a:pPr algn="ctr"/>
            <a:endParaRPr lang="en-US" dirty="0"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00524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18785-3C8A-4254-F998-C95B3F1BE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135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SAS</a:t>
            </a:r>
            <a:r>
              <a:rPr lang="en-US" dirty="0"/>
              <a:t> LIBRARIES</a:t>
            </a:r>
          </a:p>
        </p:txBody>
      </p:sp>
    </p:spTree>
    <p:extLst>
      <p:ext uri="{BB962C8B-B14F-4D97-AF65-F5344CB8AC3E}">
        <p14:creationId xmlns:p14="http://schemas.microsoft.com/office/powerpoint/2010/main" val="934309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2873F5E-3F7B-D18B-31BE-0373D816D8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566" b="41409"/>
          <a:stretch/>
        </p:blipFill>
        <p:spPr>
          <a:xfrm>
            <a:off x="6642632" y="1097924"/>
            <a:ext cx="3874579" cy="46621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943232-00E0-FCF7-3218-65A28A9F47AA}"/>
              </a:ext>
            </a:extLst>
          </p:cNvPr>
          <p:cNvSpPr/>
          <p:nvPr/>
        </p:nvSpPr>
        <p:spPr>
          <a:xfrm>
            <a:off x="6451600" y="2324100"/>
            <a:ext cx="2552700" cy="31623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1C0E53-8032-1B13-052D-3F25F0E4EE81}"/>
              </a:ext>
            </a:extLst>
          </p:cNvPr>
          <p:cNvSpPr/>
          <p:nvPr/>
        </p:nvSpPr>
        <p:spPr>
          <a:xfrm>
            <a:off x="1214392" y="1098029"/>
            <a:ext cx="3880834" cy="1239592"/>
          </a:xfrm>
          <a:prstGeom prst="rect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Gill Sans MT" panose="020B0502020104020203" pitchFamily="34" charset="77"/>
              </a:rPr>
              <a:t>SAS LIBRARIES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A6C3F9-1F8B-C8A1-0EAF-A703889BEB76}"/>
              </a:ext>
            </a:extLst>
          </p:cNvPr>
          <p:cNvSpPr txBox="1"/>
          <p:nvPr/>
        </p:nvSpPr>
        <p:spPr>
          <a:xfrm>
            <a:off x="1214392" y="2897649"/>
            <a:ext cx="38808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MT" panose="020B0502020104020203" pitchFamily="34" charset="77"/>
              </a:rPr>
              <a:t>SAS library is a collection of SAS files that are stored in the same directory</a:t>
            </a:r>
          </a:p>
          <a:p>
            <a:pPr algn="ctr"/>
            <a:endParaRPr lang="en-US" dirty="0">
              <a:latin typeface="Gill Sans MT" panose="020B0502020104020203" pitchFamily="34" charset="77"/>
            </a:endParaRPr>
          </a:p>
          <a:p>
            <a:pPr algn="ctr"/>
            <a:r>
              <a:rPr lang="en-US" dirty="0">
                <a:latin typeface="Gill Sans MT" panose="020B0502020104020203" pitchFamily="34" charset="77"/>
              </a:rPr>
              <a:t>When you create a library, you are creating a shortcut to a that directory</a:t>
            </a:r>
          </a:p>
          <a:p>
            <a:pPr algn="ctr"/>
            <a:endParaRPr lang="en-US" dirty="0">
              <a:latin typeface="Gill Sans MT" panose="020B0502020104020203" pitchFamily="34" charset="77"/>
            </a:endParaRPr>
          </a:p>
          <a:p>
            <a:pPr algn="ctr"/>
            <a:r>
              <a:rPr lang="en-US" dirty="0">
                <a:latin typeface="Gill Sans MT" panose="020B0502020104020203" pitchFamily="34" charset="77"/>
              </a:rPr>
              <a:t>This shortcut allows SAS to easily access specific files within the directory without storing them in the library</a:t>
            </a:r>
          </a:p>
          <a:p>
            <a:pPr algn="ctr"/>
            <a:endParaRPr lang="en-US" dirty="0">
              <a:latin typeface="Gill Sans MT" panose="020B0502020104020203" pitchFamily="34" charset="77"/>
            </a:endParaRPr>
          </a:p>
          <a:p>
            <a:pPr algn="ctr"/>
            <a:endParaRPr lang="en-US" dirty="0"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40808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BFE45-F43F-BB7C-93F2-28C665338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79" y="27483"/>
            <a:ext cx="10515600" cy="1087443"/>
          </a:xfrm>
        </p:spPr>
        <p:txBody>
          <a:bodyPr/>
          <a:lstStyle/>
          <a:p>
            <a:pPr algn="ctr"/>
            <a:r>
              <a:rPr lang="en-US" dirty="0"/>
              <a:t>SAS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56787-73B9-B00A-B33F-A8DB5A2E47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045010"/>
            <a:ext cx="5181600" cy="5812989"/>
          </a:xfrm>
        </p:spPr>
        <p:txBody>
          <a:bodyPr/>
          <a:lstStyle/>
          <a:p>
            <a:r>
              <a:rPr lang="en-US" dirty="0"/>
              <a:t>SAS reads and works with the data in form of SAS data sets. </a:t>
            </a:r>
          </a:p>
          <a:p>
            <a:r>
              <a:rPr lang="en-US" dirty="0"/>
              <a:t>SAS data sets have a file extension .sas7bdat.</a:t>
            </a:r>
          </a:p>
          <a:p>
            <a:r>
              <a:rPr lang="en-US" dirty="0"/>
              <a:t>Like most statistical software, SAS stores data is two dimensions, columns and rows.</a:t>
            </a:r>
          </a:p>
          <a:p>
            <a:r>
              <a:rPr lang="en-US" dirty="0"/>
              <a:t>Rows are observations and columns are variables. </a:t>
            </a:r>
          </a:p>
          <a:p>
            <a:r>
              <a:rPr lang="en-US" dirty="0"/>
              <a:t>Two main type of variables are Character and Numeric.</a:t>
            </a:r>
          </a:p>
          <a:p>
            <a:r>
              <a:rPr lang="en-US" dirty="0"/>
              <a:t>Variable names should start with letter or underscore and cannot exceed 32 characters.</a:t>
            </a:r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244CC69-B4C3-ED5D-A428-55EF137D3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919" y="2359889"/>
            <a:ext cx="4496190" cy="2751058"/>
          </a:xfrm>
          <a:prstGeom prst="rect">
            <a:avLst/>
          </a:prstGeom>
        </p:spPr>
      </p:pic>
      <p:sp>
        <p:nvSpPr>
          <p:cNvPr id="17" name="Arrow: Down 16">
            <a:extLst>
              <a:ext uri="{FF2B5EF4-FFF2-40B4-BE49-F238E27FC236}">
                <a16:creationId xmlns:a16="http://schemas.microsoft.com/office/drawing/2014/main" id="{6857260D-EBA7-2861-F861-06BF33B26E0E}"/>
              </a:ext>
            </a:extLst>
          </p:cNvPr>
          <p:cNvSpPr/>
          <p:nvPr/>
        </p:nvSpPr>
        <p:spPr>
          <a:xfrm>
            <a:off x="7802509" y="1766451"/>
            <a:ext cx="120769" cy="51767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F29AF664-3F32-9D15-A1BC-103AFF8CED91}"/>
              </a:ext>
            </a:extLst>
          </p:cNvPr>
          <p:cNvSpPr/>
          <p:nvPr/>
        </p:nvSpPr>
        <p:spPr>
          <a:xfrm>
            <a:off x="6433856" y="2626895"/>
            <a:ext cx="786063" cy="14437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001F9F-5BD7-0E83-C1A2-214655CDC332}"/>
              </a:ext>
            </a:extLst>
          </p:cNvPr>
          <p:cNvSpPr/>
          <p:nvPr/>
        </p:nvSpPr>
        <p:spPr>
          <a:xfrm>
            <a:off x="7219919" y="2626894"/>
            <a:ext cx="4496190" cy="144379"/>
          </a:xfrm>
          <a:prstGeom prst="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DE6B54A-D4D1-DBAB-C2CE-AA9E7B3D5455}"/>
              </a:ext>
            </a:extLst>
          </p:cNvPr>
          <p:cNvSpPr/>
          <p:nvPr/>
        </p:nvSpPr>
        <p:spPr>
          <a:xfrm>
            <a:off x="7556740" y="2359889"/>
            <a:ext cx="786063" cy="2751058"/>
          </a:xfrm>
          <a:prstGeom prst="rect">
            <a:avLst/>
          </a:prstGeom>
          <a:solidFill>
            <a:srgbClr val="FFC000">
              <a:alpha val="1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D1FBFB-68DA-6B60-D31E-D1A897D299CB}"/>
              </a:ext>
            </a:extLst>
          </p:cNvPr>
          <p:cNvSpPr txBox="1"/>
          <p:nvPr/>
        </p:nvSpPr>
        <p:spPr>
          <a:xfrm>
            <a:off x="7802509" y="1428810"/>
            <a:ext cx="187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Variable Species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241D27-B167-97D6-E438-EA3EEF992623}"/>
              </a:ext>
            </a:extLst>
          </p:cNvPr>
          <p:cNvSpPr txBox="1"/>
          <p:nvPr/>
        </p:nvSpPr>
        <p:spPr>
          <a:xfrm>
            <a:off x="5181600" y="2344485"/>
            <a:ext cx="187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First Observation</a:t>
            </a:r>
          </a:p>
        </p:txBody>
      </p:sp>
    </p:spTree>
    <p:extLst>
      <p:ext uri="{BB962C8B-B14F-4D97-AF65-F5344CB8AC3E}">
        <p14:creationId xmlns:p14="http://schemas.microsoft.com/office/powerpoint/2010/main" val="2062903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1E954-F42E-AD55-BB93-EC7AFA484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SAS code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14BEE-EDB1-D423-7F01-D617554452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67009"/>
            <a:ext cx="5181600" cy="5471099"/>
          </a:xfrm>
        </p:spPr>
        <p:txBody>
          <a:bodyPr/>
          <a:lstStyle/>
          <a:p>
            <a:r>
              <a:rPr lang="en-US" dirty="0"/>
              <a:t>SAS syntax or code includes series of instructions called statements. Each statement ends with a </a:t>
            </a:r>
            <a:r>
              <a:rPr lang="en-US" b="1" dirty="0"/>
              <a:t>semicolon</a:t>
            </a:r>
            <a:r>
              <a:rPr lang="en-US" dirty="0"/>
              <a:t>.</a:t>
            </a:r>
          </a:p>
          <a:p>
            <a:r>
              <a:rPr lang="en-US" dirty="0"/>
              <a:t>SAS code, including variable names, are not case sensitive.</a:t>
            </a:r>
          </a:p>
          <a:p>
            <a:r>
              <a:rPr lang="en-US" dirty="0"/>
              <a:t>There are two main type of blocks of code, called steps in SAS,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DATA</a:t>
            </a:r>
            <a:r>
              <a:rPr lang="en-US" dirty="0"/>
              <a:t> step and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PROC</a:t>
            </a:r>
            <a:r>
              <a:rPr lang="en-US" dirty="0"/>
              <a:t> step.</a:t>
            </a:r>
          </a:p>
          <a:p>
            <a:r>
              <a:rPr lang="en-US" dirty="0"/>
              <a:t>You can make comments in your code using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* … ; 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one line,</a:t>
            </a:r>
            <a:r>
              <a:rPr lang="en-US" b="1" dirty="0"/>
              <a:t> </a:t>
            </a:r>
            <a:r>
              <a:rPr lang="en-US" dirty="0"/>
              <a:t>and</a:t>
            </a:r>
            <a:r>
              <a:rPr lang="en-US" b="1" dirty="0"/>
              <a:t> </a:t>
            </a:r>
            <a:r>
              <a:rPr lang="en-US" b="1" dirty="0">
                <a:solidFill>
                  <a:srgbClr val="00B050"/>
                </a:solidFill>
              </a:rPr>
              <a:t>/* …*/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dirty="0"/>
              <a:t>many lines,</a:t>
            </a:r>
            <a:endParaRPr lang="en-US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11688C-FF41-E2ED-41C3-B5FAABC61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bg1"/>
          </a:solidFill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 dirty="0">
                <a:solidFill>
                  <a:srgbClr val="00B05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*select </a:t>
            </a:r>
            <a:r>
              <a:rPr lang="en-US" kern="100" dirty="0">
                <a:solidFill>
                  <a:srgbClr val="00B050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only Setosa </a:t>
            </a:r>
            <a:r>
              <a:rPr lang="en-US" kern="100" dirty="0">
                <a:solidFill>
                  <a:srgbClr val="00B05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species;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kern="100" dirty="0">
                <a:solidFill>
                  <a:srgbClr val="2F5597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data</a:t>
            </a:r>
            <a:r>
              <a:rPr lang="en-US" kern="100" dirty="0">
                <a:solidFill>
                  <a:srgbClr val="2F5597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kern="100" dirty="0">
                <a:solidFill>
                  <a:srgbClr val="7F7F7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dsl</a:t>
            </a:r>
            <a:r>
              <a:rPr lang="en-US" b="1" kern="100" dirty="0">
                <a:solidFill>
                  <a:srgbClr val="2F5597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;</a:t>
            </a:r>
            <a:br>
              <a:rPr lang="en-US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	</a:t>
            </a:r>
            <a:r>
              <a:rPr lang="en-US" kern="100" dirty="0">
                <a:solidFill>
                  <a:srgbClr val="0070C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set </a:t>
            </a:r>
            <a:r>
              <a:rPr lang="en-US" kern="100" dirty="0">
                <a:solidFill>
                  <a:srgbClr val="7F7F7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sashelp.iris</a:t>
            </a:r>
            <a:r>
              <a:rPr lang="en-US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;</a:t>
            </a:r>
            <a:br>
              <a:rPr lang="en-US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	</a:t>
            </a:r>
            <a:r>
              <a:rPr lang="en-US" kern="100" dirty="0">
                <a:solidFill>
                  <a:srgbClr val="0070C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if </a:t>
            </a:r>
            <a:r>
              <a:rPr lang="en-US" kern="100" dirty="0">
                <a:solidFill>
                  <a:srgbClr val="7F7F7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species</a:t>
            </a:r>
            <a:r>
              <a:rPr lang="en-US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= </a:t>
            </a:r>
            <a:r>
              <a:rPr lang="en-US" kern="100" dirty="0">
                <a:solidFill>
                  <a:srgbClr val="7030A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"Setosa"</a:t>
            </a:r>
            <a:r>
              <a:rPr lang="en-US" b="1" kern="100" dirty="0">
                <a:solidFill>
                  <a:srgbClr val="2F5597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;</a:t>
            </a:r>
            <a:br>
              <a:rPr lang="en-US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b="1" kern="100" dirty="0">
                <a:solidFill>
                  <a:srgbClr val="2F5597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run;</a:t>
            </a:r>
            <a:br>
              <a:rPr lang="en-US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kern="100" dirty="0">
                <a:solidFill>
                  <a:srgbClr val="00B05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/*</a:t>
            </a:r>
            <a:br>
              <a:rPr lang="en-US" kern="100" dirty="0">
                <a:solidFill>
                  <a:srgbClr val="00B05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kern="100" dirty="0">
                <a:solidFill>
                  <a:srgbClr val="00B05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print the result;</a:t>
            </a:r>
            <a:br>
              <a:rPr lang="en-US" kern="100" dirty="0">
                <a:solidFill>
                  <a:srgbClr val="00B05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kern="100" dirty="0">
                <a:solidFill>
                  <a:srgbClr val="00B05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*/</a:t>
            </a:r>
            <a:br>
              <a:rPr lang="en-US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b="1" kern="100" dirty="0">
                <a:solidFill>
                  <a:srgbClr val="2F5597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proc print</a:t>
            </a:r>
            <a:r>
              <a:rPr lang="en-US" kern="100" dirty="0">
                <a:solidFill>
                  <a:srgbClr val="2F5597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kern="100" dirty="0">
                <a:solidFill>
                  <a:srgbClr val="0070C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data</a:t>
            </a:r>
            <a:r>
              <a:rPr lang="en-US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= </a:t>
            </a:r>
            <a:r>
              <a:rPr lang="en-US" kern="100" dirty="0">
                <a:solidFill>
                  <a:srgbClr val="7F7F7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dsl</a:t>
            </a:r>
            <a:r>
              <a:rPr lang="en-US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(</a:t>
            </a:r>
            <a:r>
              <a:rPr lang="en-US" kern="100" dirty="0">
                <a:solidFill>
                  <a:srgbClr val="0070C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obs</a:t>
            </a:r>
            <a:r>
              <a:rPr lang="en-US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=</a:t>
            </a:r>
            <a:r>
              <a:rPr lang="en-US" b="1" kern="100" dirty="0">
                <a:solidFill>
                  <a:srgbClr val="0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10</a:t>
            </a:r>
            <a:r>
              <a:rPr lang="en-US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</a:t>
            </a:r>
            <a:r>
              <a:rPr lang="en-US" b="1" kern="100" dirty="0">
                <a:solidFill>
                  <a:srgbClr val="2F5597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;</a:t>
            </a:r>
            <a:br>
              <a:rPr lang="en-US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b="1" kern="100" dirty="0">
                <a:solidFill>
                  <a:srgbClr val="2F5597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run;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43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2815C-ED07-6095-D680-0BE89EDC1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864"/>
          </a:xfrm>
        </p:spPr>
        <p:txBody>
          <a:bodyPr/>
          <a:lstStyle/>
          <a:p>
            <a:r>
              <a:rPr lang="en-US" dirty="0"/>
              <a:t>DATA 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6F441-8EA6-4A8D-13B3-0966842E5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3715" y="1253331"/>
            <a:ext cx="5907506" cy="615574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DATA</a:t>
            </a:r>
            <a:r>
              <a:rPr lang="en-US" dirty="0"/>
              <a:t> steps are used for creating or modifying data.</a:t>
            </a:r>
          </a:p>
          <a:p>
            <a:r>
              <a:rPr lang="en-US" dirty="0"/>
              <a:t>SAS executes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DATA </a:t>
            </a:r>
            <a:r>
              <a:rPr lang="en-US" dirty="0"/>
              <a:t>steps one observation at a time.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304F62-A309-5643-B5E1-7570E1ED8A6E}"/>
              </a:ext>
            </a:extLst>
          </p:cNvPr>
          <p:cNvSpPr txBox="1"/>
          <p:nvPr/>
        </p:nvSpPr>
        <p:spPr>
          <a:xfrm>
            <a:off x="1868906" y="3597181"/>
            <a:ext cx="1740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 1</a:t>
            </a:r>
          </a:p>
          <a:p>
            <a:endParaRPr lang="en-US" dirty="0"/>
          </a:p>
          <a:p>
            <a:r>
              <a:rPr lang="en-US" dirty="0"/>
              <a:t>observation 2</a:t>
            </a:r>
          </a:p>
          <a:p>
            <a:endParaRPr lang="en-US" dirty="0"/>
          </a:p>
          <a:p>
            <a:r>
              <a:rPr lang="en-US" dirty="0"/>
              <a:t>observation 3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9075EF-982B-1127-2B7F-44DFF9D8500C}"/>
              </a:ext>
            </a:extLst>
          </p:cNvPr>
          <p:cNvSpPr txBox="1"/>
          <p:nvPr/>
        </p:nvSpPr>
        <p:spPr>
          <a:xfrm>
            <a:off x="4820653" y="3604125"/>
            <a:ext cx="1740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statement 1</a:t>
            </a:r>
          </a:p>
          <a:p>
            <a:endParaRPr lang="en-US" dirty="0"/>
          </a:p>
          <a:p>
            <a:r>
              <a:rPr lang="en-US" dirty="0"/>
              <a:t>statement 2</a:t>
            </a:r>
          </a:p>
          <a:p>
            <a:endParaRPr lang="en-US" dirty="0"/>
          </a:p>
          <a:p>
            <a:r>
              <a:rPr lang="en-US" dirty="0"/>
              <a:t>statement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3FCF7C-30A8-60F1-24CD-7F4E4092D840}"/>
              </a:ext>
            </a:extLst>
          </p:cNvPr>
          <p:cNvSpPr txBox="1"/>
          <p:nvPr/>
        </p:nvSpPr>
        <p:spPr>
          <a:xfrm>
            <a:off x="7319210" y="3659540"/>
            <a:ext cx="1740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 1</a:t>
            </a:r>
          </a:p>
          <a:p>
            <a:r>
              <a:rPr lang="en-US" dirty="0"/>
              <a:t>observation 2</a:t>
            </a:r>
          </a:p>
          <a:p>
            <a:r>
              <a:rPr lang="en-US" dirty="0"/>
              <a:t>observation 3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0009BF-BF5A-3B96-882C-AAF7326B4532}"/>
              </a:ext>
            </a:extLst>
          </p:cNvPr>
          <p:cNvSpPr txBox="1"/>
          <p:nvPr/>
        </p:nvSpPr>
        <p:spPr>
          <a:xfrm>
            <a:off x="2221831" y="3206197"/>
            <a:ext cx="1387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Input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837B69-6841-34B7-441B-A2B3C9A20978}"/>
              </a:ext>
            </a:extLst>
          </p:cNvPr>
          <p:cNvSpPr txBox="1"/>
          <p:nvPr/>
        </p:nvSpPr>
        <p:spPr>
          <a:xfrm>
            <a:off x="4519861" y="3206197"/>
            <a:ext cx="2205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Data manipulations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C7A3CB-F68E-13A3-6807-BFB32171BE66}"/>
              </a:ext>
            </a:extLst>
          </p:cNvPr>
          <p:cNvSpPr txBox="1"/>
          <p:nvPr/>
        </p:nvSpPr>
        <p:spPr>
          <a:xfrm>
            <a:off x="7427507" y="3190156"/>
            <a:ext cx="1387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Output data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58BE2D2-52E7-4A58-0859-430336CDE978}"/>
              </a:ext>
            </a:extLst>
          </p:cNvPr>
          <p:cNvSpPr/>
          <p:nvPr/>
        </p:nvSpPr>
        <p:spPr>
          <a:xfrm>
            <a:off x="1785782" y="3641068"/>
            <a:ext cx="1668621" cy="304803"/>
          </a:xfrm>
          <a:prstGeom prst="ellipse">
            <a:avLst/>
          </a:prstGeom>
          <a:solidFill>
            <a:srgbClr val="FFFF00">
              <a:alpha val="1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0042F781-9FB4-776E-0FE8-39AC854DB0D5}"/>
              </a:ext>
            </a:extLst>
          </p:cNvPr>
          <p:cNvSpPr/>
          <p:nvPr/>
        </p:nvSpPr>
        <p:spPr>
          <a:xfrm>
            <a:off x="5439003" y="3936112"/>
            <a:ext cx="157018" cy="29210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6D02AB7D-2CFD-4157-A09A-54C77895E5FF}"/>
              </a:ext>
            </a:extLst>
          </p:cNvPr>
          <p:cNvSpPr/>
          <p:nvPr/>
        </p:nvSpPr>
        <p:spPr>
          <a:xfrm>
            <a:off x="5458813" y="4507628"/>
            <a:ext cx="157018" cy="29210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DD34268A-3AA4-C992-8176-1DBA40903E22}"/>
              </a:ext>
            </a:extLst>
          </p:cNvPr>
          <p:cNvSpPr/>
          <p:nvPr/>
        </p:nvSpPr>
        <p:spPr>
          <a:xfrm>
            <a:off x="3537527" y="3713787"/>
            <a:ext cx="1283126" cy="17472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570FFFF2-5D4A-2A82-9626-4E0652D8DE5E}"/>
              </a:ext>
            </a:extLst>
          </p:cNvPr>
          <p:cNvSpPr/>
          <p:nvPr/>
        </p:nvSpPr>
        <p:spPr>
          <a:xfrm>
            <a:off x="815127" y="3706109"/>
            <a:ext cx="855086" cy="1823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1D4DD0F5-78FC-985E-B59C-BBE3A6123C6C}"/>
              </a:ext>
            </a:extLst>
          </p:cNvPr>
          <p:cNvSpPr/>
          <p:nvPr/>
        </p:nvSpPr>
        <p:spPr>
          <a:xfrm>
            <a:off x="813178" y="4228212"/>
            <a:ext cx="855086" cy="1823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CD829C93-7255-4C0D-4A92-865B5FCB1192}"/>
              </a:ext>
            </a:extLst>
          </p:cNvPr>
          <p:cNvSpPr/>
          <p:nvPr/>
        </p:nvSpPr>
        <p:spPr>
          <a:xfrm>
            <a:off x="813178" y="4773007"/>
            <a:ext cx="855086" cy="1823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53AD017E-5909-015F-F5E7-39D74985DA9F}"/>
              </a:ext>
            </a:extLst>
          </p:cNvPr>
          <p:cNvSpPr/>
          <p:nvPr/>
        </p:nvSpPr>
        <p:spPr>
          <a:xfrm rot="19233768">
            <a:off x="5920477" y="4285428"/>
            <a:ext cx="1553713" cy="1991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90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2815C-ED07-6095-D680-0BE89EDC1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864"/>
          </a:xfrm>
        </p:spPr>
        <p:txBody>
          <a:bodyPr/>
          <a:lstStyle/>
          <a:p>
            <a:r>
              <a:rPr lang="en-US" dirty="0"/>
              <a:t>PROC 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6F441-8EA6-4A8D-13B3-0966842E5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10504"/>
            <a:ext cx="5181600" cy="615574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PROC</a:t>
            </a:r>
            <a:r>
              <a:rPr lang="en-US" dirty="0"/>
              <a:t> steps are used for analyzing data.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304F62-A309-5643-B5E1-7570E1ED8A6E}"/>
              </a:ext>
            </a:extLst>
          </p:cNvPr>
          <p:cNvSpPr txBox="1"/>
          <p:nvPr/>
        </p:nvSpPr>
        <p:spPr>
          <a:xfrm>
            <a:off x="6742543" y="2058631"/>
            <a:ext cx="3230783" cy="224676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</a:rPr>
              <a:t>Table 1</a:t>
            </a:r>
          </a:p>
          <a:p>
            <a:pPr algn="ctr"/>
            <a:endParaRPr lang="en-US" sz="2800" b="1" dirty="0">
              <a:solidFill>
                <a:srgbClr val="00B050"/>
              </a:solidFill>
            </a:endParaRPr>
          </a:p>
          <a:p>
            <a:pPr algn="ctr"/>
            <a:r>
              <a:rPr lang="en-US" sz="2800" b="1" dirty="0">
                <a:solidFill>
                  <a:srgbClr val="00B050"/>
                </a:solidFill>
              </a:rPr>
              <a:t>Table 2</a:t>
            </a:r>
          </a:p>
          <a:p>
            <a:pPr algn="ctr"/>
            <a:endParaRPr lang="en-US" sz="2800" b="1" dirty="0">
              <a:solidFill>
                <a:srgbClr val="00B050"/>
              </a:solidFill>
            </a:endParaRPr>
          </a:p>
          <a:p>
            <a:pPr algn="ctr"/>
            <a:r>
              <a:rPr lang="en-US" sz="2800" b="1" dirty="0">
                <a:solidFill>
                  <a:srgbClr val="00B050"/>
                </a:solidFill>
              </a:rPr>
              <a:t>Plot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9075EF-982B-1127-2B7F-44DFF9D8500C}"/>
              </a:ext>
            </a:extLst>
          </p:cNvPr>
          <p:cNvSpPr txBox="1"/>
          <p:nvPr/>
        </p:nvSpPr>
        <p:spPr>
          <a:xfrm>
            <a:off x="3578809" y="2932132"/>
            <a:ext cx="1740568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Proc step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0009BF-BF5A-3B96-882C-AAF7326B4532}"/>
              </a:ext>
            </a:extLst>
          </p:cNvPr>
          <p:cNvSpPr txBox="1"/>
          <p:nvPr/>
        </p:nvSpPr>
        <p:spPr>
          <a:xfrm>
            <a:off x="974442" y="2926935"/>
            <a:ext cx="1387643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C7A3CB-F68E-13A3-6807-BFB32171BE66}"/>
              </a:ext>
            </a:extLst>
          </p:cNvPr>
          <p:cNvSpPr txBox="1"/>
          <p:nvPr/>
        </p:nvSpPr>
        <p:spPr>
          <a:xfrm>
            <a:off x="7664112" y="1355025"/>
            <a:ext cx="1387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Results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570FFFF2-5D4A-2A82-9626-4E0652D8DE5E}"/>
              </a:ext>
            </a:extLst>
          </p:cNvPr>
          <p:cNvSpPr/>
          <p:nvPr/>
        </p:nvSpPr>
        <p:spPr>
          <a:xfrm>
            <a:off x="2362085" y="3079016"/>
            <a:ext cx="1216724" cy="206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97F6D10E-6F0C-85C6-9F43-48054888E476}"/>
              </a:ext>
            </a:extLst>
          </p:cNvPr>
          <p:cNvSpPr/>
          <p:nvPr/>
        </p:nvSpPr>
        <p:spPr>
          <a:xfrm>
            <a:off x="5319377" y="3079016"/>
            <a:ext cx="1423168" cy="2252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928FBFC-C27A-1219-5CC1-25409DAB67FB}"/>
              </a:ext>
            </a:extLst>
          </p:cNvPr>
          <p:cNvSpPr txBox="1">
            <a:spLocks/>
          </p:cNvSpPr>
          <p:nvPr/>
        </p:nvSpPr>
        <p:spPr>
          <a:xfrm>
            <a:off x="935182" y="4798842"/>
            <a:ext cx="10333181" cy="20591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Most of the time,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PROC</a:t>
            </a:r>
            <a:r>
              <a:rPr lang="en-US" dirty="0"/>
              <a:t> steps and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DATA</a:t>
            </a:r>
            <a:r>
              <a:rPr lang="en-US" dirty="0"/>
              <a:t> steps conclude with the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RUN</a:t>
            </a:r>
            <a:r>
              <a:rPr lang="en-US" dirty="0"/>
              <a:t> statement.</a:t>
            </a:r>
          </a:p>
          <a:p>
            <a:r>
              <a:rPr lang="en-US" dirty="0"/>
              <a:t>Certain statements, known as global statements, are placed outside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DATA</a:t>
            </a:r>
            <a:r>
              <a:rPr lang="en-US" dirty="0"/>
              <a:t> steps and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PROC</a:t>
            </a:r>
            <a:r>
              <a:rPr lang="en-US" dirty="0"/>
              <a:t> steps. For instance, the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LIBNAME</a:t>
            </a:r>
            <a:r>
              <a:rPr lang="en-US" dirty="0"/>
              <a:t> statement is used to define SAS libraries, and the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OPTIONS </a:t>
            </a:r>
            <a:r>
              <a:rPr lang="en-US" dirty="0"/>
              <a:t>statement allows users to customize printing output.</a:t>
            </a:r>
          </a:p>
        </p:txBody>
      </p:sp>
    </p:spTree>
    <p:extLst>
      <p:ext uri="{BB962C8B-B14F-4D97-AF65-F5344CB8AC3E}">
        <p14:creationId xmlns:p14="http://schemas.microsoft.com/office/powerpoint/2010/main" val="2974971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00E6B5-727C-EE56-996A-E90FB72FA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136" y="1678334"/>
            <a:ext cx="6602975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	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accent5"/>
                </a:solidFill>
              </a:rPr>
              <a:t>proc import</a:t>
            </a:r>
            <a:r>
              <a:rPr lang="en-US" sz="1800" dirty="0">
                <a:solidFill>
                  <a:srgbClr val="333333"/>
                </a:solidFill>
                <a:effectLst/>
              </a:rPr>
              <a:t>	Imports data into SAS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accent5"/>
                </a:solidFill>
              </a:rPr>
              <a:t>saving data 	</a:t>
            </a:r>
            <a:r>
              <a:rPr lang="en-US" sz="1800" dirty="0"/>
              <a:t>Saving data permanently </a:t>
            </a:r>
            <a:endParaRPr lang="en-US" sz="1800" dirty="0">
              <a:solidFill>
                <a:srgbClr val="333333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 err="1">
                <a:solidFill>
                  <a:schemeClr val="accent5"/>
                </a:solidFill>
              </a:rPr>
              <a:t>libname</a:t>
            </a:r>
            <a:r>
              <a:rPr lang="en-US" sz="1800" dirty="0"/>
              <a:t>  		Defines a link between a SAS session and a folder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E72CF8-7D5B-5560-47D5-E610BA9D9437}"/>
              </a:ext>
            </a:extLst>
          </p:cNvPr>
          <p:cNvSpPr/>
          <p:nvPr/>
        </p:nvSpPr>
        <p:spPr>
          <a:xfrm>
            <a:off x="188889" y="2189408"/>
            <a:ext cx="5027056" cy="1915733"/>
          </a:xfrm>
          <a:prstGeom prst="rect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Gill Sans MT" panose="020B0502020104020203" pitchFamily="34" charset="77"/>
              </a:rPr>
              <a:t>ACCESING DATA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729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00E6B5-727C-EE56-996A-E90FB72FA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23087" y="1678334"/>
            <a:ext cx="6480024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accent5"/>
                </a:solidFill>
                <a:cs typeface="New Peninim MT" pitchFamily="2" charset="-79"/>
              </a:rPr>
              <a:t>proc contents</a:t>
            </a:r>
            <a:r>
              <a:rPr lang="en-US" sz="1800" dirty="0">
                <a:cs typeface="New Peninim MT" pitchFamily="2" charset="-79"/>
              </a:rPr>
              <a:t>	Content of a SAS dataset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accent5"/>
                </a:solidFill>
                <a:cs typeface="New Peninim MT" pitchFamily="2" charset="-79"/>
              </a:rPr>
              <a:t>proc print</a:t>
            </a:r>
            <a:r>
              <a:rPr lang="en-US" sz="1800" dirty="0">
                <a:cs typeface="New Peninim MT" pitchFamily="2" charset="-79"/>
              </a:rPr>
              <a:t>	Displays the data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accent5"/>
                </a:solidFill>
                <a:cs typeface="New Peninim MT" pitchFamily="2" charset="-79"/>
              </a:rPr>
              <a:t>proc means</a:t>
            </a:r>
            <a:r>
              <a:rPr lang="en-US" sz="1800" dirty="0">
                <a:solidFill>
                  <a:srgbClr val="333333"/>
                </a:solidFill>
                <a:effectLst/>
                <a:cs typeface="New Peninim MT" pitchFamily="2" charset="-79"/>
              </a:rPr>
              <a:t>	Descriptive statistics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accent5"/>
                </a:solidFill>
                <a:cs typeface="New Peninim MT" pitchFamily="2" charset="-79"/>
              </a:rPr>
              <a:t>proc univariate</a:t>
            </a:r>
            <a:r>
              <a:rPr lang="en-US" sz="1800" dirty="0">
                <a:solidFill>
                  <a:srgbClr val="333333"/>
                </a:solidFill>
                <a:cs typeface="New Peninim MT" pitchFamily="2" charset="-79"/>
              </a:rPr>
              <a:t>  	More descriptive statistics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accent5"/>
                </a:solidFill>
                <a:cs typeface="New Peninim MT" pitchFamily="2" charset="-79"/>
              </a:rPr>
              <a:t>proc </a:t>
            </a:r>
            <a:r>
              <a:rPr lang="en-US" sz="1800" dirty="0" err="1">
                <a:solidFill>
                  <a:schemeClr val="accent5"/>
                </a:solidFill>
                <a:cs typeface="New Peninim MT" pitchFamily="2" charset="-79"/>
              </a:rPr>
              <a:t>freq</a:t>
            </a:r>
            <a:r>
              <a:rPr lang="en-US" sz="1800" dirty="0">
                <a:solidFill>
                  <a:srgbClr val="333333"/>
                </a:solidFill>
                <a:cs typeface="New Peninim MT" pitchFamily="2" charset="-79"/>
              </a:rPr>
              <a:t>		Frequency tables, frequency charts, crosstabs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accent5"/>
                </a:solidFill>
                <a:cs typeface="New Peninim MT" pitchFamily="2" charset="-79"/>
              </a:rPr>
              <a:t>proc</a:t>
            </a:r>
            <a:r>
              <a:rPr lang="en-US" sz="1800" dirty="0">
                <a:cs typeface="New Peninim MT" pitchFamily="2" charset="-79"/>
              </a:rPr>
              <a:t> </a:t>
            </a:r>
            <a:r>
              <a:rPr lang="en-US" sz="1800" dirty="0" err="1">
                <a:solidFill>
                  <a:schemeClr val="accent5"/>
                </a:solidFill>
                <a:cs typeface="New Peninim MT" pitchFamily="2" charset="-79"/>
              </a:rPr>
              <a:t>corr</a:t>
            </a:r>
            <a:r>
              <a:rPr lang="en-US" sz="1800" dirty="0">
                <a:cs typeface="New Peninim MT" pitchFamily="2" charset="-79"/>
              </a:rPr>
              <a:t>     	Correlation matrix and scatterplots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accent5"/>
                </a:solidFill>
                <a:cs typeface="New Peninim MT" pitchFamily="2" charset="-79"/>
              </a:rPr>
              <a:t>Proc </a:t>
            </a:r>
            <a:r>
              <a:rPr lang="en-US" sz="1800" dirty="0" err="1">
                <a:solidFill>
                  <a:schemeClr val="accent5"/>
                </a:solidFill>
                <a:cs typeface="New Peninim MT" pitchFamily="2" charset="-79"/>
              </a:rPr>
              <a:t>sgplot</a:t>
            </a:r>
            <a:r>
              <a:rPr lang="en-US" sz="1800" dirty="0">
                <a:cs typeface="New Peninim MT" pitchFamily="2" charset="-79"/>
              </a:rPr>
              <a:t>  	Produces many types of plots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E72CF8-7D5B-5560-47D5-E610BA9D9437}"/>
              </a:ext>
            </a:extLst>
          </p:cNvPr>
          <p:cNvSpPr/>
          <p:nvPr/>
        </p:nvSpPr>
        <p:spPr>
          <a:xfrm>
            <a:off x="188889" y="2189408"/>
            <a:ext cx="5027056" cy="1915733"/>
          </a:xfrm>
          <a:prstGeom prst="rect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Gill Sans MT" panose="020B0502020104020203" pitchFamily="34" charset="77"/>
              </a:rPr>
              <a:t>EXPLORING DATA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656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69CD6-BBCE-85AA-BBB8-C9A297AAE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kern="100" dirty="0">
                <a:cs typeface="Times New Roman" panose="02020603050405020304" pitchFamily="18" charset="0"/>
              </a:rPr>
              <a:t>PURPOSE OF THE WORKSHOP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A2C07-CB43-0F64-130C-64BF0A11F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Designed for people who are just getting started using SAS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Although SAS provides a graphical point-and-click user interface, we will concentrate on using SAS programming language</a:t>
            </a:r>
          </a:p>
          <a:p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 will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present </a:t>
            </a:r>
            <a:r>
              <a:rPr lang="en-US" dirty="0">
                <a:effectLst/>
                <a:ea typeface="Calibri" panose="020F0502020204030204" pitchFamily="34" charset="0"/>
              </a:rPr>
              <a:t>the most common data processing steps and tasks</a:t>
            </a:r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186A150-43DF-821D-9B94-9BC0FE219BD1}"/>
              </a:ext>
            </a:extLst>
          </p:cNvPr>
          <p:cNvSpPr/>
          <p:nvPr/>
        </p:nvSpPr>
        <p:spPr>
          <a:xfrm>
            <a:off x="5036127" y="5043055"/>
            <a:ext cx="2105891" cy="62345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Modify data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CFECE03-5F56-C539-549B-35E088DD4E5D}"/>
              </a:ext>
            </a:extLst>
          </p:cNvPr>
          <p:cNvSpPr/>
          <p:nvPr/>
        </p:nvSpPr>
        <p:spPr>
          <a:xfrm>
            <a:off x="2930236" y="5043055"/>
            <a:ext cx="2105891" cy="62345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Explore data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1B1668C-2C23-FFEC-082D-4FBA77DE0384}"/>
              </a:ext>
            </a:extLst>
          </p:cNvPr>
          <p:cNvSpPr/>
          <p:nvPr/>
        </p:nvSpPr>
        <p:spPr>
          <a:xfrm>
            <a:off x="7142018" y="5043055"/>
            <a:ext cx="2105891" cy="62345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Manage data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8D08ECD-1F81-157C-9859-F813A1B0CC3E}"/>
              </a:ext>
            </a:extLst>
          </p:cNvPr>
          <p:cNvSpPr/>
          <p:nvPr/>
        </p:nvSpPr>
        <p:spPr>
          <a:xfrm>
            <a:off x="824345" y="5043055"/>
            <a:ext cx="2105891" cy="62345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Access data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DA7C31E-FFC6-A912-7732-3ECD43DA93A8}"/>
              </a:ext>
            </a:extLst>
          </p:cNvPr>
          <p:cNvSpPr/>
          <p:nvPr/>
        </p:nvSpPr>
        <p:spPr>
          <a:xfrm>
            <a:off x="9247909" y="5043055"/>
            <a:ext cx="2105891" cy="62345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Analyze data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423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00E6B5-727C-EE56-996A-E90FB72FA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23087" y="2189408"/>
            <a:ext cx="6668913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accent5"/>
                </a:solidFill>
              </a:rPr>
              <a:t>proc format</a:t>
            </a:r>
            <a:r>
              <a:rPr lang="en-US" sz="1800" dirty="0"/>
              <a:t>	Creates formats (aka value labels)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accent5"/>
                </a:solidFill>
              </a:rPr>
              <a:t>label </a:t>
            </a:r>
            <a:r>
              <a:rPr lang="en-US" sz="1800" dirty="0"/>
              <a:t>		Creates labels for variables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accent5"/>
                </a:solidFill>
              </a:rPr>
              <a:t>rename</a:t>
            </a:r>
            <a:r>
              <a:rPr lang="en-US" sz="1800" dirty="0">
                <a:solidFill>
                  <a:srgbClr val="333333"/>
                </a:solidFill>
                <a:effectLst/>
              </a:rPr>
              <a:t>		Changes the name of a variable in a data step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accent5"/>
                </a:solidFill>
              </a:rPr>
              <a:t>if then	</a:t>
            </a:r>
            <a:r>
              <a:rPr lang="en-US" sz="1800" dirty="0">
                <a:solidFill>
                  <a:srgbClr val="333333"/>
                </a:solidFill>
              </a:rPr>
              <a:t>  	Executes a statement only if the condition is true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accent5"/>
                </a:solidFill>
              </a:rPr>
              <a:t>functions</a:t>
            </a:r>
            <a:r>
              <a:rPr lang="en-US" sz="1800" dirty="0">
                <a:solidFill>
                  <a:srgbClr val="333333"/>
                </a:solidFill>
              </a:rPr>
              <a:t>		Creating new variables using SAS functions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E72CF8-7D5B-5560-47D5-E610BA9D9437}"/>
              </a:ext>
            </a:extLst>
          </p:cNvPr>
          <p:cNvSpPr/>
          <p:nvPr/>
        </p:nvSpPr>
        <p:spPr>
          <a:xfrm>
            <a:off x="188889" y="2189408"/>
            <a:ext cx="5027056" cy="1915733"/>
          </a:xfrm>
          <a:prstGeom prst="rect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Gill Sans MT" panose="020B0502020104020203" pitchFamily="34" charset="77"/>
              </a:rPr>
              <a:t>MODIFYING DATA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9767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00E6B5-727C-EE56-996A-E90FB72FA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23087" y="1781365"/>
            <a:ext cx="6480024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accent5"/>
                </a:solidFill>
              </a:rPr>
              <a:t>if and where</a:t>
            </a:r>
            <a:r>
              <a:rPr lang="en-US" sz="1800" dirty="0"/>
              <a:t>	Conditional statement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accent5"/>
                </a:solidFill>
              </a:rPr>
              <a:t>keep</a:t>
            </a:r>
            <a:r>
              <a:rPr lang="en-US" sz="1800" dirty="0">
                <a:solidFill>
                  <a:srgbClr val="333333"/>
                </a:solidFill>
                <a:effectLst/>
              </a:rPr>
              <a:t>		Keeps named variables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accent5"/>
                </a:solidFill>
              </a:rPr>
              <a:t>drop	</a:t>
            </a:r>
            <a:r>
              <a:rPr lang="en-US" sz="1800" dirty="0">
                <a:solidFill>
                  <a:srgbClr val="333333"/>
                </a:solidFill>
              </a:rPr>
              <a:t>  	Drops named variables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accent5"/>
                </a:solidFill>
              </a:rPr>
              <a:t>appending</a:t>
            </a:r>
            <a:r>
              <a:rPr lang="en-US" sz="1800" dirty="0">
                <a:solidFill>
                  <a:srgbClr val="333333"/>
                </a:solidFill>
              </a:rPr>
              <a:t> 	Reads in named file(s), proc set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accent5"/>
                </a:solidFill>
              </a:rPr>
              <a:t>proc sort      	</a:t>
            </a:r>
            <a:r>
              <a:rPr lang="en-US" sz="1800" dirty="0"/>
              <a:t>Sorts cases in a dataset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accent5"/>
                </a:solidFill>
              </a:rPr>
              <a:t>merge	</a:t>
            </a:r>
            <a:r>
              <a:rPr lang="en-US" sz="1800" dirty="0"/>
              <a:t>	Merges files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E72CF8-7D5B-5560-47D5-E610BA9D9437}"/>
              </a:ext>
            </a:extLst>
          </p:cNvPr>
          <p:cNvSpPr/>
          <p:nvPr/>
        </p:nvSpPr>
        <p:spPr>
          <a:xfrm>
            <a:off x="188889" y="2189408"/>
            <a:ext cx="5027056" cy="1915733"/>
          </a:xfrm>
          <a:prstGeom prst="rect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Gill Sans MT" panose="020B0502020104020203" pitchFamily="34" charset="77"/>
              </a:rPr>
              <a:t>MANAGING DATA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0366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00E6B5-727C-EE56-996A-E90FB72FA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58692" y="2189408"/>
            <a:ext cx="6982300" cy="322380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accent5"/>
                </a:solidFill>
              </a:rPr>
              <a:t>proc </a:t>
            </a:r>
            <a:r>
              <a:rPr lang="en-US" sz="1800" dirty="0" err="1">
                <a:solidFill>
                  <a:schemeClr val="accent5"/>
                </a:solidFill>
              </a:rPr>
              <a:t>freq</a:t>
            </a:r>
            <a:r>
              <a:rPr lang="en-US" sz="1800" dirty="0"/>
              <a:t>		Used here for chi-squared tests</a:t>
            </a:r>
            <a:endParaRPr lang="en-US" sz="1800" dirty="0">
              <a:solidFill>
                <a:schemeClr val="accent5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accent5"/>
                </a:solidFill>
              </a:rPr>
              <a:t>proc </a:t>
            </a:r>
            <a:r>
              <a:rPr lang="en-US" sz="1800" dirty="0" err="1">
                <a:solidFill>
                  <a:schemeClr val="accent5"/>
                </a:solidFill>
              </a:rPr>
              <a:t>ttest</a:t>
            </a:r>
            <a:r>
              <a:rPr lang="en-US" sz="1800" dirty="0"/>
              <a:t>		t-tests, including one sample, two sample and paired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accent5"/>
                </a:solidFill>
              </a:rPr>
              <a:t>proc reg</a:t>
            </a:r>
            <a:r>
              <a:rPr lang="en-US" sz="1800" dirty="0">
                <a:solidFill>
                  <a:srgbClr val="333333"/>
                </a:solidFill>
                <a:effectLst/>
              </a:rPr>
              <a:t>		Simple and multiple regression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accent5"/>
                </a:solidFill>
              </a:rPr>
              <a:t>proc logistic</a:t>
            </a:r>
            <a:r>
              <a:rPr lang="en-US" sz="1800" dirty="0">
                <a:solidFill>
                  <a:srgbClr val="333333"/>
                </a:solidFill>
              </a:rPr>
              <a:t>	logistic regression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E72CF8-7D5B-5560-47D5-E610BA9D9437}"/>
              </a:ext>
            </a:extLst>
          </p:cNvPr>
          <p:cNvSpPr/>
          <p:nvPr/>
        </p:nvSpPr>
        <p:spPr>
          <a:xfrm>
            <a:off x="188889" y="2189408"/>
            <a:ext cx="5027056" cy="1915733"/>
          </a:xfrm>
          <a:prstGeom prst="rect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Gill Sans MT" panose="020B0502020104020203" pitchFamily="34" charset="77"/>
              </a:rPr>
              <a:t>ANALYZING DATA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2009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C20C1F-E894-CF78-5103-E08BD43FC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UCLA OARC statistical consulting website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https://stats.oarc.ucla.edu/</a:t>
            </a:r>
            <a:endParaRPr lang="en-US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On the website you’ll find many links to our SAS resources pages: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Seminars</a:t>
            </a:r>
            <a:r>
              <a:rPr lang="en-US" dirty="0"/>
              <a:t> provide deeper dives into SAS topics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Learning modules </a:t>
            </a:r>
            <a:r>
              <a:rPr lang="en-US" dirty="0"/>
              <a:t>for basic SAS commands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Data analysis examples </a:t>
            </a:r>
            <a:r>
              <a:rPr lang="en-US" dirty="0"/>
              <a:t>of many different regression commands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Annotated output </a:t>
            </a:r>
            <a:r>
              <a:rPr lang="en-US" dirty="0"/>
              <a:t>of many regression commands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EFC8BD4F-6579-22C7-D2A1-81391DEE7B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979" y="2291575"/>
            <a:ext cx="5313757" cy="30636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2D42E2-2827-D90A-126E-6D2300C4ED03}"/>
              </a:ext>
            </a:extLst>
          </p:cNvPr>
          <p:cNvSpPr/>
          <p:nvPr/>
        </p:nvSpPr>
        <p:spPr>
          <a:xfrm>
            <a:off x="2442118" y="299434"/>
            <a:ext cx="6356194" cy="1284039"/>
          </a:xfrm>
          <a:prstGeom prst="rect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Gill Sans MT" panose="020B0502020104020203" pitchFamily="34" charset="77"/>
              </a:rPr>
              <a:t>ADDITIONAL RESOURCES</a:t>
            </a:r>
          </a:p>
        </p:txBody>
      </p:sp>
    </p:spTree>
    <p:extLst>
      <p:ext uri="{BB962C8B-B14F-4D97-AF65-F5344CB8AC3E}">
        <p14:creationId xmlns:p14="http://schemas.microsoft.com/office/powerpoint/2010/main" val="31727355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EB6C7-3A6C-5C59-DE17-2C36772CD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SAS Users YouTube channel</a:t>
            </a:r>
            <a:endParaRPr lang="en-US" dirty="0"/>
          </a:p>
          <a:p>
            <a:r>
              <a:rPr lang="en-US" dirty="0">
                <a:hlinkClick r:id="rId3"/>
              </a:rPr>
              <a:t>SAS Base Programming Reference sheet</a:t>
            </a:r>
            <a:r>
              <a:rPr lang="en-US" dirty="0"/>
              <a:t> (compact guide to SAS commands)</a:t>
            </a:r>
          </a:p>
          <a:p>
            <a:endParaRPr lang="en-US" dirty="0"/>
          </a:p>
          <a:p>
            <a:r>
              <a:rPr lang="en-US" dirty="0">
                <a:hlinkClick r:id="rId4"/>
              </a:rPr>
              <a:t>OARC YouTube channel</a:t>
            </a:r>
            <a:r>
              <a:rPr lang="en-US" dirty="0"/>
              <a:t> (SAS and other workshops)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53CF1-756A-4099-DB79-21FAF80D8068}"/>
              </a:ext>
            </a:extLst>
          </p:cNvPr>
          <p:cNvSpPr/>
          <p:nvPr/>
        </p:nvSpPr>
        <p:spPr>
          <a:xfrm>
            <a:off x="2442118" y="299434"/>
            <a:ext cx="6356194" cy="1284039"/>
          </a:xfrm>
          <a:prstGeom prst="rect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Gill Sans MT" panose="020B0502020104020203" pitchFamily="34" charset="77"/>
              </a:rPr>
              <a:t>EXTERNAL RESOURCES</a:t>
            </a:r>
          </a:p>
        </p:txBody>
      </p:sp>
    </p:spTree>
    <p:extLst>
      <p:ext uri="{BB962C8B-B14F-4D97-AF65-F5344CB8AC3E}">
        <p14:creationId xmlns:p14="http://schemas.microsoft.com/office/powerpoint/2010/main" val="25618232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FA73C-5C54-48B1-312B-DAF6958CA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716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128918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F7EF8-550A-3613-D7D6-66D3E9369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SAS On Demand for Academics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D75FE-D2D7-9CFA-D49E-6E752156F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vailable on </a:t>
            </a:r>
            <a:r>
              <a:rPr lang="en-US" u="sng" kern="100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www.sas.com</a:t>
            </a:r>
            <a:endParaRPr lang="en-US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 educational program provided by SAS and </a:t>
            </a:r>
            <a:r>
              <a:rPr lang="en-US" kern="100" dirty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ts purpose is to facilitate learning and teaching SAS programming, data analytics, and statistical analysis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eb-based platform that connects to SAS server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 downloading required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a typeface="Calibri" panose="020F0502020204030204" pitchFamily="34" charset="0"/>
                <a:cs typeface="Times New Roman" panose="02020603050405020304" pitchFamily="18" charset="0"/>
              </a:rPr>
              <a:t>Free</a:t>
            </a:r>
            <a:endParaRPr lang="en-US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626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94AFA-4F74-4285-3994-A40126AD4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182" y="2471016"/>
            <a:ext cx="813261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NAVIGATING SAS ON DEMAND FOR ACADEMCS 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INTERFACE</a:t>
            </a:r>
          </a:p>
        </p:txBody>
      </p:sp>
    </p:spTree>
    <p:extLst>
      <p:ext uri="{BB962C8B-B14F-4D97-AF65-F5344CB8AC3E}">
        <p14:creationId xmlns:p14="http://schemas.microsoft.com/office/powerpoint/2010/main" val="1421435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40E56-18DB-E154-6C50-C17F4D41D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7311"/>
            <a:ext cx="10515600" cy="1325563"/>
          </a:xfrm>
        </p:spPr>
        <p:txBody>
          <a:bodyPr/>
          <a:lstStyle/>
          <a:p>
            <a:pPr algn="ctr"/>
            <a:r>
              <a:rPr lang="en-US" noProof="1">
                <a:hlinkClick r:id="rId2"/>
              </a:rPr>
              <a:t>https://welcome.oda.sas.com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111913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4B6057BA-B916-3A49-5F6C-13C7FD5E0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62000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1DFA1B9-6B37-69A1-022C-5998E6870A26}"/>
              </a:ext>
            </a:extLst>
          </p:cNvPr>
          <p:cNvCxnSpPr>
            <a:cxnSpLocks/>
          </p:cNvCxnSpPr>
          <p:nvPr/>
        </p:nvCxnSpPr>
        <p:spPr>
          <a:xfrm flipV="1">
            <a:off x="10470524" y="373487"/>
            <a:ext cx="682580" cy="36060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191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login box&#10;&#10;Description automatically generated">
            <a:extLst>
              <a:ext uri="{FF2B5EF4-FFF2-40B4-BE49-F238E27FC236}">
                <a16:creationId xmlns:a16="http://schemas.microsoft.com/office/drawing/2014/main" id="{1B4EB545-14FD-7B9D-8A29-BD0AFB952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8262" cy="761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39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 software&#10;&#10;Description automatically generated">
            <a:extLst>
              <a:ext uri="{FF2B5EF4-FFF2-40B4-BE49-F238E27FC236}">
                <a16:creationId xmlns:a16="http://schemas.microsoft.com/office/drawing/2014/main" id="{ED73B8CA-85D4-11D3-B141-914EFBE4E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6928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1CABD8B-AA87-19B1-9DAC-7B556BDBBC31}"/>
              </a:ext>
            </a:extLst>
          </p:cNvPr>
          <p:cNvSpPr/>
          <p:nvPr/>
        </p:nvSpPr>
        <p:spPr>
          <a:xfrm>
            <a:off x="4917688" y="1717288"/>
            <a:ext cx="2386361" cy="100361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46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4695</TotalTime>
  <Words>1137</Words>
  <Application>Microsoft Macintosh PowerPoint</Application>
  <PresentationFormat>Widescreen</PresentationFormat>
  <Paragraphs>183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Consolas</vt:lpstr>
      <vt:lpstr>Gill Sans MT</vt:lpstr>
      <vt:lpstr>Office Theme</vt:lpstr>
      <vt:lpstr>INTRODUCTION TO</vt:lpstr>
      <vt:lpstr>WHAT IS SAS?</vt:lpstr>
      <vt:lpstr>PURPOSE OF THE WORKSHOP</vt:lpstr>
      <vt:lpstr>SAS On Demand for Academics</vt:lpstr>
      <vt:lpstr>NAVIGATING SAS ON DEMAND FOR ACADEMCS  INTERFACE</vt:lpstr>
      <vt:lpstr>https://welcome.oda.sas.com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UPLOADING YOUR FILES TO SAS SERVER</vt:lpstr>
      <vt:lpstr>PowerPoint Presentation</vt:lpstr>
      <vt:lpstr>PowerPoint Presentation</vt:lpstr>
      <vt:lpstr>SAS LIBRARIES</vt:lpstr>
      <vt:lpstr>PowerPoint Presentation</vt:lpstr>
      <vt:lpstr>SAS DATA</vt:lpstr>
      <vt:lpstr>SAS code syntax</vt:lpstr>
      <vt:lpstr>DATA step</vt:lpstr>
      <vt:lpstr>PROC step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</dc:title>
  <dc:creator>Kajokaite, Kotrina</dc:creator>
  <cp:lastModifiedBy>Kajokaite, Kotrina</cp:lastModifiedBy>
  <cp:revision>47</cp:revision>
  <dcterms:created xsi:type="dcterms:W3CDTF">2023-10-23T21:56:32Z</dcterms:created>
  <dcterms:modified xsi:type="dcterms:W3CDTF">2023-11-20T16:08:04Z</dcterms:modified>
</cp:coreProperties>
</file>