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43" r:id="rId5"/>
    <p:sldId id="342" r:id="rId6"/>
    <p:sldId id="262" r:id="rId7"/>
    <p:sldId id="341" r:id="rId8"/>
    <p:sldId id="259" r:id="rId9"/>
    <p:sldId id="264" r:id="rId10"/>
    <p:sldId id="379" r:id="rId11"/>
    <p:sldId id="263" r:id="rId12"/>
    <p:sldId id="380" r:id="rId13"/>
    <p:sldId id="265" r:id="rId14"/>
    <p:sldId id="274" r:id="rId15"/>
    <p:sldId id="273" r:id="rId16"/>
    <p:sldId id="272" r:id="rId17"/>
    <p:sldId id="271" r:id="rId18"/>
    <p:sldId id="270" r:id="rId19"/>
    <p:sldId id="269" r:id="rId20"/>
    <p:sldId id="268" r:id="rId21"/>
    <p:sldId id="267" r:id="rId22"/>
    <p:sldId id="275" r:id="rId23"/>
    <p:sldId id="338" r:id="rId24"/>
    <p:sldId id="280" r:id="rId25"/>
    <p:sldId id="279" r:id="rId26"/>
    <p:sldId id="278" r:id="rId27"/>
    <p:sldId id="277" r:id="rId28"/>
    <p:sldId id="344" r:id="rId29"/>
    <p:sldId id="370" r:id="rId30"/>
    <p:sldId id="276" r:id="rId31"/>
    <p:sldId id="345" r:id="rId32"/>
    <p:sldId id="291" r:id="rId33"/>
    <p:sldId id="286" r:id="rId34"/>
    <p:sldId id="281" r:id="rId35"/>
    <p:sldId id="285" r:id="rId36"/>
    <p:sldId id="284" r:id="rId37"/>
    <p:sldId id="347" r:id="rId38"/>
    <p:sldId id="371" r:id="rId39"/>
    <p:sldId id="282" r:id="rId40"/>
    <p:sldId id="283" r:id="rId41"/>
    <p:sldId id="293" r:id="rId42"/>
    <p:sldId id="294" r:id="rId43"/>
    <p:sldId id="346" r:id="rId44"/>
    <p:sldId id="348" r:id="rId45"/>
    <p:sldId id="349" r:id="rId46"/>
    <p:sldId id="350" r:id="rId47"/>
    <p:sldId id="351" r:id="rId48"/>
    <p:sldId id="352" r:id="rId49"/>
    <p:sldId id="356" r:id="rId50"/>
    <p:sldId id="355" r:id="rId51"/>
    <p:sldId id="354" r:id="rId52"/>
    <p:sldId id="353" r:id="rId53"/>
    <p:sldId id="357" r:id="rId54"/>
    <p:sldId id="358" r:id="rId55"/>
    <p:sldId id="359" r:id="rId56"/>
    <p:sldId id="360" r:id="rId57"/>
    <p:sldId id="372" r:id="rId58"/>
    <p:sldId id="296" r:id="rId59"/>
    <p:sldId id="295" r:id="rId60"/>
    <p:sldId id="304" r:id="rId61"/>
    <p:sldId id="305" r:id="rId62"/>
    <p:sldId id="302" r:id="rId63"/>
    <p:sldId id="303" r:id="rId64"/>
    <p:sldId id="297" r:id="rId65"/>
    <p:sldId id="298" r:id="rId66"/>
    <p:sldId id="299" r:id="rId67"/>
    <p:sldId id="300" r:id="rId68"/>
    <p:sldId id="309" r:id="rId69"/>
    <p:sldId id="340" r:id="rId70"/>
    <p:sldId id="310" r:id="rId71"/>
    <p:sldId id="361" r:id="rId72"/>
    <p:sldId id="362" r:id="rId73"/>
    <p:sldId id="308" r:id="rId74"/>
    <p:sldId id="307" r:id="rId75"/>
    <p:sldId id="301" r:id="rId76"/>
    <p:sldId id="306" r:id="rId77"/>
    <p:sldId id="363" r:id="rId78"/>
    <p:sldId id="364" r:id="rId79"/>
    <p:sldId id="365" r:id="rId80"/>
    <p:sldId id="373" r:id="rId81"/>
    <p:sldId id="312" r:id="rId82"/>
    <p:sldId id="313" r:id="rId83"/>
    <p:sldId id="311" r:id="rId84"/>
    <p:sldId id="314" r:id="rId85"/>
    <p:sldId id="315" r:id="rId86"/>
    <p:sldId id="374" r:id="rId87"/>
    <p:sldId id="325" r:id="rId88"/>
    <p:sldId id="324" r:id="rId89"/>
    <p:sldId id="323" r:id="rId90"/>
    <p:sldId id="322" r:id="rId91"/>
    <p:sldId id="321" r:id="rId92"/>
    <p:sldId id="320" r:id="rId93"/>
    <p:sldId id="319" r:id="rId94"/>
    <p:sldId id="376" r:id="rId95"/>
    <p:sldId id="318" r:id="rId96"/>
    <p:sldId id="326" r:id="rId97"/>
    <p:sldId id="330" r:id="rId98"/>
    <p:sldId id="339" r:id="rId99"/>
    <p:sldId id="329" r:id="rId100"/>
    <p:sldId id="366" r:id="rId101"/>
    <p:sldId id="328" r:id="rId102"/>
    <p:sldId id="375" r:id="rId103"/>
    <p:sldId id="327" r:id="rId104"/>
    <p:sldId id="316" r:id="rId105"/>
    <p:sldId id="336" r:id="rId106"/>
    <p:sldId id="367" r:id="rId107"/>
    <p:sldId id="335" r:id="rId108"/>
    <p:sldId id="334" r:id="rId109"/>
    <p:sldId id="368" r:id="rId110"/>
    <p:sldId id="369" r:id="rId111"/>
    <p:sldId id="378" r:id="rId112"/>
    <p:sldId id="333" r:id="rId113"/>
    <p:sldId id="332" r:id="rId114"/>
    <p:sldId id="331" r:id="rId115"/>
    <p:sldId id="377" r:id="rId116"/>
    <p:sldId id="337" r:id="rId1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39C567-5A7B-4760-BA5B-568014CD3F57}">
          <p14:sldIdLst>
            <p14:sldId id="256"/>
            <p14:sldId id="257"/>
            <p14:sldId id="258"/>
            <p14:sldId id="343"/>
            <p14:sldId id="342"/>
            <p14:sldId id="262"/>
          </p14:sldIdLst>
        </p14:section>
        <p14:section name="Simple mediation with continuous predictor" id="{6044AB53-0E76-4F2D-9D1D-D153D8CBF312}">
          <p14:sldIdLst>
            <p14:sldId id="341"/>
            <p14:sldId id="259"/>
            <p14:sldId id="264"/>
            <p14:sldId id="379"/>
            <p14:sldId id="263"/>
            <p14:sldId id="380"/>
            <p14:sldId id="265"/>
            <p14:sldId id="274"/>
            <p14:sldId id="273"/>
            <p14:sldId id="272"/>
            <p14:sldId id="271"/>
            <p14:sldId id="270"/>
            <p14:sldId id="269"/>
            <p14:sldId id="268"/>
            <p14:sldId id="267"/>
            <p14:sldId id="275"/>
            <p14:sldId id="338"/>
            <p14:sldId id="280"/>
            <p14:sldId id="279"/>
            <p14:sldId id="278"/>
            <p14:sldId id="277"/>
            <p14:sldId id="344"/>
            <p14:sldId id="370"/>
          </p14:sldIdLst>
        </p14:section>
        <p14:section name="Bootstrapping" id="{29A3AA63-191A-4286-B451-CADFCA904047}">
          <p14:sldIdLst>
            <p14:sldId id="276"/>
            <p14:sldId id="345"/>
            <p14:sldId id="291"/>
            <p14:sldId id="286"/>
            <p14:sldId id="281"/>
            <p14:sldId id="285"/>
            <p14:sldId id="284"/>
            <p14:sldId id="347"/>
            <p14:sldId id="371"/>
          </p14:sldIdLst>
        </p14:section>
        <p14:section name="Standardization" id="{6273A1CE-D0ED-4CBC-AF99-F163E83B207F}">
          <p14:sldIdLst>
            <p14:sldId id="282"/>
            <p14:sldId id="283"/>
            <p14:sldId id="293"/>
            <p14:sldId id="294"/>
            <p14:sldId id="346"/>
            <p14:sldId id="348"/>
            <p14:sldId id="349"/>
            <p14:sldId id="350"/>
            <p14:sldId id="351"/>
            <p14:sldId id="352"/>
            <p14:sldId id="356"/>
            <p14:sldId id="355"/>
            <p14:sldId id="354"/>
            <p14:sldId id="353"/>
            <p14:sldId id="357"/>
            <p14:sldId id="358"/>
            <p14:sldId id="359"/>
            <p14:sldId id="360"/>
            <p14:sldId id="372"/>
          </p14:sldIdLst>
        </p14:section>
        <p14:section name="Binary predictor" id="{A2DF6D38-4F3C-4499-9F3A-BD24B461FB88}">
          <p14:sldIdLst>
            <p14:sldId id="296"/>
            <p14:sldId id="295"/>
            <p14:sldId id="304"/>
            <p14:sldId id="305"/>
            <p14:sldId id="302"/>
            <p14:sldId id="303"/>
            <p14:sldId id="297"/>
            <p14:sldId id="298"/>
            <p14:sldId id="299"/>
          </p14:sldIdLst>
        </p14:section>
        <p14:section name="Simple mediation model with multicategorical predictor" id="{A0FBFDEF-3DE6-41C7-AF46-6A7F4AA539AB}">
          <p14:sldIdLst>
            <p14:sldId id="300"/>
            <p14:sldId id="309"/>
            <p14:sldId id="340"/>
            <p14:sldId id="310"/>
            <p14:sldId id="361"/>
            <p14:sldId id="362"/>
            <p14:sldId id="308"/>
            <p14:sldId id="307"/>
            <p14:sldId id="301"/>
            <p14:sldId id="306"/>
            <p14:sldId id="363"/>
            <p14:sldId id="364"/>
            <p14:sldId id="365"/>
            <p14:sldId id="373"/>
          </p14:sldIdLst>
        </p14:section>
        <p14:section name="Simple mediation model with covariates" id="{65E3D60E-6C05-43F2-9955-8C984DCACF8D}">
          <p14:sldIdLst>
            <p14:sldId id="312"/>
            <p14:sldId id="313"/>
            <p14:sldId id="311"/>
            <p14:sldId id="314"/>
            <p14:sldId id="315"/>
            <p14:sldId id="374"/>
          </p14:sldIdLst>
        </p14:section>
        <p14:section name="Parallel mediation" id="{537B4AD1-7BA7-4A96-8139-E4CC727CD5B4}">
          <p14:sldIdLst>
            <p14:sldId id="325"/>
            <p14:sldId id="324"/>
            <p14:sldId id="323"/>
            <p14:sldId id="322"/>
            <p14:sldId id="321"/>
            <p14:sldId id="320"/>
            <p14:sldId id="319"/>
            <p14:sldId id="376"/>
          </p14:sldIdLst>
        </p14:section>
        <p14:section name="Serial mediation" id="{967A1A13-CD94-47A1-A9A5-70DFD8889C0D}">
          <p14:sldIdLst>
            <p14:sldId id="318"/>
            <p14:sldId id="326"/>
            <p14:sldId id="330"/>
            <p14:sldId id="339"/>
            <p14:sldId id="329"/>
            <p14:sldId id="366"/>
            <p14:sldId id="328"/>
            <p14:sldId id="375"/>
          </p14:sldIdLst>
        </p14:section>
        <p14:section name="MCAR missing data" id="{C2CEE335-B0B8-4E84-8030-F5CCA741E400}">
          <p14:sldIdLst>
            <p14:sldId id="327"/>
            <p14:sldId id="316"/>
            <p14:sldId id="336"/>
            <p14:sldId id="367"/>
            <p14:sldId id="335"/>
            <p14:sldId id="334"/>
            <p14:sldId id="368"/>
            <p14:sldId id="369"/>
            <p14:sldId id="378"/>
          </p14:sldIdLst>
        </p14:section>
        <p14:section name="Criteria for making causal claims" id="{FD720B9E-160F-4A97-91A1-6377DC0FF148}">
          <p14:sldIdLst>
            <p14:sldId id="333"/>
            <p14:sldId id="332"/>
            <p14:sldId id="331"/>
            <p14:sldId id="377"/>
          </p14:sldIdLst>
        </p14:section>
        <p14:section name="References" id="{11178F6E-5BF2-4D9C-B9FE-EB04D70133A5}">
          <p14:sldIdLst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CA5CF-63B9-4541-8EBF-63DDAEBF0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E1F12-137D-4E39-92AA-A7E45F557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A928D-3832-4BBB-9839-3E9BA008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DCE6B-9370-4AD9-B118-65B5E066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6D6C-EBE9-4183-AB65-81395C32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3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638C7-5ABE-4B97-B155-56B2FECE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BC014-8497-4BC0-8E14-02D2C362C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F8E16-C28C-47D7-AA42-FA51A867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61073-587C-47B8-8534-2D1FD4DA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8E6A4-438F-4388-8655-02F3991E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0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A449FF-7FCA-4089-ABBE-1AFE06F5F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35323-38A8-42E4-85C9-70F8F6906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7FAE8-3D57-46D1-B61D-F1DEFE45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3CF4-BE7B-455B-B53F-245C1DB6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234B6-D6D3-4228-82AA-29DCDEA0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34A94-52DB-4356-AC47-B081B7F4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03BBE-315E-4431-B416-5B60CC3A2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27621-D1EF-4236-A3EE-6EB0B2AC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E28CD-A606-48E1-A10C-80C824B9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610ED-B8B5-48EC-8008-3682DACC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0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666B-2B36-4BFA-ADA5-958FCEE3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63D30-1312-4C2D-AA94-887C958BE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3C802-F3D2-4257-B758-AA7137695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13B20-8008-4938-8269-284AE9C1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2D542-0934-4ED6-A0CF-79610A94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306D-CEC0-4C82-AA96-DA32B5D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2492A-EE24-41EA-BC3A-7A5906695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68769-202E-4F2B-9B2E-6A96ECFC3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0BF03-5DA5-4371-AA0F-C0D18E2C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CBA8E-E115-4B12-A0A8-49F4906E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EEA6A-1FE9-4E75-A883-305093D4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2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787D0-321D-4586-9649-0857BD01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397C2-D19D-4226-B42B-81CB0F459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1BF3F-D93E-4858-84D7-A58D53A4B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C83EC-C861-4331-80F6-5DEF855F7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4E889-2901-4E01-BE6C-7C02D94A2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4C0251-710F-4153-B5DC-63C63D02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4C076B-9AA0-4363-859E-7677D276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461DC-2524-48DC-BD34-BFF76B42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1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19B0-510F-416D-B264-60860B74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A21A40-9DB2-4482-93A3-BB5EFC90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C56FB-BC32-4030-B0C2-CAD4066C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2AF4A-B6E2-4862-AE6F-60374304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81E96C-571D-4F94-AF1A-796481DB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9772A-2DE7-429E-B099-00CE61205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65608-0457-4EFA-B20F-DBBEE7C8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6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6499-5621-4CD4-926A-35611073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EC03-1388-471A-A234-082CE9C7A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4E243-7ED5-4708-AA14-5FD595B7E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4B30E-F412-4C79-B570-68833249E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AF4DE-F2F4-4784-98AA-EA6EBDA6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AE7AC-EBB4-4697-9746-3C47C8E5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9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C585-1EEB-4917-9922-2B0C39BF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2FCC93-7B26-4F51-901E-F69CE191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98C3E-09C8-4AB1-A391-A3765F7F8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C963D-201F-4268-8CBE-6E3F75836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29BA6-E777-4FD1-86A2-C0B6C081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36A5F-5130-4CD3-99DF-0EDFC8EF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AD5CE-89E4-4F0E-AF50-A4E28AEF5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5F2D3-ADE5-4A1A-8106-6EA49FC88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A81FC-BD01-42C1-8ABE-DB6A1BC34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80E1D-0C7E-4FE6-8237-7EFB4F0FC56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BEB06-477E-4723-940C-AC71263E39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DA70E-BC9B-463A-A284-55054D404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98EB-F245-4872-95AA-880E67A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942EZp5kwA" TargetMode="External"/><Relationship Id="rId2" Type="http://schemas.openxmlformats.org/officeDocument/2006/relationships/hyperlink" Target="https://stats.oarc.ucla.edu/mplus/seminars/mplus-class-not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gureitout.org.uk/mplusmedmod.ht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ts.oarc.ucla.edu/wp-content/uploads/2024/03/mplus_diagram_3.png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BCA2-1B4E-4184-AC2D-AED8A3961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Mediation Analysis using Mplus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492D1-DC55-4856-BEF1-BE0DA720A7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Presented by Christine R. Wells, Ph.D.</a:t>
            </a:r>
          </a:p>
          <a:p>
            <a:r>
              <a:rPr lang="en-US"/>
              <a:t>Statistical Methods and Data Analytics</a:t>
            </a:r>
          </a:p>
          <a:p>
            <a:r>
              <a:rPr lang="en-US"/>
              <a:t>UCLA Office of Advanced Research Computing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37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5ED2-AA29-49B7-9EAA-433CB727F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of regression of MV on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30124-5EEC-4C16-AF4F-1376B67A0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MODEL RESULTS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0.614      0.015     40.588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80.964      1.262     64.169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102.673      2.053     50.000      0.000</a:t>
            </a:r>
          </a:p>
        </p:txBody>
      </p:sp>
    </p:spTree>
    <p:extLst>
      <p:ext uri="{BB962C8B-B14F-4D97-AF65-F5344CB8AC3E}">
        <p14:creationId xmlns:p14="http://schemas.microsoft.com/office/powerpoint/2010/main" val="394604434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20F2-2AF2-4BD2-873F-74380946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output for indirect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19F5F-2C14-4178-8A57-DF7480FD0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TOTAL, TOTAL INDIRECT, SPECIFIC INDIRECT, AND DIRECT EFFECTS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 to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Sum of indirect      0.619      0.016     39.180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IMPACT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0.191      0.008     23.015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0.002      0.009      0.184      0.854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3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IMPACT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0.427      0.014     30.605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181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1F29E-7E06-43B2-98AA-04F1314B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diagram of serial mediation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B13060-A30F-4E9E-91C1-4602D357F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9810"/>
            <a:ext cx="10515600" cy="3542968"/>
          </a:xfrm>
        </p:spPr>
      </p:pic>
    </p:spTree>
    <p:extLst>
      <p:ext uri="{BB962C8B-B14F-4D97-AF65-F5344CB8AC3E}">
        <p14:creationId xmlns:p14="http://schemas.microsoft.com/office/powerpoint/2010/main" val="261456623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6134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BDB9-A29A-4004-B11B-76683904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MCAR missing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FC084-23BC-48F1-91B7-FA01A2248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following examples assume that the data are missing completely at random (MCAR).</a:t>
            </a:r>
          </a:p>
          <a:p>
            <a:r>
              <a:rPr lang="en-US"/>
              <a:t>By default, Mplus will use Full Information Maximum Likelihood (FIML) to handle the missing data on outcome variables.</a:t>
            </a:r>
          </a:p>
          <a:p>
            <a:r>
              <a:rPr lang="en-US"/>
              <a:t>The observations with missing values will still be used in the analysis.</a:t>
            </a:r>
          </a:p>
          <a:p>
            <a:r>
              <a:rPr lang="en-US"/>
              <a:t>When the independent variable has missing values, add a line in the Model command with the name of the independent variable given in square brackets.  </a:t>
            </a:r>
          </a:p>
          <a:p>
            <a:pPr lvl="1"/>
            <a:r>
              <a:rPr lang="en-US"/>
              <a:t>This requests that Mplus calculate the mean of the independent variable, thus treating it as an outcome.</a:t>
            </a:r>
          </a:p>
        </p:txBody>
      </p:sp>
    </p:spTree>
    <p:extLst>
      <p:ext uri="{BB962C8B-B14F-4D97-AF65-F5344CB8AC3E}">
        <p14:creationId xmlns:p14="http://schemas.microsoft.com/office/powerpoint/2010/main" val="345466679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0021-5075-46A0-B729-023331562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on DV, MV or both DV and MV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EECDB-69A8-4F71-AC0F-B6B6D5BB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data: </a:t>
            </a:r>
          </a:p>
          <a:p>
            <a:pPr marL="0" indent="0">
              <a:buNone/>
            </a:pPr>
            <a:r>
              <a:rPr lang="en-US"/>
              <a:t>file is intro_mediation_DV_missing.txt;</a:t>
            </a:r>
          </a:p>
          <a:p>
            <a:pPr marL="0" indent="0">
              <a:buNone/>
            </a:pPr>
            <a:r>
              <a:rPr lang="en-US"/>
              <a:t>variable:</a:t>
            </a:r>
          </a:p>
          <a:p>
            <a:pPr marL="0" indent="0">
              <a:buNone/>
            </a:pPr>
            <a:r>
              <a:rPr lang="en-US"/>
              <a:t>names are detail exper impact opinion ccovar bcovar;</a:t>
            </a:r>
          </a:p>
          <a:p>
            <a:pPr marL="0" indent="0">
              <a:buNone/>
            </a:pPr>
            <a:r>
              <a:rPr lang="en-US"/>
              <a:t>usevariables = detail exper opinion;</a:t>
            </a:r>
          </a:p>
          <a:p>
            <a:pPr marL="0" indent="0">
              <a:buNone/>
            </a:pPr>
            <a:r>
              <a:rPr lang="en-US"/>
              <a:t>missing are all (-9999);</a:t>
            </a:r>
          </a:p>
          <a:p>
            <a:pPr marL="0" indent="0">
              <a:buNone/>
            </a:pPr>
            <a:r>
              <a:rPr lang="en-US"/>
              <a:t>analysis:</a:t>
            </a:r>
          </a:p>
          <a:p>
            <a:pPr marL="0" indent="0">
              <a:buNone/>
            </a:pPr>
            <a:r>
              <a:rPr lang="en-US"/>
              <a:t>type = general;</a:t>
            </a:r>
          </a:p>
          <a:p>
            <a:pPr marL="0" indent="0">
              <a:buNone/>
            </a:pPr>
            <a:r>
              <a:rPr lang="en-US"/>
              <a:t>estimator = ml;</a:t>
            </a:r>
          </a:p>
          <a:p>
            <a:pPr marL="0" indent="0">
              <a:buNone/>
            </a:pPr>
            <a:r>
              <a:rPr lang="en-US"/>
              <a:t>bootstrap = 10000;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5501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F73E9-FDF0-4125-9015-71A0C95E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on DV, MV or both DV and MV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2BB37-337E-4600-BFB1-E8E55DB1D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model:</a:t>
            </a:r>
          </a:p>
          <a:p>
            <a:pPr marL="0" indent="0">
              <a:buNone/>
            </a:pPr>
            <a:r>
              <a:rPr lang="en-US"/>
              <a:t>opinion on exper (b1);</a:t>
            </a:r>
          </a:p>
          <a:p>
            <a:pPr marL="0" indent="0">
              <a:buNone/>
            </a:pPr>
            <a:r>
              <a:rPr lang="en-US"/>
              <a:t>opinion on detail (cprime); </a:t>
            </a:r>
          </a:p>
          <a:p>
            <a:pPr marL="0" indent="0">
              <a:buNone/>
            </a:pPr>
            <a:r>
              <a:rPr lang="en-US"/>
              <a:t>exper on detail (a1);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detail;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output:</a:t>
            </a:r>
          </a:p>
          <a:p>
            <a:pPr marL="0" indent="0">
              <a:buNone/>
            </a:pPr>
            <a:r>
              <a:rPr lang="en-US"/>
              <a:t>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169614718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E1B28-ACB7-4FD7-8609-BC6F5DBF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EC16B-43F8-4095-A3A6-AC9EB8EB3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SUMMARY OF ANALYSIS</a:t>
            </a:r>
          </a:p>
          <a:p>
            <a:pPr marL="0" indent="0">
              <a:buNone/>
            </a:pPr>
            <a:endParaRPr lang="en-US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Number of groups                                                 1</a:t>
            </a: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Number of observations                                        5000</a:t>
            </a:r>
          </a:p>
          <a:p>
            <a:pPr marL="0" indent="0">
              <a:buNone/>
            </a:pPr>
            <a:endParaRPr lang="en-US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Number of dependent variables                                    2</a:t>
            </a: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Number of independent variables                                  1</a:t>
            </a: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Number of continuous latent variables                            0</a:t>
            </a:r>
          </a:p>
          <a:p>
            <a:pPr marL="0" indent="0">
              <a:buNone/>
            </a:pPr>
            <a:endParaRPr lang="en-US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Observed dependent variables</a:t>
            </a:r>
          </a:p>
          <a:p>
            <a:pPr marL="0" indent="0">
              <a:buNone/>
            </a:pPr>
            <a:endParaRPr lang="en-US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  Continuous</a:t>
            </a: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   EXPER       OPINION</a:t>
            </a:r>
          </a:p>
          <a:p>
            <a:pPr marL="0" indent="0">
              <a:buNone/>
            </a:pPr>
            <a:endParaRPr lang="en-US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Observed independent variables</a:t>
            </a:r>
          </a:p>
          <a:p>
            <a:pPr marL="0" indent="0">
              <a:buNone/>
            </a:pPr>
            <a:r>
              <a:rPr 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   DETAIL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3283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690-18EE-4D31-9986-CA3C8518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data on IV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3FA3-40C1-4DCE-8DEE-B5EB0E020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title:  missing data on IV only;</a:t>
            </a:r>
          </a:p>
          <a:p>
            <a:pPr marL="0" indent="0">
              <a:buNone/>
            </a:pPr>
            <a:r>
              <a:rPr lang="en-US"/>
              <a:t>data: </a:t>
            </a:r>
          </a:p>
          <a:p>
            <a:pPr marL="0" indent="0">
              <a:buNone/>
            </a:pPr>
            <a:r>
              <a:rPr lang="en-US"/>
              <a:t>file is intro_mediation_IV_missing.txt;</a:t>
            </a:r>
          </a:p>
          <a:p>
            <a:pPr marL="0" indent="0">
              <a:buNone/>
            </a:pPr>
            <a:r>
              <a:rPr lang="en-US"/>
              <a:t>variable:</a:t>
            </a:r>
          </a:p>
          <a:p>
            <a:pPr marL="0" indent="0">
              <a:buNone/>
            </a:pPr>
            <a:r>
              <a:rPr lang="en-US"/>
              <a:t>names are detail exper impact opinion ccovar bcovar;</a:t>
            </a:r>
          </a:p>
          <a:p>
            <a:pPr marL="0" indent="0">
              <a:buNone/>
            </a:pPr>
            <a:r>
              <a:rPr lang="en-US"/>
              <a:t>usevariables = detail exper opinion;</a:t>
            </a:r>
          </a:p>
          <a:p>
            <a:pPr marL="0" indent="0">
              <a:buNone/>
            </a:pPr>
            <a:r>
              <a:rPr lang="en-US"/>
              <a:t>missing are all (-9999);</a:t>
            </a:r>
          </a:p>
          <a:p>
            <a:pPr marL="0" indent="0">
              <a:buNone/>
            </a:pPr>
            <a:r>
              <a:rPr lang="en-US"/>
              <a:t>analysis:</a:t>
            </a:r>
          </a:p>
          <a:p>
            <a:pPr marL="0" indent="0">
              <a:buNone/>
            </a:pPr>
            <a:r>
              <a:rPr lang="en-US"/>
              <a:t>type = general;</a:t>
            </a:r>
          </a:p>
          <a:p>
            <a:pPr marL="0" indent="0">
              <a:buNone/>
            </a:pPr>
            <a:r>
              <a:rPr lang="en-US"/>
              <a:t>estimator = ml;</a:t>
            </a:r>
          </a:p>
          <a:p>
            <a:pPr marL="0" indent="0">
              <a:buNone/>
            </a:pPr>
            <a:r>
              <a:rPr lang="en-US"/>
              <a:t>bootstrap = 10000;</a:t>
            </a:r>
          </a:p>
        </p:txBody>
      </p:sp>
    </p:spTree>
    <p:extLst>
      <p:ext uri="{BB962C8B-B14F-4D97-AF65-F5344CB8AC3E}">
        <p14:creationId xmlns:p14="http://schemas.microsoft.com/office/powerpoint/2010/main" val="109905162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3629-00F8-40A8-8EE7-77DFE5D0F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data on IV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F60A-CC6B-4F6A-BA5C-6FCB5F696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model:</a:t>
            </a:r>
          </a:p>
          <a:p>
            <a:pPr marL="0" indent="0">
              <a:buNone/>
            </a:pPr>
            <a:r>
              <a:rPr lang="en-US"/>
              <a:t>opinion on exper;</a:t>
            </a:r>
          </a:p>
          <a:p>
            <a:pPr marL="0" indent="0">
              <a:buNone/>
            </a:pPr>
            <a:r>
              <a:rPr lang="en-US"/>
              <a:t>opinion on detail; </a:t>
            </a:r>
          </a:p>
          <a:p>
            <a:pPr marL="0" indent="0">
              <a:buNone/>
            </a:pPr>
            <a:r>
              <a:rPr lang="en-US"/>
              <a:t>exper on detail;</a:t>
            </a:r>
          </a:p>
          <a:p>
            <a:pPr marL="0" indent="0">
              <a:buNone/>
            </a:pPr>
            <a:r>
              <a:rPr lang="en-US"/>
              <a:t>[detail];</a:t>
            </a:r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detail; </a:t>
            </a:r>
          </a:p>
          <a:p>
            <a:pPr marL="0" indent="0">
              <a:buNone/>
            </a:pPr>
            <a:r>
              <a:rPr lang="en-US"/>
              <a:t>output:</a:t>
            </a:r>
          </a:p>
          <a:p>
            <a:pPr marL="0" indent="0">
              <a:buNone/>
            </a:pPr>
            <a:r>
              <a:rPr lang="en-US"/>
              <a:t>cint(bcbootstrap);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9414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1FCB-75DF-4DAE-8859-E643002F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output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899B5-F1F3-4C99-8329-B547D22D4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SUMMARY OF ANALYSIS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Number of groups                                                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Number of observations                                        5000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Number of dependent variables                                    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Number of independent variables                                 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Number of continuous latent variables                            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Observed dependent variables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Continuous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EXPER       OPINION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Observed independent variables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DETAIL</a:t>
            </a:r>
          </a:p>
        </p:txBody>
      </p:sp>
    </p:spTree>
    <p:extLst>
      <p:ext uri="{BB962C8B-B14F-4D97-AF65-F5344CB8AC3E}">
        <p14:creationId xmlns:p14="http://schemas.microsoft.com/office/powerpoint/2010/main" val="331023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2E13-03FF-4418-AEBD-DC664570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/>
              <a:t>Regression of DV on IV and MV (c’ and a paths)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3D73-C452-4809-A6DF-81C43DD9F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title: regression of DV on IV and mediator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exper opinion detail; </a:t>
            </a:r>
          </a:p>
          <a:p>
            <a:pPr marL="0" indent="0">
              <a:buNone/>
            </a:pPr>
            <a:r>
              <a:rPr lang="en-US"/>
              <a:t>model: opinion on detail exper;</a:t>
            </a:r>
          </a:p>
        </p:txBody>
      </p:sp>
    </p:spTree>
    <p:extLst>
      <p:ext uri="{BB962C8B-B14F-4D97-AF65-F5344CB8AC3E}">
        <p14:creationId xmlns:p14="http://schemas.microsoft.com/office/powerpoint/2010/main" val="365209016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6992-82C0-469C-AC4F-F2049875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output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4AB81-B0AC-46B5-BE7C-746A9445E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MODEL RESULTS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0.311      0.016     19.025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1.009      0.020     50.378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0.618      0.015     40.163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Means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82.866      0.140    592.031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80.672      1.273     63.356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102.453      1.899     53.941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90.002      1.917     46.942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102.179      2.112     48.386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128.239      2.718     47.186      0.000</a:t>
            </a:r>
          </a:p>
        </p:txBody>
      </p:sp>
    </p:spTree>
    <p:extLst>
      <p:ext uri="{BB962C8B-B14F-4D97-AF65-F5344CB8AC3E}">
        <p14:creationId xmlns:p14="http://schemas.microsoft.com/office/powerpoint/2010/main" val="213102969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2425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930D-695F-47EB-B31D-2A9356E0F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Criteria for making causal claims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2DDD9-04E0-4335-A65D-560417496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criteria for making causal claims has changed greatly in the last 10-15 years. </a:t>
            </a:r>
          </a:p>
          <a:p>
            <a:r>
              <a:rPr lang="en-US"/>
              <a:t>Gone are the days of Baron and Kenny and the causal steps approach. </a:t>
            </a:r>
          </a:p>
          <a:p>
            <a:r>
              <a:rPr lang="en-US"/>
              <a:t>Hayes provides a thoughtful explanation of why this method, that was so widely used for 20 years, is no longer acceptable. </a:t>
            </a:r>
          </a:p>
          <a:p>
            <a:r>
              <a:rPr lang="en-US"/>
              <a:t>The work of Judea Pearl and Tyler VanderWeele have been very influential in this change. </a:t>
            </a:r>
          </a:p>
          <a:p>
            <a:r>
              <a:rPr lang="en-US"/>
              <a:t>A complete discussion of the current set of criteria needed to claim causality is beyond the scope of this workshop, but: </a:t>
            </a:r>
          </a:p>
          <a:p>
            <a:pPr lvl="1"/>
            <a:r>
              <a:rPr lang="en-US"/>
              <a:t>The cause must come before the effect. </a:t>
            </a:r>
          </a:p>
          <a:p>
            <a:pPr lvl="1"/>
            <a:r>
              <a:rPr lang="en-US"/>
              <a:t>This means that cross-sectional data are usually inappropriate for mediation analysis, because all of the data (for X, M and Y) are collected at the same time, so there is no way to guarantee that the cause happened before the effect. </a:t>
            </a:r>
          </a:p>
        </p:txBody>
      </p:sp>
    </p:spTree>
    <p:extLst>
      <p:ext uri="{BB962C8B-B14F-4D97-AF65-F5344CB8AC3E}">
        <p14:creationId xmlns:p14="http://schemas.microsoft.com/office/powerpoint/2010/main" val="396800985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C0DDF-62A6-41C1-956B-2CCD4B4D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Criteria for making causal claims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61C8F-0A05-4C84-B98C-D1F747DB3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Second, just because you used a particular variable as the mediator does not mean that it is the only mediator. </a:t>
            </a:r>
          </a:p>
          <a:p>
            <a:r>
              <a:rPr lang="en-US"/>
              <a:t>Perhaps another variable is the real mediator, and the variable you are using is just correlated with the real mediator. </a:t>
            </a:r>
          </a:p>
          <a:p>
            <a:r>
              <a:rPr lang="en-US"/>
              <a:t>Or perhaps a variable that is not in your model, and maybe not even in your dataset, causes both the mediator and the outcome. </a:t>
            </a:r>
          </a:p>
          <a:p>
            <a:r>
              <a:rPr lang="en-US"/>
              <a:t>When thinking about experiments and causality, most researchers immediately think of randomly assigning subjects to experimental groups or conditions; however, such assignment does not mean that mediator causes the outcome.</a:t>
            </a:r>
          </a:p>
        </p:txBody>
      </p:sp>
    </p:spTree>
    <p:extLst>
      <p:ext uri="{BB962C8B-B14F-4D97-AF65-F5344CB8AC3E}">
        <p14:creationId xmlns:p14="http://schemas.microsoft.com/office/powerpoint/2010/main" val="155742372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A6213-CDEA-4D77-9CA7-537E811C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assumptions that should be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D3E2C-9899-4E39-85B2-1BB5C558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his paper </a:t>
            </a:r>
            <a:r>
              <a:rPr lang="en-US" i="1"/>
              <a:t>Mediation Analysis:  A Practitioner’s Guide</a:t>
            </a:r>
            <a:r>
              <a:rPr lang="en-US"/>
              <a:t> (2016), VanderWeele lists four assumptions that need to be assessed so that the direct and indirect effects are interpretable.</a:t>
            </a:r>
          </a:p>
          <a:p>
            <a:pPr lvl="1"/>
            <a:r>
              <a:rPr lang="en-US"/>
              <a:t>no confounding between X and Y</a:t>
            </a:r>
          </a:p>
          <a:p>
            <a:pPr lvl="1"/>
            <a:r>
              <a:rPr lang="en-US"/>
              <a:t>no confounding between M and Y</a:t>
            </a:r>
          </a:p>
          <a:p>
            <a:pPr lvl="1"/>
            <a:r>
              <a:rPr lang="en-US"/>
              <a:t>no confounding between X and M</a:t>
            </a:r>
          </a:p>
          <a:p>
            <a:pPr lvl="1"/>
            <a:r>
              <a:rPr lang="en-US"/>
              <a:t>no confounding between M and Y that is itself affected by X.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022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8047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3A1E-626E-4B3C-B73B-D1B44F0E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614DE-183B-4A2A-B05D-1FE277B19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Geiser, Christian. (2013). </a:t>
            </a:r>
            <a:r>
              <a:rPr lang="en-US" i="1"/>
              <a:t>Data Analysis with Mplus</a:t>
            </a:r>
            <a:r>
              <a:rPr lang="en-US"/>
              <a:t>. New York: Guilford Press.</a:t>
            </a:r>
          </a:p>
          <a:p>
            <a:r>
              <a:rPr lang="en-US"/>
              <a:t>Hayes, Andrew F. (2022). </a:t>
            </a:r>
            <a:r>
              <a:rPr lang="en-US" i="1"/>
              <a:t>Introduction to Mediation, Moderation and Conditional Process Analysis: A Regression-Based Approach, Third Edition</a:t>
            </a:r>
            <a:r>
              <a:rPr lang="en-US"/>
              <a:t>. New York: Guildford Press.</a:t>
            </a:r>
          </a:p>
          <a:p>
            <a:r>
              <a:rPr lang="en-US"/>
              <a:t>Muthen, Bengt O., Muthen, Linda K. and Asparouhov, Tihomir. (2016). </a:t>
            </a:r>
            <a:r>
              <a:rPr lang="en-US" i="1"/>
              <a:t>Regression and Mediation Analysis Using Mplus</a:t>
            </a:r>
            <a:r>
              <a:rPr lang="en-US"/>
              <a:t>. Los Angeles, CA: Muthen &amp; Muthen.</a:t>
            </a:r>
          </a:p>
          <a:p>
            <a:r>
              <a:rPr lang="en-US"/>
              <a:t>VanderWeele, Tyler (2016). Mediation Analysis:  A Practitioner’s Guide</a:t>
            </a:r>
            <a:r>
              <a:rPr lang="en-US" i="1"/>
              <a:t>. Annual Review of Public Health. </a:t>
            </a:r>
            <a:r>
              <a:rPr lang="en-US"/>
              <a:t>37:17-32.</a:t>
            </a:r>
          </a:p>
          <a:p>
            <a:r>
              <a:rPr lang="en-US"/>
              <a:t>Chris Stride:  Figure It Out https://www.figureitout.org.uk/</a:t>
            </a:r>
          </a:p>
        </p:txBody>
      </p:sp>
    </p:spTree>
    <p:extLst>
      <p:ext uri="{BB962C8B-B14F-4D97-AF65-F5344CB8AC3E}">
        <p14:creationId xmlns:p14="http://schemas.microsoft.com/office/powerpoint/2010/main" val="112301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9983-35FB-4ED6-BA01-2ED0DD21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of regression of DV on IV and MV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D963-8934-48AF-A55A-B4A99648A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MODEL RESULTS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1.011      0.019     51.976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0.314      0.016     19.901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101.915      1.901     53.611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127.809      2.556     50.000      0.000</a:t>
            </a:r>
          </a:p>
        </p:txBody>
      </p:sp>
    </p:spTree>
    <p:extLst>
      <p:ext uri="{BB962C8B-B14F-4D97-AF65-F5344CB8AC3E}">
        <p14:creationId xmlns:p14="http://schemas.microsoft.com/office/powerpoint/2010/main" val="303914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CA66-AABA-4104-BCC5-6341DE18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Mplus to run mediation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E14A3-12E9-480B-85E3-9FBF33785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Much like the regression code</a:t>
            </a:r>
          </a:p>
          <a:p>
            <a:r>
              <a:rPr lang="en-US"/>
              <a:t>Must include either Model Constraint or Model Indirect</a:t>
            </a:r>
          </a:p>
          <a:p>
            <a:pPr lvl="1"/>
            <a:r>
              <a:rPr lang="en-US"/>
              <a:t>Model Constraint</a:t>
            </a:r>
          </a:p>
          <a:p>
            <a:pPr lvl="2"/>
            <a:r>
              <a:rPr lang="en-US"/>
              <a:t>Need to label parameters</a:t>
            </a:r>
          </a:p>
          <a:p>
            <a:pPr lvl="2"/>
            <a:r>
              <a:rPr lang="en-US"/>
              <a:t>Need to create two new variables (called cprime and total in examples)</a:t>
            </a:r>
          </a:p>
          <a:p>
            <a:pPr lvl="1"/>
            <a:r>
              <a:rPr lang="en-US"/>
              <a:t>Model Indirect</a:t>
            </a:r>
          </a:p>
          <a:p>
            <a:pPr lvl="2"/>
            <a:r>
              <a:rPr lang="en-US"/>
              <a:t>Use Mplus keyword “ind”</a:t>
            </a:r>
          </a:p>
          <a:p>
            <a:r>
              <a:rPr lang="en-US"/>
              <a:t>Diagram available on Windows</a:t>
            </a:r>
          </a:p>
          <a:p>
            <a:pPr lvl="1"/>
            <a:r>
              <a:rPr lang="en-US"/>
              <a:t>Mplus runs on Macs, but there is no Diagram viewer</a:t>
            </a:r>
          </a:p>
        </p:txBody>
      </p:sp>
    </p:spTree>
    <p:extLst>
      <p:ext uri="{BB962C8B-B14F-4D97-AF65-F5344CB8AC3E}">
        <p14:creationId xmlns:p14="http://schemas.microsoft.com/office/powerpoint/2010/main" val="2513367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240E-76E6-4323-B996-4304ED52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mediation model – constraint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AD10E-9B8B-49C6-8E4C-28D799550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title: simple mediation model - all continuous variables with model constraint</a:t>
            </a:r>
          </a:p>
          <a:p>
            <a:pPr marL="0" indent="0">
              <a:buNone/>
            </a:pPr>
            <a:r>
              <a:rPr lang="en-US"/>
              <a:t>! predictor variable - x: detail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detail exper opinion; </a:t>
            </a:r>
          </a:p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2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7C108-7C34-4624-82BC-77358502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mediation model – constraint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DF84D-A165-49CD-929A-87CC41974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! in model statement, name each path using parentheses </a:t>
            </a:r>
          </a:p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exper (b1); </a:t>
            </a:r>
          </a:p>
          <a:p>
            <a:pPr marL="0" indent="0">
              <a:buNone/>
            </a:pPr>
            <a:r>
              <a:rPr lang="en-US"/>
              <a:t>opinion on detail (cprime); ! Direct effect of x on y </a:t>
            </a:r>
          </a:p>
          <a:p>
            <a:pPr marL="0" indent="0">
              <a:buNone/>
            </a:pPr>
            <a:r>
              <a:rPr lang="en-US"/>
              <a:t>exper on detail (a1); </a:t>
            </a:r>
          </a:p>
          <a:p>
            <a:pPr marL="0" indent="0">
              <a:buNone/>
            </a:pPr>
            <a:r>
              <a:rPr lang="en-US"/>
              <a:t>! use model constraint to calculate indirect and total effect </a:t>
            </a:r>
          </a:p>
          <a:p>
            <a:pPr marL="0" indent="0">
              <a:buNone/>
            </a:pPr>
            <a:r>
              <a:rPr lang="en-US"/>
              <a:t>model constraint: </a:t>
            </a:r>
          </a:p>
          <a:p>
            <a:pPr marL="0" indent="0">
              <a:buNone/>
            </a:pPr>
            <a:r>
              <a:rPr lang="en-US"/>
              <a:t>new(a1b1 total); </a:t>
            </a:r>
          </a:p>
          <a:p>
            <a:pPr marL="0" indent="0">
              <a:buNone/>
            </a:pPr>
            <a:r>
              <a:rPr lang="en-US"/>
              <a:t>a1b1 = a1*b1; ! Indirect effect of x on y via m </a:t>
            </a:r>
          </a:p>
          <a:p>
            <a:pPr marL="0" indent="0">
              <a:buNone/>
            </a:pPr>
            <a:r>
              <a:rPr lang="en-US"/>
              <a:t>total = a1*b1 + cprime; ! Total effect of x on y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76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35B5F-7F84-4AE2-8754-8286CE5A2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of simple mediation model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FA1BBE-81A0-40A5-9ED9-D3720A37DF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133" y="2564342"/>
            <a:ext cx="8953734" cy="2873904"/>
          </a:xfrm>
        </p:spPr>
      </p:pic>
    </p:spTree>
    <p:extLst>
      <p:ext uri="{BB962C8B-B14F-4D97-AF65-F5344CB8AC3E}">
        <p14:creationId xmlns:p14="http://schemas.microsoft.com/office/powerpoint/2010/main" val="2359528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AA31-183C-4656-BC9D-5FD2F6F8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Output: Summary of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10D0E-76D1-41B4-94C2-98E8B998D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Syntax echoed</a:t>
            </a:r>
          </a:p>
          <a:p>
            <a:r>
              <a:rPr lang="en-US"/>
              <a:t>Input reading terminated normally:  good sign</a:t>
            </a:r>
          </a:p>
          <a:p>
            <a:r>
              <a:rPr lang="en-US"/>
              <a:t>Number of observations: 5000</a:t>
            </a:r>
          </a:p>
          <a:p>
            <a:r>
              <a:rPr lang="en-US"/>
              <a:t>Number of groups: 1</a:t>
            </a:r>
          </a:p>
          <a:p>
            <a:r>
              <a:rPr lang="en-US"/>
              <a:t>Number of DVs: 2</a:t>
            </a:r>
          </a:p>
          <a:p>
            <a:r>
              <a:rPr lang="en-US"/>
              <a:t>Number of observed IVs: 1</a:t>
            </a:r>
          </a:p>
          <a:p>
            <a:r>
              <a:rPr lang="en-US"/>
              <a:t>Number of latent variables: 0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6643-3678-4622-B0F1-3AF344E1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Output: Univariate sample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92BDE-36F3-420B-B15B-3D703F443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Always check these at least once</a:t>
            </a:r>
          </a:p>
          <a:p>
            <a:pPr lvl="1"/>
            <a:r>
              <a:rPr lang="en-US"/>
              <a:t>Easier to do with no missing data</a:t>
            </a:r>
          </a:p>
          <a:p>
            <a:r>
              <a:rPr lang="en-US"/>
              <a:t>Variable/Sample size</a:t>
            </a:r>
          </a:p>
          <a:p>
            <a:r>
              <a:rPr lang="en-US"/>
              <a:t>Mean/Variance</a:t>
            </a:r>
          </a:p>
          <a:p>
            <a:r>
              <a:rPr lang="en-US"/>
              <a:t>Skewness/Kurtosis</a:t>
            </a:r>
          </a:p>
          <a:p>
            <a:r>
              <a:rPr lang="en-US"/>
              <a:t>Minimum/Maximum</a:t>
            </a:r>
          </a:p>
          <a:p>
            <a:r>
              <a:rPr lang="en-US"/>
              <a:t>% with Min/Max</a:t>
            </a:r>
          </a:p>
          <a:p>
            <a:r>
              <a:rPr lang="en-US"/>
              <a:t>20%/60%</a:t>
            </a:r>
          </a:p>
          <a:p>
            <a:r>
              <a:rPr lang="en-US"/>
              <a:t>Percentiles 40%/80%</a:t>
            </a:r>
          </a:p>
          <a:p>
            <a:r>
              <a:rPr lang="en-US"/>
              <a:t>Median</a:t>
            </a:r>
          </a:p>
        </p:txBody>
      </p:sp>
    </p:spTree>
    <p:extLst>
      <p:ext uri="{BB962C8B-B14F-4D97-AF65-F5344CB8AC3E}">
        <p14:creationId xmlns:p14="http://schemas.microsoft.com/office/powerpoint/2010/main" val="3064307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F8E2-CB2D-403D-A270-BCB04A3C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Output: Model fit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9A6D0-7C63-472C-9C0E-040635C01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Model estimation terminated normally</a:t>
            </a:r>
          </a:p>
          <a:p>
            <a:r>
              <a:rPr lang="en-US"/>
              <a:t>Number of free parameters</a:t>
            </a:r>
          </a:p>
          <a:p>
            <a:r>
              <a:rPr lang="en-US"/>
              <a:t>Log likelihood: model comparison</a:t>
            </a:r>
          </a:p>
          <a:p>
            <a:r>
              <a:rPr lang="en-US"/>
              <a:t>Model fit indices: not useful with this type of model (saturated model)</a:t>
            </a:r>
          </a:p>
          <a:p>
            <a:pPr lvl="1"/>
            <a:r>
              <a:rPr lang="en-US"/>
              <a:t>Chi-square test of model fit</a:t>
            </a:r>
          </a:p>
          <a:p>
            <a:pPr lvl="1"/>
            <a:r>
              <a:rPr lang="en-US"/>
              <a:t>RMSEA</a:t>
            </a:r>
          </a:p>
          <a:p>
            <a:pPr lvl="1"/>
            <a:r>
              <a:rPr lang="en-US"/>
              <a:t>CFI/TLI</a:t>
            </a:r>
          </a:p>
          <a:p>
            <a:r>
              <a:rPr lang="en-US"/>
              <a:t>Chi-square test of model fit for the baseline model: want this to be statistically significant</a:t>
            </a:r>
          </a:p>
          <a:p>
            <a:r>
              <a:rPr lang="en-US"/>
              <a:t>SRMR: not useful with this type of model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3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0560-8EDA-493F-AD25-BE5E1B9B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466C3-AFEF-43CA-9FA7-0CEFA4C61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What is mediation?</a:t>
            </a:r>
          </a:p>
          <a:p>
            <a:r>
              <a:rPr lang="en-US"/>
              <a:t>Mediation as regression</a:t>
            </a:r>
          </a:p>
          <a:p>
            <a:r>
              <a:rPr lang="en-US"/>
              <a:t>Mediation as a type of SEM model</a:t>
            </a:r>
          </a:p>
          <a:p>
            <a:r>
              <a:rPr lang="en-US"/>
              <a:t>Bootstrapping confidence intervals</a:t>
            </a:r>
          </a:p>
          <a:p>
            <a:r>
              <a:rPr lang="en-US"/>
              <a:t>Standardizing coefficients</a:t>
            </a:r>
          </a:p>
          <a:p>
            <a:r>
              <a:rPr lang="en-US"/>
              <a:t>Binary predictor</a:t>
            </a:r>
          </a:p>
          <a:p>
            <a:r>
              <a:rPr lang="en-US"/>
              <a:t>Multi-category predictor</a:t>
            </a:r>
          </a:p>
          <a:p>
            <a:r>
              <a:rPr lang="en-US"/>
              <a:t>Adding covariates</a:t>
            </a:r>
          </a:p>
          <a:p>
            <a:r>
              <a:rPr lang="en-US"/>
              <a:t>Parallel mediation</a:t>
            </a:r>
          </a:p>
          <a:p>
            <a:r>
              <a:rPr lang="en-US"/>
              <a:t>Serial mediation</a:t>
            </a:r>
          </a:p>
          <a:p>
            <a:r>
              <a:rPr lang="en-US"/>
              <a:t>Missing data (MCAR only)</a:t>
            </a:r>
          </a:p>
          <a:p>
            <a:r>
              <a:rPr lang="en-US"/>
              <a:t>Causal modeling</a:t>
            </a:r>
          </a:p>
          <a:p>
            <a:r>
              <a:rPr lang="en-US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67138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6018-D780-4C99-96A1-08251F46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Output: Model results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03DEB-995C-421C-ADF5-917AFFCD3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MODEL RESULTS</a:t>
            </a:r>
          </a:p>
          <a:p>
            <a:pPr marL="0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0.314      0.016     19.901      0.000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1.011      0.019     51.976      0.000</a:t>
            </a:r>
          </a:p>
          <a:p>
            <a:pPr marL="0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0.614      0.015     40.588      0.000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44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C0B1-CF0D-4BE3-8ADF-B8CB79CC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Output: Model results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37497-D2FC-40F4-B55B-CC6AB5E4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80.964      1.262     64.169      0.000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101.915      1.901     53.611      0.000</a:t>
            </a:r>
          </a:p>
          <a:p>
            <a:pPr marL="0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102.672      2.053     50.000      0.000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127.810      2.556     50.000      0.000</a:t>
            </a:r>
          </a:p>
          <a:p>
            <a:pPr marL="0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New/Additional Parameters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A1B1               0.193      0.011     17.868      0.000</a:t>
            </a:r>
          </a:p>
          <a:p>
            <a:pPr marL="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TOTAL              1.204      0.018     68.685      0.000</a:t>
            </a:r>
          </a:p>
        </p:txBody>
      </p:sp>
    </p:spTree>
    <p:extLst>
      <p:ext uri="{BB962C8B-B14F-4D97-AF65-F5344CB8AC3E}">
        <p14:creationId xmlns:p14="http://schemas.microsoft.com/office/powerpoint/2010/main" val="1253454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C3FD-E8BD-41A8-92D0-C96985EC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Seven free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0E80B-A161-472B-BEB2-9DBA10125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1. the coefficient from </a:t>
            </a:r>
            <a:r>
              <a:rPr lang="en-US" b="1"/>
              <a:t>detail</a:t>
            </a:r>
            <a:r>
              <a:rPr lang="en-US"/>
              <a:t> to </a:t>
            </a:r>
            <a:r>
              <a:rPr lang="en-US" b="1"/>
              <a:t>opinion</a:t>
            </a:r>
            <a:r>
              <a:rPr lang="en-US"/>
              <a:t>;</a:t>
            </a:r>
          </a:p>
          <a:p>
            <a:pPr marL="0" indent="0">
              <a:buNone/>
            </a:pPr>
            <a:r>
              <a:rPr lang="en-US"/>
              <a:t>2. the coefficient from </a:t>
            </a:r>
            <a:r>
              <a:rPr lang="en-US" b="1"/>
              <a:t>detail</a:t>
            </a:r>
            <a:r>
              <a:rPr lang="en-US"/>
              <a:t> to </a:t>
            </a:r>
            <a:r>
              <a:rPr lang="en-US" b="1"/>
              <a:t>exper</a:t>
            </a:r>
            <a:r>
              <a:rPr lang="en-US"/>
              <a:t>;</a:t>
            </a:r>
          </a:p>
          <a:p>
            <a:pPr marL="0" indent="0">
              <a:buNone/>
            </a:pPr>
            <a:r>
              <a:rPr lang="en-US"/>
              <a:t>3. the coefficient from </a:t>
            </a:r>
            <a:r>
              <a:rPr lang="en-US" b="1"/>
              <a:t>exper</a:t>
            </a:r>
            <a:r>
              <a:rPr lang="en-US"/>
              <a:t> to </a:t>
            </a:r>
            <a:r>
              <a:rPr lang="en-US" b="1"/>
              <a:t>opinion</a:t>
            </a:r>
            <a:r>
              <a:rPr lang="en-US"/>
              <a:t>;</a:t>
            </a:r>
          </a:p>
          <a:p>
            <a:pPr marL="0" indent="0">
              <a:buNone/>
            </a:pPr>
            <a:r>
              <a:rPr lang="en-US"/>
              <a:t>4. the intercept for the regression with </a:t>
            </a:r>
            <a:r>
              <a:rPr lang="en-US" b="1"/>
              <a:t>exper</a:t>
            </a:r>
            <a:r>
              <a:rPr lang="en-US"/>
              <a:t> as the outcome;</a:t>
            </a:r>
          </a:p>
          <a:p>
            <a:pPr marL="0" indent="0">
              <a:buNone/>
            </a:pPr>
            <a:r>
              <a:rPr lang="en-US"/>
              <a:t>5. the intercept for the regression with </a:t>
            </a:r>
            <a:r>
              <a:rPr lang="en-US" b="1"/>
              <a:t>opinion</a:t>
            </a:r>
            <a:r>
              <a:rPr lang="en-US"/>
              <a:t> as the outcome;</a:t>
            </a:r>
          </a:p>
          <a:p>
            <a:pPr marL="0" indent="0">
              <a:buNone/>
            </a:pPr>
            <a:r>
              <a:rPr lang="en-US"/>
              <a:t>6. the residual variance for </a:t>
            </a:r>
            <a:r>
              <a:rPr lang="en-US" b="1"/>
              <a:t>exper</a:t>
            </a:r>
            <a:r>
              <a:rPr lang="en-US"/>
              <a:t>; and</a:t>
            </a:r>
          </a:p>
          <a:p>
            <a:pPr marL="0" indent="0">
              <a:buNone/>
            </a:pPr>
            <a:r>
              <a:rPr lang="en-US"/>
              <a:t>7. the residual variance for </a:t>
            </a:r>
            <a:r>
              <a:rPr lang="en-US" b="1"/>
              <a:t>opinion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15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745C-91ED-4B2C-8A9E-6F0A0F67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for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E0A1A-05D3-4181-A14E-9ECD9F84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would you interpret the path coefficients?</a:t>
            </a:r>
          </a:p>
        </p:txBody>
      </p:sp>
    </p:spTree>
    <p:extLst>
      <p:ext uri="{BB962C8B-B14F-4D97-AF65-F5344CB8AC3E}">
        <p14:creationId xmlns:p14="http://schemas.microsoft.com/office/powerpoint/2010/main" val="906438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01BC-648D-4F4F-B1EB-DFCB7987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of coefficients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FB0BA-23F2-4542-B41B-53206383C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Just like OLS regression!</a:t>
            </a:r>
          </a:p>
          <a:p>
            <a:r>
              <a:rPr lang="en-US"/>
              <a:t>Direct effect of </a:t>
            </a:r>
            <a:r>
              <a:rPr lang="en-US" b="1"/>
              <a:t>detail </a:t>
            </a:r>
            <a:r>
              <a:rPr lang="en-US"/>
              <a:t>(X) on </a:t>
            </a:r>
            <a:r>
              <a:rPr lang="en-US" b="1"/>
              <a:t>opinion</a:t>
            </a:r>
            <a:r>
              <a:rPr lang="en-US"/>
              <a:t> (Y):  1.011 is the expected change in </a:t>
            </a:r>
            <a:r>
              <a:rPr lang="en-US" b="1"/>
              <a:t>opinion</a:t>
            </a:r>
            <a:r>
              <a:rPr lang="en-US"/>
              <a:t> (Y) for a one-unit change in </a:t>
            </a:r>
            <a:r>
              <a:rPr lang="en-US" b="1"/>
              <a:t>detail</a:t>
            </a:r>
            <a:r>
              <a:rPr lang="en-US"/>
              <a:t> (X), holding </a:t>
            </a:r>
            <a:r>
              <a:rPr lang="en-US" b="1"/>
              <a:t>exper</a:t>
            </a:r>
            <a:r>
              <a:rPr lang="en-US"/>
              <a:t> (M) constant; AKA c’ path</a:t>
            </a:r>
          </a:p>
          <a:p>
            <a:r>
              <a:rPr lang="en-US"/>
              <a:t>Effect of </a:t>
            </a:r>
            <a:r>
              <a:rPr lang="en-US" b="1"/>
              <a:t>exper</a:t>
            </a:r>
            <a:r>
              <a:rPr lang="en-US"/>
              <a:t> (M) on </a:t>
            </a:r>
            <a:r>
              <a:rPr lang="en-US" b="1"/>
              <a:t>opinion</a:t>
            </a:r>
            <a:r>
              <a:rPr lang="en-US"/>
              <a:t> (Y):  0.314 is the expected change in </a:t>
            </a:r>
            <a:r>
              <a:rPr lang="en-US" b="1"/>
              <a:t>opinion</a:t>
            </a:r>
            <a:r>
              <a:rPr lang="en-US"/>
              <a:t> (Y) for a one-unit change in </a:t>
            </a:r>
            <a:r>
              <a:rPr lang="en-US" b="1"/>
              <a:t>exper</a:t>
            </a:r>
            <a:r>
              <a:rPr lang="en-US"/>
              <a:t>, holding </a:t>
            </a:r>
            <a:r>
              <a:rPr lang="en-US" b="1"/>
              <a:t>detail</a:t>
            </a:r>
            <a:r>
              <a:rPr lang="en-US"/>
              <a:t> (X) constant; AKA b path</a:t>
            </a:r>
          </a:p>
          <a:p>
            <a:r>
              <a:rPr lang="en-US"/>
              <a:t>Effect of </a:t>
            </a:r>
            <a:r>
              <a:rPr lang="en-US" b="1"/>
              <a:t>detail</a:t>
            </a:r>
            <a:r>
              <a:rPr lang="en-US"/>
              <a:t> (X) on </a:t>
            </a:r>
            <a:r>
              <a:rPr lang="en-US" b="1"/>
              <a:t>exper</a:t>
            </a:r>
            <a:r>
              <a:rPr lang="en-US"/>
              <a:t> (M):  0.614 is the expected change in </a:t>
            </a:r>
            <a:r>
              <a:rPr lang="en-US" b="1"/>
              <a:t>exper</a:t>
            </a:r>
            <a:r>
              <a:rPr lang="en-US"/>
              <a:t>, for a one-unit change in </a:t>
            </a:r>
            <a:r>
              <a:rPr lang="en-US" b="1"/>
              <a:t>detail</a:t>
            </a:r>
            <a:r>
              <a:rPr lang="en-US"/>
              <a:t> (X); AKA a path</a:t>
            </a:r>
          </a:p>
        </p:txBody>
      </p:sp>
    </p:spTree>
    <p:extLst>
      <p:ext uri="{BB962C8B-B14F-4D97-AF65-F5344CB8AC3E}">
        <p14:creationId xmlns:p14="http://schemas.microsoft.com/office/powerpoint/2010/main" val="571864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4BD5E-0BE3-4268-876B-113E4FAC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effect and total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1A2CF-6CE8-42D3-AA96-D84C1BC83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Indirect effect: Multiply the coefficient for a path and the coefficient for b path:</a:t>
            </a:r>
          </a:p>
          <a:p>
            <a:pPr lvl="1"/>
            <a:r>
              <a:rPr lang="en-US"/>
              <a:t>0.614*0.314 = 0.192796</a:t>
            </a:r>
          </a:p>
          <a:p>
            <a:pPr lvl="1"/>
            <a:r>
              <a:rPr lang="en-US"/>
              <a:t>The effect of </a:t>
            </a:r>
            <a:r>
              <a:rPr lang="en-US" b="1"/>
              <a:t>detail</a:t>
            </a:r>
            <a:r>
              <a:rPr lang="en-US"/>
              <a:t> (X) on </a:t>
            </a:r>
            <a:r>
              <a:rPr lang="en-US" b="1"/>
              <a:t>opinion</a:t>
            </a:r>
            <a:r>
              <a:rPr lang="en-US"/>
              <a:t> (Y) via </a:t>
            </a:r>
            <a:r>
              <a:rPr lang="en-US" b="1"/>
              <a:t>exper</a:t>
            </a:r>
            <a:r>
              <a:rPr lang="en-US"/>
              <a:t> (M) is 0.19.  For a one-unit change in </a:t>
            </a:r>
            <a:r>
              <a:rPr lang="en-US" b="1"/>
              <a:t>detail</a:t>
            </a:r>
            <a:r>
              <a:rPr lang="en-US"/>
              <a:t> (X), we expect the </a:t>
            </a:r>
            <a:r>
              <a:rPr lang="en-US" b="1"/>
              <a:t>opinion</a:t>
            </a:r>
            <a:r>
              <a:rPr lang="en-US"/>
              <a:t> (Y) to increase by 0.19 via </a:t>
            </a:r>
            <a:r>
              <a:rPr lang="en-US" b="1"/>
              <a:t>exper</a:t>
            </a:r>
            <a:r>
              <a:rPr lang="en-US"/>
              <a:t> (M).</a:t>
            </a:r>
          </a:p>
          <a:p>
            <a:r>
              <a:rPr lang="en-US"/>
              <a:t>Total effect: Add the direct and indirect effect:  </a:t>
            </a:r>
          </a:p>
          <a:p>
            <a:pPr lvl="1"/>
            <a:r>
              <a:rPr lang="en-US"/>
              <a:t>1.011 +  0.192796 = 1.204</a:t>
            </a:r>
          </a:p>
          <a:p>
            <a:r>
              <a:rPr lang="en-US"/>
              <a:t>Beware of rounding!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67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33F5-9DF4-49E3-83E5-7D531610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indirect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88385-A491-49E9-B215-1855859A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title: simple mediation model - all continuous variables with indirect</a:t>
            </a:r>
          </a:p>
          <a:p>
            <a:pPr marL="0" indent="0">
              <a:buNone/>
            </a:pPr>
            <a:r>
              <a:rPr lang="en-US"/>
              <a:t>! predictor variable - x: detail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</a:t>
            </a:r>
          </a:p>
          <a:p>
            <a:pPr marL="0" indent="0">
              <a:buNone/>
            </a:pPr>
            <a:r>
              <a:rPr lang="en-US"/>
              <a:t>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detail exper opinion; </a:t>
            </a:r>
          </a:p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05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29BB0-C49F-40BC-8140-725DAD45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indirect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BAB22-B997-430C-9814-12AE45598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detail exper; </a:t>
            </a:r>
          </a:p>
          <a:p>
            <a:pPr marL="0" indent="0">
              <a:buNone/>
            </a:pPr>
            <a:r>
              <a:rPr lang="en-US"/>
              <a:t>exper on detail; </a:t>
            </a:r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detail;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59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CF02-B638-4030-84DF-FABF5F343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from Model Indirect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73F-5334-45D6-B6BC-4957C5E82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TOTAL, TOTAL INDIRECT, SPECIFIC INDIRECT, AND DIRECT EFFECTS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Effects from DETAIL to OPINION</a:t>
            </a:r>
          </a:p>
          <a:p>
            <a:pPr marL="0" indent="0">
              <a:buNone/>
            </a:pP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  1.204      0.018     68.685      0.000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  0.193      0.011     17.868      0.000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0.193      0.011     17.868      0.000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1.011      0.019     51.976      0.000</a:t>
            </a:r>
          </a:p>
        </p:txBody>
      </p:sp>
    </p:spTree>
    <p:extLst>
      <p:ext uri="{BB962C8B-B14F-4D97-AF65-F5344CB8AC3E}">
        <p14:creationId xmlns:p14="http://schemas.microsoft.com/office/powerpoint/2010/main" val="3463449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0BFB1-601E-4E60-9E11-7A42AF3E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85DEA-F244-4CA8-88D2-8433A0099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/>
              <a:t>Intro to Mplus: </a:t>
            </a:r>
            <a:r>
              <a:rPr lang="en-US" sz="3200">
                <a:hlinkClick r:id="rId2"/>
              </a:rPr>
              <a:t>Introduction to Mplus seminar page</a:t>
            </a:r>
            <a:r>
              <a:rPr lang="en-US" sz="3200"/>
              <a:t> and </a:t>
            </a:r>
            <a:r>
              <a:rPr lang="en-US" sz="3200">
                <a:hlinkClick r:id="rId3"/>
              </a:rPr>
              <a:t>video</a:t>
            </a:r>
            <a:endParaRPr lang="en-US" sz="3200"/>
          </a:p>
          <a:p>
            <a:r>
              <a:rPr lang="en-US" sz="3200" i="1"/>
              <a:t>Introduction to Mediation, Moderation and Conditional Process Analysis: A Regression-based Approach, Third Edition</a:t>
            </a:r>
            <a:r>
              <a:rPr lang="en-US" sz="3200"/>
              <a:t> by Andrew F. Hayes (2022)</a:t>
            </a:r>
          </a:p>
          <a:p>
            <a:r>
              <a:rPr lang="en-US" sz="3200">
                <a:hlinkClick r:id="rId4"/>
              </a:rPr>
              <a:t>https://www.figureitout.org.uk/mplusmedmod.htm</a:t>
            </a:r>
            <a:r>
              <a:rPr lang="en-US" sz="3200"/>
              <a:t> </a:t>
            </a:r>
          </a:p>
          <a:p>
            <a:r>
              <a:rPr lang="en-US" sz="3200" i="1"/>
              <a:t>Regression and Mediation Analysis Using Mplus </a:t>
            </a:r>
            <a:r>
              <a:rPr lang="en-US" sz="3200"/>
              <a:t>by Bengt O. Muthen, Linda K. Muthen and Tihomir Asparouhov (2016)</a:t>
            </a:r>
          </a:p>
          <a:p>
            <a:r>
              <a:rPr lang="en-US" sz="3200" i="1"/>
              <a:t>Data Analysis with Mplus </a:t>
            </a:r>
            <a:r>
              <a:rPr lang="en-US" sz="3200"/>
              <a:t>by Christian Geiser (2013)</a:t>
            </a:r>
          </a:p>
        </p:txBody>
      </p:sp>
    </p:spTree>
    <p:extLst>
      <p:ext uri="{BB962C8B-B14F-4D97-AF65-F5344CB8AC3E}">
        <p14:creationId xmlns:p14="http://schemas.microsoft.com/office/powerpoint/2010/main" val="1487600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6732-5419-461A-8EE9-3067FE746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Bootstrapping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A7E8B-E1F2-4623-BE36-2B6FF3A7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Boostrap statement to Analysis command (gives bootstrapped standard errors in Model Results section)</a:t>
            </a:r>
          </a:p>
          <a:p>
            <a:r>
              <a:rPr lang="en-US"/>
              <a:t>Add Output command</a:t>
            </a:r>
          </a:p>
          <a:p>
            <a:r>
              <a:rPr lang="en-US"/>
              <a:t>Add Cint statement</a:t>
            </a:r>
          </a:p>
          <a:p>
            <a:r>
              <a:rPr lang="en-US"/>
              <a:t>A few options</a:t>
            </a:r>
          </a:p>
          <a:p>
            <a:pPr lvl="1"/>
            <a:r>
              <a:rPr lang="en-US" b="1"/>
              <a:t>bcbootstrap</a:t>
            </a:r>
            <a:r>
              <a:rPr lang="en-US"/>
              <a:t> is currently preferred</a:t>
            </a:r>
          </a:p>
          <a:p>
            <a:pPr lvl="1"/>
            <a:r>
              <a:rPr lang="en-US"/>
              <a:t>BC stands for “bias corrected”</a:t>
            </a:r>
          </a:p>
          <a:p>
            <a:pPr lvl="1"/>
            <a:r>
              <a:rPr lang="en-US" b="1"/>
              <a:t>bootstrap</a:t>
            </a:r>
            <a:r>
              <a:rPr lang="en-US"/>
              <a:t> is also an option</a:t>
            </a:r>
          </a:p>
        </p:txBody>
      </p:sp>
    </p:spTree>
    <p:extLst>
      <p:ext uri="{BB962C8B-B14F-4D97-AF65-F5344CB8AC3E}">
        <p14:creationId xmlns:p14="http://schemas.microsoft.com/office/powerpoint/2010/main" val="2171581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1884-918F-44FD-B709-6AA49CBC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quick note on bootstrapping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E5CAA-6FBF-4D99-A316-6D434C2DF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Bootstrapping is a resampling method that selects samples of the same size with replacement from the dataset.</a:t>
            </a:r>
          </a:p>
          <a:p>
            <a:r>
              <a:rPr lang="en-US"/>
              <a:t>It is used to create a sampling distribution from which variance estimates can be calculated.</a:t>
            </a:r>
          </a:p>
          <a:p>
            <a:r>
              <a:rPr lang="en-US"/>
              <a:t>It is often used when the sampling distribution is unknown or is suspected to be non-normally distributed.</a:t>
            </a:r>
          </a:p>
          <a:p>
            <a:r>
              <a:rPr lang="en-US"/>
              <a:t>It can be used with almost any type of statistical test.</a:t>
            </a:r>
          </a:p>
        </p:txBody>
      </p:sp>
    </p:spTree>
    <p:extLst>
      <p:ext uri="{BB962C8B-B14F-4D97-AF65-F5344CB8AC3E}">
        <p14:creationId xmlns:p14="http://schemas.microsoft.com/office/powerpoint/2010/main" val="3963642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CAA19-DCA0-424C-ABA9-637522350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Confidence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A9148-B66B-4DF9-A7E6-2E5798AF5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frequentist settings are SYMMETRIC, BOOTSTRAP, and BCBOOTSTRAP. </a:t>
            </a:r>
          </a:p>
          <a:p>
            <a:r>
              <a:rPr lang="en-US"/>
              <a:t>SYMMETRIC is the default for frequentist estimation. </a:t>
            </a:r>
          </a:p>
          <a:p>
            <a:r>
              <a:rPr lang="en-US"/>
              <a:t>The bootstrapped distribution of each parameter estimate is used to determine the bootstrap and bias-corrected bootstrap confidence intervals. </a:t>
            </a:r>
          </a:p>
          <a:p>
            <a:r>
              <a:rPr lang="en-US"/>
              <a:t>These intervals take non-normality of the parameter estimate distribution into account; hence, they are not necessarily symmetric around the parameter estimate.</a:t>
            </a:r>
          </a:p>
        </p:txBody>
      </p:sp>
    </p:spTree>
    <p:extLst>
      <p:ext uri="{BB962C8B-B14F-4D97-AF65-F5344CB8AC3E}">
        <p14:creationId xmlns:p14="http://schemas.microsoft.com/office/powerpoint/2010/main" val="42691107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889A3-150A-44D7-AFC9-F26F0DC3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boostrapping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A8094-7560-4C06-8BBC-3C74444E6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cint(bootstrap); ! Bootstrapped CIs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cint(bcbootstrap); ! Bias-corrected boostrapped CIs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cinterval; ! Just getting the CIs in the output</a:t>
            </a:r>
          </a:p>
        </p:txBody>
      </p:sp>
    </p:spTree>
    <p:extLst>
      <p:ext uri="{BB962C8B-B14F-4D97-AF65-F5344CB8AC3E}">
        <p14:creationId xmlns:p14="http://schemas.microsoft.com/office/powerpoint/2010/main" val="53286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D0C18-24F5-4552-9876-AF983E99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Bootstrapping syntax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3B81-472A-4DC1-B822-000477020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title:  simple mediation model - all continuous variables with bootstrap</a:t>
            </a:r>
          </a:p>
          <a:p>
            <a:pPr marL="0" indent="0">
              <a:buNone/>
            </a:pPr>
            <a:r>
              <a:rPr lang="en-US"/>
              <a:t>! predictor variable - x: detail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detail exper opinion; </a:t>
            </a:r>
          </a:p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r>
              <a:rPr lang="en-US"/>
              <a:t>bootstrap = 10000; </a:t>
            </a:r>
          </a:p>
        </p:txBody>
      </p:sp>
    </p:spTree>
    <p:extLst>
      <p:ext uri="{BB962C8B-B14F-4D97-AF65-F5344CB8AC3E}">
        <p14:creationId xmlns:p14="http://schemas.microsoft.com/office/powerpoint/2010/main" val="1899459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D05B-088B-4129-9F1D-67EB79CD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Bootstrapping syntax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BB46A-311E-4B13-A48B-B877C0A2C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exper (b1); </a:t>
            </a:r>
          </a:p>
          <a:p>
            <a:pPr marL="0" indent="0">
              <a:buNone/>
            </a:pPr>
            <a:r>
              <a:rPr lang="en-US"/>
              <a:t>opinion on detail (cprime); </a:t>
            </a:r>
          </a:p>
          <a:p>
            <a:pPr marL="0" indent="0">
              <a:buNone/>
            </a:pPr>
            <a:r>
              <a:rPr lang="en-US"/>
              <a:t>exper on detail (a1); </a:t>
            </a:r>
          </a:p>
          <a:p>
            <a:pPr marL="0" indent="0">
              <a:buNone/>
            </a:pPr>
            <a:r>
              <a:rPr lang="en-US"/>
              <a:t>model constraint: </a:t>
            </a:r>
          </a:p>
          <a:p>
            <a:pPr marL="0" indent="0">
              <a:buNone/>
            </a:pPr>
            <a:r>
              <a:rPr lang="en-US"/>
              <a:t>new(a1b1 total); </a:t>
            </a:r>
          </a:p>
          <a:p>
            <a:pPr marL="0" indent="0">
              <a:buNone/>
            </a:pPr>
            <a:r>
              <a:rPr lang="en-US"/>
              <a:t>a1b1 = a1*b1; </a:t>
            </a:r>
          </a:p>
          <a:p>
            <a:pPr marL="0" indent="0">
              <a:buNone/>
            </a:pPr>
            <a:r>
              <a:rPr lang="en-US"/>
              <a:t>total = a1*b1 + cprime; </a:t>
            </a:r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2586937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CAD3-4042-4800-9C65-3F148DDD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Slightly different standard errors</a:t>
            </a:r>
            <a:br>
              <a:rPr lang="en-US"/>
            </a:br>
            <a:r>
              <a:rPr lang="en-US" sz="3200"/>
              <a:t>(for residuals only in this example)</a:t>
            </a:r>
          </a:p>
        </p:txBody>
      </p:sp>
      <p:pic>
        <p:nvPicPr>
          <p:cNvPr id="3074" name="Picture 2" descr="Mplus diagram of simple mediation model with bootstrapped standard errors">
            <a:hlinkClick r:id="rId2"/>
            <a:extLst>
              <a:ext uri="{FF2B5EF4-FFF2-40B4-BE49-F238E27FC236}">
                <a16:creationId xmlns:a16="http://schemas.microsoft.com/office/drawing/2014/main" id="{7A7D78A4-7023-4971-BE1D-606BDCAF42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89" y="1862333"/>
            <a:ext cx="9752381" cy="31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580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09BDA-6EDB-4EBA-A4CC-B13AEFA63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output from Output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033C-6799-4252-9D1D-370A7A3B9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CONFIDENCE INTERVALS OF MODEL RESULTS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Lower .5%  Lower 2.5%    Lower 5%    Estimate    Upper 5%  Upper 2.5%   Upper .5%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0.275       0.284       0.289       0.314       0.341       0.346       0.357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0.961       0.973       0.979       1.011       1.043       1.049       1.063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0.576       0.584       0.589       0.614       0.638       0.643       0.652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77.783      78.585      78.939      80.964      82.996      83.385      84.221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97.097      98.267      98.849     101.915     105.024     105.548     106.654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97.459      98.714      99.329     102.672     106.225     106.876     107.955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121.282     122.806     123.646     127.810     132.239     133.128     134.621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New/Additional Parameters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A1B1             0.166       0.173       0.176       0.193       0.211       0.214       0.222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TOTAL            1.159       1.170       1.175       1.204       1.233       1.239       1.249</a:t>
            </a:r>
          </a:p>
        </p:txBody>
      </p:sp>
    </p:spTree>
    <p:extLst>
      <p:ext uri="{BB962C8B-B14F-4D97-AF65-F5344CB8AC3E}">
        <p14:creationId xmlns:p14="http://schemas.microsoft.com/office/powerpoint/2010/main" val="32810080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53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04D8-AF5A-43A4-BE01-2245F2F2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B75C-704D-40DB-A80A-7EF4F1ED7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Decide what type of standardization to request (if any) depending on the type of interpretation desired.  </a:t>
            </a:r>
          </a:p>
          <a:p>
            <a:r>
              <a:rPr lang="en-US"/>
              <a:t>A result may be statistically significant when in its original metric and not statistically significant when standardized, or vice versa.  </a:t>
            </a:r>
          </a:p>
          <a:p>
            <a:pPr lvl="1"/>
            <a:r>
              <a:rPr lang="en-US"/>
              <a:t>Perhaps because the standardized and unstandardized parameter estimates have different sampling distributions</a:t>
            </a:r>
          </a:p>
          <a:p>
            <a:r>
              <a:rPr lang="en-US"/>
              <a:t>If one of the two parameter estimates has a non-symmetric sampling distribution, then a non-symmetric confidence interval should be used, and this can be obtained with bootstrapping.</a:t>
            </a:r>
          </a:p>
        </p:txBody>
      </p:sp>
    </p:spTree>
    <p:extLst>
      <p:ext uri="{BB962C8B-B14F-4D97-AF65-F5344CB8AC3E}">
        <p14:creationId xmlns:p14="http://schemas.microsoft.com/office/powerpoint/2010/main" val="122189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0F2E3-7A1A-418E-8D42-E5DF0EC6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for audience: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1B550-75E5-46A7-9D9D-8C97B6B6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mediation?</a:t>
            </a:r>
          </a:p>
          <a:p>
            <a:r>
              <a:rPr lang="en-US"/>
              <a:t>How is mediation different from other types of analyses?</a:t>
            </a:r>
          </a:p>
          <a:p>
            <a:r>
              <a:rPr lang="en-US"/>
              <a:t>Are all mediation models causal models (meaning that the model describes a causal relationship between the variables in the model)?</a:t>
            </a:r>
          </a:p>
        </p:txBody>
      </p:sp>
    </p:spTree>
    <p:extLst>
      <p:ext uri="{BB962C8B-B14F-4D97-AF65-F5344CB8AC3E}">
        <p14:creationId xmlns:p14="http://schemas.microsoft.com/office/powerpoint/2010/main" val="25054145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6F08-D2EA-4CA9-A809-C8A935CC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standardization options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12303-F774-4CD7-90DC-8FD2F3FFA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</a:t>
            </a:r>
            <a:r>
              <a:rPr lang="en-US" b="1"/>
              <a:t>standardized</a:t>
            </a:r>
            <a:r>
              <a:rPr lang="en-US"/>
              <a:t> (</a:t>
            </a:r>
            <a:r>
              <a:rPr lang="en-US" b="1"/>
              <a:t>stand</a:t>
            </a:r>
            <a:r>
              <a:rPr lang="en-US"/>
              <a:t>) gives all possible types of standardization in the output, which usually means lots and lots of output!</a:t>
            </a:r>
          </a:p>
          <a:p>
            <a:r>
              <a:rPr lang="en-US"/>
              <a:t>The </a:t>
            </a:r>
            <a:r>
              <a:rPr lang="en-US" b="1"/>
              <a:t>stdy</a:t>
            </a:r>
            <a:r>
              <a:rPr lang="en-US"/>
              <a:t> option standardizes only the Y variable and is interpreted as the change Y standard deviation units when X changes by one unit. </a:t>
            </a:r>
          </a:p>
          <a:p>
            <a:pPr lvl="1"/>
            <a:r>
              <a:rPr lang="en-US"/>
              <a:t>In a mediation model, both the (ultimate) outcome and the mediator are outcome variables, and so they are both standardized.  </a:t>
            </a:r>
          </a:p>
          <a:p>
            <a:pPr lvl="1"/>
            <a:r>
              <a:rPr lang="en-US"/>
              <a:t>The </a:t>
            </a:r>
            <a:r>
              <a:rPr lang="en-US" b="1"/>
              <a:t>stdy</a:t>
            </a:r>
            <a:r>
              <a:rPr lang="en-US"/>
              <a:t> option may be useful when the independent variable is dichotomous – usually do not want to standardize a dichotomous predictor.</a:t>
            </a:r>
          </a:p>
          <a:p>
            <a:r>
              <a:rPr lang="en-US"/>
              <a:t>The </a:t>
            </a:r>
            <a:r>
              <a:rPr lang="en-US" b="1"/>
              <a:t>stdyx</a:t>
            </a:r>
            <a:r>
              <a:rPr lang="en-US"/>
              <a:t> standardizes with respect to both X and Y and is interpreted as the change in Y standard deviation units for a one standard deviation unit change in X.  </a:t>
            </a:r>
          </a:p>
          <a:p>
            <a:r>
              <a:rPr lang="en-US"/>
              <a:t>In the output, the section labeled “STD” is standardized to the latent variable. Because there is no latent variable in this model, the results are identical to the unstandardized output.</a:t>
            </a:r>
          </a:p>
        </p:txBody>
      </p:sp>
    </p:spTree>
    <p:extLst>
      <p:ext uri="{BB962C8B-B14F-4D97-AF65-F5344CB8AC3E}">
        <p14:creationId xmlns:p14="http://schemas.microsoft.com/office/powerpoint/2010/main" val="4005024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04CF-3B83-4ABC-BE10-B1FC04C0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the standardization is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BC425-3A50-412A-BDFF-434649BAB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/>
              <a:t>StdYX</a:t>
            </a:r>
            <a:r>
              <a:rPr lang="en-US"/>
              <a:t> uses the variances of the continuous latent variables as well as the variances of the background and outcome variables for standardization. </a:t>
            </a:r>
          </a:p>
          <a:p>
            <a:r>
              <a:rPr lang="en-US"/>
              <a:t>The </a:t>
            </a:r>
            <a:r>
              <a:rPr lang="en-US" b="1"/>
              <a:t>StdYX</a:t>
            </a:r>
            <a:r>
              <a:rPr lang="en-US"/>
              <a:t> standardization is the one used in the linear regression of Y on X. The standardized coefficient </a:t>
            </a:r>
            <a:r>
              <a:rPr lang="en-US" b="1"/>
              <a:t>bStdYX</a:t>
            </a:r>
            <a:r>
              <a:rPr lang="en-US"/>
              <a:t> is interpreted as the change in Y in Y standard deviation units for a standard deviation change in X.</a:t>
            </a:r>
          </a:p>
          <a:p>
            <a:r>
              <a:rPr lang="en-US" b="1"/>
              <a:t>StdY</a:t>
            </a:r>
            <a:r>
              <a:rPr lang="en-US"/>
              <a:t> uses the variances of the continuous latent variables a well as the variances of the outcome variables for standardization. </a:t>
            </a:r>
            <a:r>
              <a:rPr lang="en-US" b="1"/>
              <a:t>StdY</a:t>
            </a:r>
            <a:r>
              <a:rPr lang="en-US"/>
              <a:t> should be used for binary covariates because a standard deviation change of a binary variable is not meaningful. The standardized coefficient </a:t>
            </a:r>
            <a:r>
              <a:rPr lang="en-US" b="1"/>
              <a:t>bStdY</a:t>
            </a:r>
            <a:r>
              <a:rPr lang="en-US"/>
              <a:t> is interpreted as the change in Y in Y standard deviation units when X changes from 0 to 1.</a:t>
            </a:r>
          </a:p>
        </p:txBody>
      </p:sp>
    </p:spTree>
    <p:extLst>
      <p:ext uri="{BB962C8B-B14F-4D97-AF65-F5344CB8AC3E}">
        <p14:creationId xmlns:p14="http://schemas.microsoft.com/office/powerpoint/2010/main" val="7652392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F2B41-40DD-44AC-9707-2791E2EC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options to get standardized coefficients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0F8CC-98EE-4C13-87AE-50EC54452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stand; ! Short for standardized; can get both symmetric and non-symmetric CIs; lots of output</a:t>
            </a:r>
            <a:br>
              <a:rPr lang="en-US"/>
            </a:br>
            <a:endParaRPr lang="en-US"/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stdyx;</a:t>
            </a:r>
            <a:br>
              <a:rPr lang="en-US"/>
            </a:br>
            <a:endParaRPr lang="en-US"/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stdy;</a:t>
            </a:r>
            <a:br>
              <a:rPr lang="en-US"/>
            </a:br>
            <a:endParaRPr lang="en-US"/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std; ! used with latent variable(s)</a:t>
            </a:r>
          </a:p>
        </p:txBody>
      </p:sp>
    </p:spTree>
    <p:extLst>
      <p:ext uri="{BB962C8B-B14F-4D97-AF65-F5344CB8AC3E}">
        <p14:creationId xmlns:p14="http://schemas.microsoft.com/office/powerpoint/2010/main" val="34195410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1B28C-B5B0-4DBB-A411-7A2BA6462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for standardized coefficients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32A03-7EC7-4161-B65A-5E47FEC9D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title: adding the standardized option</a:t>
            </a:r>
          </a:p>
          <a:p>
            <a:pPr marL="0" indent="0">
              <a:buNone/>
            </a:pPr>
            <a:r>
              <a:rPr lang="en-US"/>
              <a:t>! predictor variable - x: detail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detail exper opinion; </a:t>
            </a:r>
          </a:p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r>
              <a:rPr lang="en-US"/>
              <a:t>Boostrap = 10000;</a:t>
            </a:r>
          </a:p>
        </p:txBody>
      </p:sp>
    </p:spTree>
    <p:extLst>
      <p:ext uri="{BB962C8B-B14F-4D97-AF65-F5344CB8AC3E}">
        <p14:creationId xmlns:p14="http://schemas.microsoft.com/office/powerpoint/2010/main" val="22102898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1E0CF-E6E0-4F94-8DA9-F5E68CB4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for standardized coefficients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BE73B-7824-4EBA-886C-B80470EFB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detail exper; </a:t>
            </a:r>
          </a:p>
          <a:p>
            <a:pPr marL="0" indent="0">
              <a:buNone/>
            </a:pPr>
            <a:r>
              <a:rPr lang="en-US"/>
              <a:t>exper on detail; </a:t>
            </a:r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detail; </a:t>
            </a:r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standardized 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8972795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AFEE-3651-43F2-ABD9-E5996C07A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4C4F1-FEED-42B9-A6A1-F93856652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STANDARDIZED MODEL RESULTS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STDYX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0.585      0.010     59.054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0.224      0.011     20.001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0.498      0.010     47.607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6.930      0.159     43.476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  6.225      0.160     38.964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0.752      0.010     72.284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  0.477      0.010     48.968      0.000</a:t>
            </a:r>
          </a:p>
        </p:txBody>
      </p:sp>
    </p:spTree>
    <p:extLst>
      <p:ext uri="{BB962C8B-B14F-4D97-AF65-F5344CB8AC3E}">
        <p14:creationId xmlns:p14="http://schemas.microsoft.com/office/powerpoint/2010/main" val="31091251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0C602-C2D1-4A28-98AC-1CA513FA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5D77E-4059-4AEB-9725-E6A398E6B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STDY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0.062      0.001     59.238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0.224      0.011     20.001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0.053      0.001     50.700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6.930      0.159     43.476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  6.225      0.160     38.964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0.752      0.010     72.284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  0.477      0.010     48.968      0.000</a:t>
            </a:r>
          </a:p>
        </p:txBody>
      </p:sp>
    </p:spTree>
    <p:extLst>
      <p:ext uri="{BB962C8B-B14F-4D97-AF65-F5344CB8AC3E}">
        <p14:creationId xmlns:p14="http://schemas.microsoft.com/office/powerpoint/2010/main" val="40970558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8445-B3B5-448D-B827-A13E69D52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7D6A-4E2E-4DA3-86FC-6525E1434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1.011      0.019     52.117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 0.314      0.016     19.845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0.614      0.015     41.116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 80.964      1.239     65.321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101.915      1.861     54.763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102.672      2.086     49.217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127.810      2.597     49.212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29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0D30E-8717-4DB6-85AE-B060A01B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D22EC-C8E6-428F-9978-30DD718C9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STANDARDIZED TOTAL, TOTAL INDIRECT, SPECIFIC INDIRECT, AND DIRECT EFFECTS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STDYX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 to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  0.697      0.007     94.976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  0.112      0.006     18.500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0.112      0.006     18.500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0.585      0.010     59.054      0.000</a:t>
            </a:r>
          </a:p>
        </p:txBody>
      </p:sp>
    </p:spTree>
    <p:extLst>
      <p:ext uri="{BB962C8B-B14F-4D97-AF65-F5344CB8AC3E}">
        <p14:creationId xmlns:p14="http://schemas.microsoft.com/office/powerpoint/2010/main" val="39182665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4DF9-C73F-4AB8-97D1-3EC1CF54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4E684-6693-46B6-B598-AE546D48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STDY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 to OPINION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  0.074      0.001     95.803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  0.012      0.001     18.511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0.012      0.001     18.511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0.062      0.001     59.238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C06C-AF4B-4522-BB81-8F02A2E9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C4C56-4C65-4427-B791-3C09A36C7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is mediation?</a:t>
            </a:r>
          </a:p>
          <a:p>
            <a:pPr lvl="1"/>
            <a:r>
              <a:rPr lang="en-US"/>
              <a:t>Mediation is a type of statistical model that describes a causal relationship between at least three variables.  The predictor variable (X) causes the outcome variable (Y) through two mechanisms:  directly and via the mediator (M).</a:t>
            </a:r>
          </a:p>
          <a:p>
            <a:r>
              <a:rPr lang="en-US"/>
              <a:t>How is mediation different form other types of analyses?</a:t>
            </a:r>
          </a:p>
          <a:p>
            <a:pPr lvl="1"/>
            <a:r>
              <a:rPr lang="en-US"/>
              <a:t>Mediation is different from:</a:t>
            </a:r>
          </a:p>
          <a:p>
            <a:pPr lvl="2"/>
            <a:r>
              <a:rPr lang="en-US"/>
              <a:t>Regression: relationship v. causal mechanism</a:t>
            </a:r>
          </a:p>
          <a:p>
            <a:pPr lvl="2"/>
            <a:r>
              <a:rPr lang="en-US"/>
              <a:t>SEM: absence v. presence of latent variables</a:t>
            </a:r>
          </a:p>
          <a:p>
            <a:r>
              <a:rPr lang="en-US"/>
              <a:t>Are all mediation models causal models?</a:t>
            </a:r>
          </a:p>
          <a:p>
            <a:pPr lvl="1"/>
            <a:r>
              <a:rPr lang="en-US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6072136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17C6-D9A5-473E-8AAD-1D3C2232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C57B6-6009-402D-B28E-4D12338F4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 to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  1.204      0.017     69.235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  0.193      0.011     17.945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0.193      0.011     17.945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  1.011      0.019     52.117      0.000</a:t>
            </a:r>
          </a:p>
        </p:txBody>
      </p:sp>
    </p:spTree>
    <p:extLst>
      <p:ext uri="{BB962C8B-B14F-4D97-AF65-F5344CB8AC3E}">
        <p14:creationId xmlns:p14="http://schemas.microsoft.com/office/powerpoint/2010/main" val="7723112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3A55-43A3-4DA6-A30A-9640D539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1C49A-0F5A-4D47-9FB3-B09B1A1E6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CONFIDENCE INTERVALS OF STANDARDIZED MODEL RESULTS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STDYX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Lower .5%  Lower 2.5%    Lower 5%    Estimate    Upper 5%  Upper 2.5%   Upper .5%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0.559       0.565       0.569       0.585       0.601       0.604       0.610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0.196       0.202       0.206       0.224       0.242       0.246       0.254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0.470       0.477       0.480       0.498       0.515       0.518       0.523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6.517       6.628       6.675       6.930       7.197       7.246       7.342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5.823       5.910       5.964       6.225       6.489       6.542       6.641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0.726       0.732       0.735       0.752       0.769       0.773       0.779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0.453       0.459       0.461       0.477       0.493       0.497       0.503</a:t>
            </a:r>
          </a:p>
        </p:txBody>
      </p:sp>
    </p:spTree>
    <p:extLst>
      <p:ext uri="{BB962C8B-B14F-4D97-AF65-F5344CB8AC3E}">
        <p14:creationId xmlns:p14="http://schemas.microsoft.com/office/powerpoint/2010/main" val="6884305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1CFD-6C0A-48D4-9AE8-0F83ED260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51CD8-2CCF-4F39-8460-52D60A2F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STDY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Lower .5%  Lower 2.5%    Lower 5%    Estimate    Upper 5%  Upper 2.5%   Upper .5%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0.059       0.060       0.060       0.062       0.063       0.064       0.064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0.196       0.202       0.206       0.224       0.242       0.246       0.254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0.050       0.050       0.051       0.053       0.054       0.055       0.055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6.517       6.628       6.675       6.930       7.197       7.246       7.342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5.823       5.910       5.964       6.225       6.489       6.542       6.641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0.726       0.732       0.735       0.752       0.769       0.773       0.779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 0.453       0.459       0.461       0.477       0.493       0.497       0.503</a:t>
            </a:r>
          </a:p>
        </p:txBody>
      </p:sp>
    </p:spTree>
    <p:extLst>
      <p:ext uri="{BB962C8B-B14F-4D97-AF65-F5344CB8AC3E}">
        <p14:creationId xmlns:p14="http://schemas.microsoft.com/office/powerpoint/2010/main" val="1326022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C4E6-66F5-4BB9-A128-B1EC4192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CE9EC-DAF2-4C7C-BB38-AAE3CAC9E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Lower .5%  Lower 2.5%    Lower 5%    Estimate    Upper 5%  Upper 2.5%   Upper .5%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OPINION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0.961       0.973       0.979       1.011       1.043       1.049       1.063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 0.275       0.284       0.289       0.314       0.341       0.346       0.357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EXPER    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0.576       0.584       0.589       0.614       0.638       0.643       0.652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Intercepts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77.783      78.585      78.939      80.964      82.996      83.385      84.221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 97.097      98.267      98.849     101.915     105.024     105.548     106.654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Residual Variances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           97.459      98.714      99.329     102.672     106.225     106.876     107.955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        121.282     122.806     123.646     127.810     132.239     133.128     134.621</a:t>
            </a:r>
          </a:p>
        </p:txBody>
      </p:sp>
    </p:spTree>
    <p:extLst>
      <p:ext uri="{BB962C8B-B14F-4D97-AF65-F5344CB8AC3E}">
        <p14:creationId xmlns:p14="http://schemas.microsoft.com/office/powerpoint/2010/main" val="30154147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0D70A-3559-45F3-833B-B0C0B7509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31792-C953-461C-8D2C-8C57855E2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CONFIDENCE INTERVALS OF STANDARDIZED TOTAL, TOTAL INDIRECT, SPECIFIC INDIRECT, AND DIRECT EFFECTS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STDYX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Lower .5%  Lower 2.5%    Lower 5%    Estimate    Upper 5%  Upper 2.5%   Upper .5%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 to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0.677       0.682       0.684       0.697       0.708       0.710       0.715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0.097       0.100       0.102       0.112       0.122       0.124       0.128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0.097       0.100       0.102       0.112       0.122       0.124       0.128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0.559       0.565       0.569       0.585       0.601       0.604       0.610</a:t>
            </a:r>
          </a:p>
        </p:txBody>
      </p:sp>
    </p:spTree>
    <p:extLst>
      <p:ext uri="{BB962C8B-B14F-4D97-AF65-F5344CB8AC3E}">
        <p14:creationId xmlns:p14="http://schemas.microsoft.com/office/powerpoint/2010/main" val="39472467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26DD6-56FF-4720-8050-CC7C3894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D5A89-9E13-448C-B455-A30C7AB9F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STDY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Lower .5%  Lower 2.5%    Lower 5%    Estimate    Upper 5%  Upper 2.5%   Upper .5%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 to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0.072       0.072       0.072       0.074       0.075       0.075       0.075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0.010       0.011       0.011       0.012       0.013       0.013       0.013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0.010       0.011       0.011       0.012       0.013       0.013       0.013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0.059       0.060       0.060       0.062       0.063       0.064       0.064</a:t>
            </a:r>
          </a:p>
        </p:txBody>
      </p:sp>
    </p:spTree>
    <p:extLst>
      <p:ext uri="{BB962C8B-B14F-4D97-AF65-F5344CB8AC3E}">
        <p14:creationId xmlns:p14="http://schemas.microsoft.com/office/powerpoint/2010/main" val="37558915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147E-C86E-4862-88CD-F2E4FE08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with standardized coefficients - 12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5AA97-3A34-4833-A171-BDDECE2A3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STD Standardization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Lower .5%  Lower 2.5%    Lower 5%    Estimate    Upper 5%  Upper 2.5%   Upper .5%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 to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1.159       1.170       1.175       1.204       1.233       1.239       1.249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0.166       0.173       0.176       0.193       0.211       0.214       0.222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0.166       0.173       0.176       0.193       0.211       0.214       0.222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           0.961       0.973       0.979       1.011       1.043       1.049       1.063</a:t>
            </a:r>
          </a:p>
        </p:txBody>
      </p:sp>
    </p:spTree>
    <p:extLst>
      <p:ext uri="{BB962C8B-B14F-4D97-AF65-F5344CB8AC3E}">
        <p14:creationId xmlns:p14="http://schemas.microsoft.com/office/powerpoint/2010/main" val="15192755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015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6554-7AAF-4CD2-B92D-F51B8B9F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binary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C0A79-81DA-4C57-AE44-CFB201A7A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Do not recommend dichotomized a continuous predictor unless there is a substantive reason to do so</a:t>
            </a:r>
          </a:p>
          <a:p>
            <a:r>
              <a:rPr lang="en-US"/>
              <a:t>Add Define command</a:t>
            </a:r>
          </a:p>
          <a:p>
            <a:r>
              <a:rPr lang="en-US"/>
              <a:t>Two ways to create a binary variable:</a:t>
            </a:r>
          </a:p>
          <a:p>
            <a:pPr lvl="1"/>
            <a:r>
              <a:rPr lang="en-US"/>
              <a:t>If and cut</a:t>
            </a:r>
          </a:p>
          <a:p>
            <a:r>
              <a:rPr lang="en-US"/>
              <a:t>The value at which the variable is cut is determined by theory or descriptive statistics.</a:t>
            </a:r>
          </a:p>
          <a:p>
            <a:r>
              <a:rPr lang="en-US"/>
              <a:t>Interpretation will be the same as when the predictor variable </a:t>
            </a:r>
            <a:r>
              <a:rPr lang="en-US" b="1"/>
              <a:t>detail</a:t>
            </a:r>
            <a:r>
              <a:rPr lang="en-US"/>
              <a:t> was continuous.</a:t>
            </a:r>
          </a:p>
          <a:p>
            <a:r>
              <a:rPr lang="en-US"/>
              <a:t>The coefficients are very different.</a:t>
            </a:r>
          </a:p>
        </p:txBody>
      </p:sp>
    </p:spTree>
    <p:extLst>
      <p:ext uri="{BB962C8B-B14F-4D97-AF65-F5344CB8AC3E}">
        <p14:creationId xmlns:p14="http://schemas.microsoft.com/office/powerpoint/2010/main" val="31331338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8E04-FCD5-4B90-9875-C2FA19E50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binary variable with </a:t>
            </a:r>
            <a:r>
              <a:rPr lang="en-US" b="1"/>
              <a:t>if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5CED-DC2E-4B16-98A5-EAE59EFFE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! binary predictor variable - x: detail01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</a:t>
            </a:r>
          </a:p>
          <a:p>
            <a:pPr marL="0" indent="0">
              <a:buNone/>
            </a:pPr>
            <a:r>
              <a:rPr lang="en-US"/>
              <a:t>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exper opinion detail01; </a:t>
            </a:r>
          </a:p>
          <a:p>
            <a:pPr marL="0" indent="0">
              <a:buNone/>
            </a:pPr>
            <a:r>
              <a:rPr lang="en-US"/>
              <a:t>define: </a:t>
            </a:r>
          </a:p>
          <a:p>
            <a:pPr marL="0" indent="0">
              <a:buNone/>
            </a:pPr>
            <a:r>
              <a:rPr lang="en-US"/>
              <a:t>detail01 = 0; </a:t>
            </a:r>
          </a:p>
          <a:p>
            <a:pPr marL="0" indent="0">
              <a:buNone/>
            </a:pPr>
            <a:r>
              <a:rPr lang="en-US"/>
              <a:t>if detail gt 83 then detail01 = 1; </a:t>
            </a:r>
          </a:p>
        </p:txBody>
      </p:sp>
    </p:spTree>
    <p:extLst>
      <p:ext uri="{BB962C8B-B14F-4D97-AF65-F5344CB8AC3E}">
        <p14:creationId xmlns:p14="http://schemas.microsoft.com/office/powerpoint/2010/main" val="390537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EED6-23F6-488B-9289-584B583D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A6BF8-C6B5-4097-8036-18D87439D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Simulated data!</a:t>
            </a:r>
          </a:p>
          <a:p>
            <a:r>
              <a:rPr lang="en-US"/>
              <a:t>5000 cases</a:t>
            </a:r>
          </a:p>
          <a:p>
            <a:r>
              <a:rPr lang="en-US"/>
              <a:t>No missing data (until examples at end)</a:t>
            </a:r>
          </a:p>
          <a:p>
            <a:r>
              <a:rPr lang="en-US"/>
              <a:t>Experiment in which Ss were randomly assigned to amounts of the IV.</a:t>
            </a:r>
          </a:p>
          <a:p>
            <a:r>
              <a:rPr lang="en-US"/>
              <a:t>All variables continuous unless otherwise noted</a:t>
            </a:r>
          </a:p>
          <a:p>
            <a:pPr lvl="1"/>
            <a:r>
              <a:rPr lang="en-US"/>
              <a:t>X: detail (level of detail of information provided by researcher at start of study)</a:t>
            </a:r>
          </a:p>
          <a:p>
            <a:pPr lvl="1"/>
            <a:r>
              <a:rPr lang="en-US"/>
              <a:t>M: exper (amount of experience participants received, measured in hours)</a:t>
            </a:r>
          </a:p>
          <a:p>
            <a:pPr lvl="1"/>
            <a:r>
              <a:rPr lang="en-US"/>
              <a:t>Y: opinion (opinion expressed by participants at end of study)</a:t>
            </a:r>
          </a:p>
        </p:txBody>
      </p:sp>
    </p:spTree>
    <p:extLst>
      <p:ext uri="{BB962C8B-B14F-4D97-AF65-F5344CB8AC3E}">
        <p14:creationId xmlns:p14="http://schemas.microsoft.com/office/powerpoint/2010/main" val="21592901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6D67C-D79F-4E81-9BAF-554C6FCC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binary variable with </a:t>
            </a:r>
            <a:r>
              <a:rPr lang="en-US" b="1"/>
              <a:t>if - 2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1ACC-7FAE-4C83-BBAD-6593374BD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r>
              <a:rPr lang="en-US"/>
              <a:t>bootstrap = 10000; </a:t>
            </a:r>
          </a:p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detail01 exper; </a:t>
            </a:r>
          </a:p>
          <a:p>
            <a:pPr marL="0" indent="0">
              <a:buNone/>
            </a:pPr>
            <a:r>
              <a:rPr lang="en-US"/>
              <a:t>exper on detail01; </a:t>
            </a:r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detail01; </a:t>
            </a:r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42370865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A7BB-3952-482A-846C-28CF9EB73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diagram with binary predictor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179A66-F293-4E00-B7DF-1B24374F7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0" y="2482697"/>
            <a:ext cx="9144239" cy="3037194"/>
          </a:xfrm>
        </p:spPr>
      </p:pic>
    </p:spTree>
    <p:extLst>
      <p:ext uri="{BB962C8B-B14F-4D97-AF65-F5344CB8AC3E}">
        <p14:creationId xmlns:p14="http://schemas.microsoft.com/office/powerpoint/2010/main" val="6520697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2977-72FD-44D0-B984-B4BBB819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</a:t>
            </a:r>
            <a:r>
              <a:rPr lang="en-US" b="1"/>
              <a:t>cut</a:t>
            </a:r>
            <a:r>
              <a:rPr lang="en-US"/>
              <a:t> option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9E91D-CFC7-4652-8018-CA13667D2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title:  simple mediation with binary predictor with cut</a:t>
            </a:r>
          </a:p>
          <a:p>
            <a:pPr marL="0" indent="0">
              <a:buNone/>
            </a:pPr>
            <a:r>
              <a:rPr lang="en-US"/>
              <a:t>! binary predictor variable - x: detail01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</a:t>
            </a:r>
          </a:p>
          <a:p>
            <a:pPr marL="0" indent="0">
              <a:buNone/>
            </a:pPr>
            <a:r>
              <a:rPr lang="en-US"/>
              <a:t>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exper opinion detail; </a:t>
            </a:r>
          </a:p>
          <a:p>
            <a:pPr marL="0" indent="0">
              <a:buNone/>
            </a:pPr>
            <a:r>
              <a:rPr lang="en-US"/>
              <a:t>define: </a:t>
            </a:r>
          </a:p>
          <a:p>
            <a:pPr marL="0" indent="0">
              <a:buNone/>
            </a:pPr>
            <a:r>
              <a:rPr lang="en-US"/>
              <a:t>cut detail (83); </a:t>
            </a:r>
          </a:p>
        </p:txBody>
      </p:sp>
    </p:spTree>
    <p:extLst>
      <p:ext uri="{BB962C8B-B14F-4D97-AF65-F5344CB8AC3E}">
        <p14:creationId xmlns:p14="http://schemas.microsoft.com/office/powerpoint/2010/main" val="13039723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B407-D1BC-476E-87E6-C0509586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</a:t>
            </a:r>
            <a:r>
              <a:rPr lang="en-US" b="1"/>
              <a:t>cut</a:t>
            </a:r>
            <a:r>
              <a:rPr lang="en-US"/>
              <a:t> option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D051-2A4E-48F8-B72B-3D40EA2C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rest of the Mplus code is exactly the same as with the </a:t>
            </a:r>
            <a:r>
              <a:rPr lang="en-US" b="1"/>
              <a:t>if</a:t>
            </a:r>
            <a:r>
              <a:rPr lang="en-US"/>
              <a:t> option</a:t>
            </a:r>
          </a:p>
          <a:p>
            <a:r>
              <a:rPr lang="en-US"/>
              <a:t>The output is exactly the same too.</a:t>
            </a:r>
          </a:p>
        </p:txBody>
      </p:sp>
    </p:spTree>
    <p:extLst>
      <p:ext uri="{BB962C8B-B14F-4D97-AF65-F5344CB8AC3E}">
        <p14:creationId xmlns:p14="http://schemas.microsoft.com/office/powerpoint/2010/main" val="31683078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DD1DF-5DBA-441B-A423-E674D9EF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Standardization with binary preditor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74CA-2360-45E4-8C49-D4BD687C6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title: simple mediation with binary predictor with cut and standardized results</a:t>
            </a:r>
          </a:p>
          <a:p>
            <a:pPr marL="0" indent="0">
              <a:buNone/>
            </a:pPr>
            <a:r>
              <a:rPr lang="en-US"/>
              <a:t>! binary predictor variable - x: detail01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</a:t>
            </a:r>
          </a:p>
          <a:p>
            <a:pPr marL="0" indent="0">
              <a:buNone/>
            </a:pPr>
            <a:r>
              <a:rPr lang="en-US"/>
              <a:t>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exper opinion detail; </a:t>
            </a:r>
          </a:p>
          <a:p>
            <a:pPr marL="0" indent="0">
              <a:buNone/>
            </a:pPr>
            <a:r>
              <a:rPr lang="en-US"/>
              <a:t>define: </a:t>
            </a:r>
          </a:p>
          <a:p>
            <a:pPr marL="0" indent="0">
              <a:buNone/>
            </a:pPr>
            <a:r>
              <a:rPr lang="en-US"/>
              <a:t>cut detail (83); </a:t>
            </a:r>
          </a:p>
        </p:txBody>
      </p:sp>
    </p:spTree>
    <p:extLst>
      <p:ext uri="{BB962C8B-B14F-4D97-AF65-F5344CB8AC3E}">
        <p14:creationId xmlns:p14="http://schemas.microsoft.com/office/powerpoint/2010/main" val="31100337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9439-BACE-4E1F-9A8F-642B7ABE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Standardization with binary predictor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ED1E-D054-4505-9D2F-9B49EFBCC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exper; </a:t>
            </a:r>
          </a:p>
          <a:p>
            <a:pPr marL="0" indent="0">
              <a:buNone/>
            </a:pPr>
            <a:r>
              <a:rPr lang="en-US"/>
              <a:t>opinion on detail; </a:t>
            </a:r>
          </a:p>
          <a:p>
            <a:pPr marL="0" indent="0">
              <a:buNone/>
            </a:pPr>
            <a:r>
              <a:rPr lang="en-US"/>
              <a:t>exper on detail; </a:t>
            </a:r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detail; </a:t>
            </a:r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stdy 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35621428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84F6-37B5-4BD7-AC9F-1ABA7E3FB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of binary predictor with standardized coefficients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364A3C-A404-4025-8C81-5F7AE8900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815" y="2534405"/>
            <a:ext cx="8654369" cy="2933777"/>
          </a:xfrm>
        </p:spPr>
      </p:pic>
    </p:spTree>
    <p:extLst>
      <p:ext uri="{BB962C8B-B14F-4D97-AF65-F5344CB8AC3E}">
        <p14:creationId xmlns:p14="http://schemas.microsoft.com/office/powerpoint/2010/main" val="14805320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32C4-CAFD-4883-9419-181F84FE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Multi-categorical predictor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9BD38-A265-43C0-9AAE-D93A26EDE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Has more than two levels, ordered or unordered</a:t>
            </a:r>
          </a:p>
          <a:p>
            <a:r>
              <a:rPr lang="en-US"/>
              <a:t>Not recommended to categorize a continuous predictor</a:t>
            </a:r>
          </a:p>
          <a:p>
            <a:r>
              <a:rPr lang="en-US"/>
              <a:t>Useful to know how to create dummy variables in Mplus</a:t>
            </a:r>
          </a:p>
          <a:p>
            <a:r>
              <a:rPr lang="en-US"/>
              <a:t>Assign values to new variables in Define command</a:t>
            </a:r>
          </a:p>
          <a:p>
            <a:r>
              <a:rPr lang="en-US"/>
              <a:t>Use if statements in Define command to change values of new variables</a:t>
            </a:r>
          </a:p>
          <a:p>
            <a:r>
              <a:rPr lang="en-US"/>
              <a:t>Values at which the variable is determined by theory or descriptive statistics</a:t>
            </a:r>
          </a:p>
          <a:p>
            <a:r>
              <a:rPr lang="en-US"/>
              <a:t>Notice the two statements in the Model Indirect command</a:t>
            </a:r>
          </a:p>
          <a:p>
            <a:r>
              <a:rPr lang="en-US"/>
              <a:t>No big change to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7662822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1683-6374-4104-9CCA-FCA29A74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Multi-categorical predictor –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8DBD3-CD48-44EC-B278-C69A41106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/>
              <a:t>title:  simple mediation model with three-level predictor</a:t>
            </a:r>
          </a:p>
          <a:p>
            <a:pPr marL="0" indent="0">
              <a:buNone/>
            </a:pPr>
            <a:r>
              <a:rPr lang="en-US"/>
              <a:t>! 3 level predictor variable - x: detail2 detail3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</a:t>
            </a:r>
          </a:p>
          <a:p>
            <a:pPr marL="0" indent="0">
              <a:buNone/>
            </a:pPr>
            <a:r>
              <a:rPr lang="en-US"/>
              <a:t>file is intro_mediation.dat; </a:t>
            </a:r>
          </a:p>
          <a:p>
            <a:pPr marL="0" indent="0">
              <a:buNone/>
            </a:pPr>
            <a:r>
              <a:rPr lang="en-US"/>
              <a:t>variable: </a:t>
            </a:r>
          </a:p>
          <a:p>
            <a:pPr marL="0" indent="0">
              <a:buNone/>
            </a:pPr>
            <a:r>
              <a:rPr lang="en-US"/>
              <a:t>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exper opinion detail2 detail3; </a:t>
            </a:r>
          </a:p>
          <a:p>
            <a:pPr marL="0" indent="0">
              <a:buNone/>
            </a:pPr>
            <a:r>
              <a:rPr lang="en-US"/>
              <a:t>define: detail2 = 0; </a:t>
            </a:r>
          </a:p>
          <a:p>
            <a:pPr marL="0" indent="0">
              <a:buNone/>
            </a:pPr>
            <a:r>
              <a:rPr lang="en-US"/>
              <a:t>if detail gt 76 then detail2 = 1; </a:t>
            </a:r>
          </a:p>
          <a:p>
            <a:pPr marL="0" indent="0">
              <a:buNone/>
            </a:pPr>
            <a:r>
              <a:rPr lang="en-US"/>
              <a:t>if detail gt 91 then detail2 = 0; </a:t>
            </a:r>
          </a:p>
          <a:p>
            <a:pPr marL="0" indent="0">
              <a:buNone/>
            </a:pPr>
            <a:r>
              <a:rPr lang="en-US"/>
              <a:t>detail3 = 0; </a:t>
            </a:r>
          </a:p>
          <a:p>
            <a:pPr marL="0" indent="0">
              <a:buNone/>
            </a:pPr>
            <a:r>
              <a:rPr lang="en-US"/>
              <a:t>if detail gt 91 then detail3 = 1; </a:t>
            </a:r>
          </a:p>
        </p:txBody>
      </p:sp>
    </p:spTree>
    <p:extLst>
      <p:ext uri="{BB962C8B-B14F-4D97-AF65-F5344CB8AC3E}">
        <p14:creationId xmlns:p14="http://schemas.microsoft.com/office/powerpoint/2010/main" val="14563331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8DDD2-3B1D-4777-B7C7-1B2545869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for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83AF0-A3CD-4AD0-8FC0-952E60F27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do you think the Model Indirect command will look like?</a:t>
            </a:r>
          </a:p>
        </p:txBody>
      </p:sp>
    </p:spTree>
    <p:extLst>
      <p:ext uri="{BB962C8B-B14F-4D97-AF65-F5344CB8AC3E}">
        <p14:creationId xmlns:p14="http://schemas.microsoft.com/office/powerpoint/2010/main" val="426664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DB06-F56F-4F26-8011-1FD8D7CD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mediation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28895-2E3E-48E9-AABD-05821F83FFC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                                  Simple mediation model</a:t>
            </a:r>
          </a:p>
          <a:p>
            <a:pPr marL="0" indent="0">
              <a:buNone/>
            </a:pPr>
            <a:r>
              <a:rPr lang="en-US" sz="1600"/>
              <a:t>                                                                                                     e</a:t>
            </a:r>
            <a:r>
              <a:rPr lang="en-US" sz="1600" baseline="-25000"/>
              <a:t>m</a:t>
            </a:r>
          </a:p>
          <a:p>
            <a:pPr marL="0" indent="0">
              <a:buNone/>
            </a:pPr>
            <a:r>
              <a:rPr lang="en-US"/>
              <a:t>                                                      </a:t>
            </a:r>
            <a:r>
              <a:rPr lang="en-US" sz="6000"/>
              <a:t>M    </a:t>
            </a:r>
          </a:p>
          <a:p>
            <a:pPr marL="0" indent="0">
              <a:buNone/>
            </a:pPr>
            <a:r>
              <a:rPr lang="en-US"/>
              <a:t>                                        a                                 b</a:t>
            </a:r>
          </a:p>
          <a:p>
            <a:pPr marL="0" indent="0">
              <a:buNone/>
            </a:pPr>
            <a:r>
              <a:rPr lang="en-US"/>
              <a:t>                                  </a:t>
            </a:r>
            <a:r>
              <a:rPr lang="en-US" sz="6000"/>
              <a:t>X                   Y </a:t>
            </a:r>
            <a:r>
              <a:rPr lang="en-US" sz="1600"/>
              <a:t>e</a:t>
            </a:r>
            <a:r>
              <a:rPr lang="en-US" sz="1600" baseline="-25000"/>
              <a:t>y</a:t>
            </a:r>
          </a:p>
          <a:p>
            <a:pPr marL="0" indent="0">
              <a:buNone/>
            </a:pPr>
            <a:r>
              <a:rPr lang="en-US" baseline="-25000"/>
              <a:t>                                                                                       C’</a:t>
            </a:r>
          </a:p>
          <a:p>
            <a:pPr marL="0" indent="0">
              <a:buNone/>
            </a:pPr>
            <a:r>
              <a:rPr lang="en-US" baseline="-25000"/>
              <a:t>Indirect effect is the effect of X on Y via M; calculated as a*b</a:t>
            </a:r>
          </a:p>
          <a:p>
            <a:pPr marL="0" indent="0">
              <a:buNone/>
            </a:pPr>
            <a:r>
              <a:rPr lang="en-US" baseline="-25000"/>
              <a:t>Total effect (c) = direct effect (c’) + indirect effect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603DFC-53FE-4F71-92B3-DA1242432CC6}"/>
              </a:ext>
            </a:extLst>
          </p:cNvPr>
          <p:cNvCxnSpPr>
            <a:cxnSpLocks/>
          </p:cNvCxnSpPr>
          <p:nvPr/>
        </p:nvCxnSpPr>
        <p:spPr>
          <a:xfrm flipV="1">
            <a:off x="4128655" y="3309257"/>
            <a:ext cx="1108363" cy="10819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241860B-1365-42E1-82A1-79A6E07D75EC}"/>
              </a:ext>
            </a:extLst>
          </p:cNvPr>
          <p:cNvCxnSpPr>
            <a:cxnSpLocks/>
          </p:cNvCxnSpPr>
          <p:nvPr/>
        </p:nvCxnSpPr>
        <p:spPr>
          <a:xfrm>
            <a:off x="5985164" y="3352800"/>
            <a:ext cx="1345870" cy="1106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9634B7D-848E-4617-9083-5A695AFAD879}"/>
              </a:ext>
            </a:extLst>
          </p:cNvPr>
          <p:cNvCxnSpPr>
            <a:cxnSpLocks/>
          </p:cNvCxnSpPr>
          <p:nvPr/>
        </p:nvCxnSpPr>
        <p:spPr>
          <a:xfrm>
            <a:off x="4128655" y="4722421"/>
            <a:ext cx="32023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EC7CE2-2179-4C8B-AB88-5B7A0A588311}"/>
              </a:ext>
            </a:extLst>
          </p:cNvPr>
          <p:cNvCxnSpPr/>
          <p:nvPr/>
        </p:nvCxnSpPr>
        <p:spPr>
          <a:xfrm>
            <a:off x="5632862" y="2608613"/>
            <a:ext cx="0" cy="225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FE60A99-A025-4E85-A623-12F7CE3F92BF}"/>
              </a:ext>
            </a:extLst>
          </p:cNvPr>
          <p:cNvCxnSpPr/>
          <p:nvPr/>
        </p:nvCxnSpPr>
        <p:spPr>
          <a:xfrm flipH="1" flipV="1">
            <a:off x="7647709" y="4611584"/>
            <a:ext cx="229590" cy="110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5739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87FC-CEAD-47D2-91BD-2B9C6A90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Multi-categorical predictor –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8489C-C317-48FD-8946-617E64B09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r>
              <a:rPr lang="en-US"/>
              <a:t>bootstrap = 10000; </a:t>
            </a:r>
          </a:p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detail2 detail3 exper; </a:t>
            </a:r>
          </a:p>
          <a:p>
            <a:pPr marL="0" indent="0">
              <a:buNone/>
            </a:pPr>
            <a:r>
              <a:rPr lang="en-US"/>
              <a:t>exper on detail2 detail3; </a:t>
            </a:r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detail2; </a:t>
            </a:r>
          </a:p>
          <a:p>
            <a:pPr marL="0" indent="0">
              <a:buNone/>
            </a:pPr>
            <a:r>
              <a:rPr lang="en-US"/>
              <a:t>opinion ind detail3; </a:t>
            </a:r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37754216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194C-D011-43AB-AA08-40F55695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output from Model Indirect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12A9E-9CF3-41E0-83EA-92013C332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TOTAL, TOTAL INDIRECT, SPECIFIC INDIRECT, AND DIRECT EFFECTS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Two-Tailed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      S.E.  Est./S.E.    P-Value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DETAIL2 to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 15.382      0.439     35.067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  3.395      0.202     16.806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DETAIL2            3.395      0.202     16.806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DETAIL2           11.987      0.423     28.344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349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19C-5958-4FA1-B1C4-72C1C6C7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output from Model Indirect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03833-BA4D-4D1F-8C76-BD81AEF9A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Effects from DETAIL3 to OPINION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              31.335      0.559     56.042      0.000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Total indirect       6.696      0.321     20.869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Specific indirect 1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EXPER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DETAIL3            6.696      0.321     20.869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Direct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OPINION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DETAIL3           24.639      0.569     43.339      0.000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787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82697-E439-47E4-ADBB-86BC9FC6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of mediation moel with multi-categorical predictor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3CCF3C-4E3C-439F-B820-88DF462530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60" y="1825625"/>
            <a:ext cx="8902680" cy="4351338"/>
          </a:xfrm>
        </p:spPr>
      </p:pic>
    </p:spTree>
    <p:extLst>
      <p:ext uri="{BB962C8B-B14F-4D97-AF65-F5344CB8AC3E}">
        <p14:creationId xmlns:p14="http://schemas.microsoft.com/office/powerpoint/2010/main" val="10440922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8903-85B8-435C-B7D5-996F78CD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 between levels of predictor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A25B3-3431-4090-8575-3D480471E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Double-headed arrow between </a:t>
            </a:r>
            <a:r>
              <a:rPr lang="en-US" b="1"/>
              <a:t>detail2</a:t>
            </a:r>
            <a:r>
              <a:rPr lang="en-US"/>
              <a:t> and </a:t>
            </a:r>
            <a:r>
              <a:rPr lang="en-US" b="1"/>
              <a:t>detail3</a:t>
            </a:r>
            <a:r>
              <a:rPr lang="en-US"/>
              <a:t>, but no coefficient</a:t>
            </a:r>
          </a:p>
          <a:p>
            <a:r>
              <a:rPr lang="en-US"/>
              <a:t>The covariance is estimated but not reported on diagram or in output</a:t>
            </a:r>
          </a:p>
          <a:p>
            <a:r>
              <a:rPr lang="en-US"/>
              <a:t>It is not included in the count of free parameters</a:t>
            </a:r>
          </a:p>
          <a:p>
            <a:r>
              <a:rPr lang="en-US"/>
              <a:t>It is not set to 0; doing so will generate a warning message</a:t>
            </a:r>
          </a:p>
        </p:txBody>
      </p:sp>
    </p:spTree>
    <p:extLst>
      <p:ext uri="{BB962C8B-B14F-4D97-AF65-F5344CB8AC3E}">
        <p14:creationId xmlns:p14="http://schemas.microsoft.com/office/powerpoint/2010/main" val="38247473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0022-4940-4186-95FC-8A3DA1B1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</a:t>
            </a:r>
            <a:r>
              <a:rPr lang="en-US" b="1"/>
              <a:t>nterpretation of relative effects</a:t>
            </a:r>
            <a:br>
              <a:rPr lang="en-US" b="1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C1D89-4515-4C7F-A4B1-CF7B2FA15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path for </a:t>
            </a:r>
            <a:r>
              <a:rPr lang="en-US" i="1"/>
              <a:t>a1</a:t>
            </a:r>
            <a:r>
              <a:rPr lang="en-US"/>
              <a:t> is the mean of M1 – the mean of M0</a:t>
            </a:r>
          </a:p>
          <a:p>
            <a:r>
              <a:rPr lang="en-US"/>
              <a:t>the path for </a:t>
            </a:r>
            <a:r>
              <a:rPr lang="en-US" i="1"/>
              <a:t>a2</a:t>
            </a:r>
            <a:r>
              <a:rPr lang="en-US"/>
              <a:t> is the mean of M2 – the mean of M0</a:t>
            </a:r>
          </a:p>
          <a:p>
            <a:r>
              <a:rPr lang="en-US"/>
              <a:t>The interpretation of the single coefficient from M to Y does not change even though there are multiple paths from X to M. </a:t>
            </a:r>
          </a:p>
        </p:txBody>
      </p:sp>
    </p:spTree>
    <p:extLst>
      <p:ext uri="{BB962C8B-B14F-4D97-AF65-F5344CB8AC3E}">
        <p14:creationId xmlns:p14="http://schemas.microsoft.com/office/powerpoint/2010/main" val="28330085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5B31-B7B5-48A4-A996-B37FB4F7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Omnibus test of multi-categorical predictor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34FB-5248-431C-96EE-FFD634C3A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Remove Boostrap statement from the Analysis command</a:t>
            </a:r>
          </a:p>
          <a:p>
            <a:r>
              <a:rPr lang="en-US"/>
              <a:t>Remove the Output command and replace with the Model Test command</a:t>
            </a:r>
          </a:p>
          <a:p>
            <a:r>
              <a:rPr lang="en-US"/>
              <a:t>Look for the Wald Test of Parameter Constraints in the output just before the Model Results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model test:</a:t>
            </a:r>
          </a:p>
          <a:p>
            <a:pPr marL="0" indent="0">
              <a:buNone/>
            </a:pPr>
            <a:r>
              <a:rPr lang="en-US"/>
              <a:t>0 = d2;</a:t>
            </a:r>
          </a:p>
          <a:p>
            <a:pPr marL="0" indent="0">
              <a:buNone/>
            </a:pPr>
            <a:r>
              <a:rPr lang="en-US"/>
              <a:t>0 = d3;</a:t>
            </a:r>
          </a:p>
        </p:txBody>
      </p:sp>
    </p:spTree>
    <p:extLst>
      <p:ext uri="{BB962C8B-B14F-4D97-AF65-F5344CB8AC3E}">
        <p14:creationId xmlns:p14="http://schemas.microsoft.com/office/powerpoint/2010/main" val="324979661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DBF0-6F3A-409E-A472-421434FE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syntax for omnibus test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1E5B-0A41-47A7-BEB7-40312DDB3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/>
              <a:t>title:  simple mediation model with three-level predictor</a:t>
            </a:r>
          </a:p>
          <a:p>
            <a:pPr marL="0" indent="0">
              <a:buNone/>
            </a:pPr>
            <a:r>
              <a:rPr lang="en-US"/>
              <a:t>! 3 level predictor variable - x: detail3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! model test does not work with bootstrap</a:t>
            </a:r>
          </a:p>
          <a:p>
            <a:pPr marL="0" indent="0">
              <a:buNone/>
            </a:pPr>
            <a:r>
              <a:rPr lang="en-US"/>
              <a:t>data: </a:t>
            </a:r>
          </a:p>
          <a:p>
            <a:pPr marL="0" indent="0">
              <a:buNone/>
            </a:pPr>
            <a:r>
              <a:rPr lang="en-US"/>
              <a:t>file is intro_mediation.dat; </a:t>
            </a:r>
          </a:p>
          <a:p>
            <a:pPr marL="0" indent="0">
              <a:buNone/>
            </a:pPr>
            <a:r>
              <a:rPr lang="en-US"/>
              <a:t>variable: </a:t>
            </a:r>
          </a:p>
          <a:p>
            <a:pPr marL="0" indent="0">
              <a:buNone/>
            </a:pPr>
            <a:r>
              <a:rPr lang="en-US"/>
              <a:t>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exper opinion detail2 detail3; </a:t>
            </a:r>
          </a:p>
          <a:p>
            <a:pPr marL="0" indent="0">
              <a:buNone/>
            </a:pPr>
            <a:r>
              <a:rPr lang="en-US"/>
              <a:t>define: detail2 = 0; </a:t>
            </a:r>
          </a:p>
          <a:p>
            <a:pPr marL="0" indent="0">
              <a:buNone/>
            </a:pPr>
            <a:r>
              <a:rPr lang="en-US"/>
              <a:t>if detail gt 76 then detail2 = 1; </a:t>
            </a:r>
          </a:p>
          <a:p>
            <a:pPr marL="0" indent="0">
              <a:buNone/>
            </a:pPr>
            <a:r>
              <a:rPr lang="en-US"/>
              <a:t>if detail gt 91 then detail2 = 0; </a:t>
            </a:r>
          </a:p>
          <a:p>
            <a:pPr marL="0" indent="0">
              <a:buNone/>
            </a:pPr>
            <a:r>
              <a:rPr lang="en-US"/>
              <a:t>detail3 = 0; if detail gt 91 then detail3 = 1; </a:t>
            </a:r>
          </a:p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</p:txBody>
      </p:sp>
    </p:spTree>
    <p:extLst>
      <p:ext uri="{BB962C8B-B14F-4D97-AF65-F5344CB8AC3E}">
        <p14:creationId xmlns:p14="http://schemas.microsoft.com/office/powerpoint/2010/main" val="119612358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1D02-5123-48BC-BA57-1826EB4C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syntax for omnibus test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AB32B-6480-470C-89CC-CD261D737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detail2 (d2)</a:t>
            </a:r>
          </a:p>
          <a:p>
            <a:pPr marL="0" indent="0">
              <a:buNone/>
            </a:pPr>
            <a:r>
              <a:rPr lang="en-US"/>
              <a:t>detail3 (d3)</a:t>
            </a:r>
          </a:p>
          <a:p>
            <a:pPr marL="0" indent="0">
              <a:buNone/>
            </a:pPr>
            <a:r>
              <a:rPr lang="en-US"/>
              <a:t>exper; </a:t>
            </a:r>
          </a:p>
          <a:p>
            <a:pPr marL="0" indent="0">
              <a:buNone/>
            </a:pPr>
            <a:r>
              <a:rPr lang="en-US"/>
              <a:t>exper on detail2 detail3; </a:t>
            </a:r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detail2; </a:t>
            </a:r>
          </a:p>
          <a:p>
            <a:pPr marL="0" indent="0">
              <a:buNone/>
            </a:pPr>
            <a:r>
              <a:rPr lang="en-US"/>
              <a:t>opinion ind detail3; </a:t>
            </a:r>
          </a:p>
          <a:p>
            <a:pPr marL="0" indent="0">
              <a:buNone/>
            </a:pPr>
            <a:r>
              <a:rPr lang="en-US"/>
              <a:t>model test:</a:t>
            </a:r>
          </a:p>
          <a:p>
            <a:pPr marL="0" indent="0">
              <a:buNone/>
            </a:pPr>
            <a:r>
              <a:rPr lang="en-US"/>
              <a:t>0 = d2;</a:t>
            </a:r>
          </a:p>
          <a:p>
            <a:pPr marL="0" indent="0">
              <a:buNone/>
            </a:pPr>
            <a:r>
              <a:rPr lang="en-US"/>
              <a:t>0 = d3;</a:t>
            </a:r>
          </a:p>
        </p:txBody>
      </p:sp>
    </p:spTree>
    <p:extLst>
      <p:ext uri="{BB962C8B-B14F-4D97-AF65-F5344CB8AC3E}">
        <p14:creationId xmlns:p14="http://schemas.microsoft.com/office/powerpoint/2010/main" val="12007508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8FD8-A6B5-44C6-BC8D-A1A00E67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of omnibus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5913C-4D47-4364-ACFE-FC0F2BC98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MODEL FIT INFORMATION</a:t>
            </a:r>
          </a:p>
          <a:p>
            <a:pPr marL="0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Number of Free Parameters                        9</a:t>
            </a:r>
          </a:p>
          <a:p>
            <a:pPr marL="0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Loglikelihood</a:t>
            </a:r>
          </a:p>
          <a:p>
            <a:pPr marL="0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Information Criteria</a:t>
            </a:r>
          </a:p>
          <a:p>
            <a:pPr marL="0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Chi-Square Test of Model Fit</a:t>
            </a:r>
          </a:p>
          <a:p>
            <a:pPr marL="0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RMSEA (Root Mean Square Error Of Approximation)</a:t>
            </a:r>
          </a:p>
          <a:p>
            <a:pPr marL="0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CFI/TLI</a:t>
            </a:r>
          </a:p>
          <a:p>
            <a:pPr marL="0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Chi-Square Test of Model Fit for the Baseline Model</a:t>
            </a:r>
          </a:p>
          <a:p>
            <a:pPr marL="0" indent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Wald Test of Parameter Constraints</a:t>
            </a:r>
          </a:p>
          <a:p>
            <a:pPr marL="0" indent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         Value                           1760.538</a:t>
            </a:r>
          </a:p>
          <a:p>
            <a:pPr marL="0" indent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         Degrees of Freedom                     2</a:t>
            </a:r>
          </a:p>
          <a:p>
            <a:pPr marL="0" indent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         P-Value                           0.0000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56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DF-31AF-47AE-9D6D-091E4A035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2EC1-1444-42E4-BECE-6B8E1BC33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linear regression models:</a:t>
            </a:r>
          </a:p>
          <a:p>
            <a:pPr lvl="1"/>
            <a:r>
              <a:rPr lang="en-US"/>
              <a:t>X predicts M (a path)</a:t>
            </a:r>
          </a:p>
          <a:p>
            <a:pPr lvl="1"/>
            <a:r>
              <a:rPr lang="en-US"/>
              <a:t>X and M predict Y (c’ and b paths)</a:t>
            </a:r>
          </a:p>
          <a:p>
            <a:r>
              <a:rPr lang="en-US"/>
              <a:t>Shortcomings: </a:t>
            </a:r>
          </a:p>
          <a:p>
            <a:pPr lvl="1"/>
            <a:r>
              <a:rPr lang="en-US"/>
              <a:t>No calculation of indirect effect (but could calculate it by hand)</a:t>
            </a:r>
          </a:p>
          <a:p>
            <a:pPr lvl="1"/>
            <a:r>
              <a:rPr lang="en-US"/>
              <a:t>No calculation of total effect (but could calculate it by hand)</a:t>
            </a:r>
          </a:p>
          <a:p>
            <a:pPr lvl="1"/>
            <a:r>
              <a:rPr lang="en-US"/>
              <a:t>a*b = indirect effect, but the sampling distribution is not normal (and not asymptotically normal)</a:t>
            </a:r>
          </a:p>
          <a:p>
            <a:pPr lvl="1"/>
            <a:r>
              <a:rPr lang="en-US"/>
              <a:t>You need to create the path diagram yourself and include the estimates and standard errors (or CIs)</a:t>
            </a:r>
          </a:p>
        </p:txBody>
      </p:sp>
    </p:spTree>
    <p:extLst>
      <p:ext uri="{BB962C8B-B14F-4D97-AF65-F5344CB8AC3E}">
        <p14:creationId xmlns:p14="http://schemas.microsoft.com/office/powerpoint/2010/main" val="12589063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031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39461-F281-4124-B34D-D1C661344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Simple mediation model with covariates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1C6-A9A2-4391-921C-A91158C5E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Covariates can be added to any mediation model. </a:t>
            </a:r>
          </a:p>
          <a:p>
            <a:r>
              <a:rPr lang="en-US"/>
              <a:t>Covariates are just other predictors in the model.</a:t>
            </a:r>
          </a:p>
          <a:p>
            <a:r>
              <a:rPr lang="en-US"/>
              <a:t>The covariates can be either continuous or binary. </a:t>
            </a:r>
          </a:p>
          <a:p>
            <a:r>
              <a:rPr lang="en-US"/>
              <a:t>Covariates should be added to both equations. </a:t>
            </a:r>
          </a:p>
          <a:p>
            <a:r>
              <a:rPr lang="en-US"/>
              <a:t>This is necessary for the direct effect and indirect effect(s) to sum to the total effect.  CRITICAL POINT!!</a:t>
            </a:r>
          </a:p>
        </p:txBody>
      </p:sp>
    </p:spTree>
    <p:extLst>
      <p:ext uri="{BB962C8B-B14F-4D97-AF65-F5344CB8AC3E}">
        <p14:creationId xmlns:p14="http://schemas.microsoft.com/office/powerpoint/2010/main" val="42415250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29A6-7DC5-4B4D-848B-1411C9E4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Covariates with model constraint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9FA4-0FFC-4EB5-809C-9155B1A0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/>
              <a:t>title:  simple mediation model with covariates</a:t>
            </a:r>
          </a:p>
          <a:p>
            <a:pPr marL="0" indent="0">
              <a:buNone/>
            </a:pPr>
            <a:r>
              <a:rPr lang="en-US"/>
              <a:t>! predictor variable - x: detail </a:t>
            </a:r>
          </a:p>
          <a:p>
            <a:pPr marL="0" indent="0">
              <a:buNone/>
            </a:pPr>
            <a:r>
              <a:rPr lang="en-US"/>
              <a:t>! mediator variable(s) - m: exper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! covariates: bcovar and ccovar </a:t>
            </a:r>
          </a:p>
          <a:p>
            <a:pPr marL="0" indent="0">
              <a:buNone/>
            </a:pPr>
            <a:r>
              <a:rPr lang="en-US"/>
              <a:t>data: </a:t>
            </a:r>
          </a:p>
          <a:p>
            <a:pPr marL="0" indent="0">
              <a:buNone/>
            </a:pPr>
            <a:r>
              <a:rPr lang="en-US"/>
              <a:t>file is intro_mediation.dat; </a:t>
            </a:r>
          </a:p>
          <a:p>
            <a:pPr marL="0" indent="0">
              <a:buNone/>
            </a:pPr>
            <a:r>
              <a:rPr lang="en-US"/>
              <a:t>variable: </a:t>
            </a:r>
          </a:p>
          <a:p>
            <a:pPr marL="0" indent="0">
              <a:buNone/>
            </a:pPr>
            <a:r>
              <a:rPr lang="en-US"/>
              <a:t>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detail exper opinion ccovar bcovar; </a:t>
            </a:r>
          </a:p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r>
              <a:rPr lang="en-US"/>
              <a:t>bootstrap = 10000; </a:t>
            </a:r>
          </a:p>
        </p:txBody>
      </p:sp>
    </p:spTree>
    <p:extLst>
      <p:ext uri="{BB962C8B-B14F-4D97-AF65-F5344CB8AC3E}">
        <p14:creationId xmlns:p14="http://schemas.microsoft.com/office/powerpoint/2010/main" val="304942645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93975-C0D7-4727-809C-13CB1135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Covariates with model constraint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CE495-7961-48CB-9DF2-37CCB1877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bcovar ccvoar exper (b1); </a:t>
            </a:r>
          </a:p>
          <a:p>
            <a:pPr marL="0" indent="0">
              <a:buNone/>
            </a:pPr>
            <a:r>
              <a:rPr lang="en-US"/>
              <a:t>opinion on bcovar ccvoar detail (cprime); </a:t>
            </a:r>
          </a:p>
          <a:p>
            <a:pPr marL="0" indent="0">
              <a:buNone/>
            </a:pPr>
            <a:r>
              <a:rPr lang="en-US"/>
              <a:t>exper on bcovar ccovar detail (a1); </a:t>
            </a:r>
          </a:p>
        </p:txBody>
      </p:sp>
    </p:spTree>
    <p:extLst>
      <p:ext uri="{BB962C8B-B14F-4D97-AF65-F5344CB8AC3E}">
        <p14:creationId xmlns:p14="http://schemas.microsoft.com/office/powerpoint/2010/main" val="8612554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76BD-70BB-414D-80F2-F0583436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Covariates with model constraint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F37B5-FF7C-4DC4-9B2C-6A718D0AD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model constraint: </a:t>
            </a:r>
          </a:p>
          <a:p>
            <a:pPr marL="0" indent="0">
              <a:buNone/>
            </a:pPr>
            <a:r>
              <a:rPr lang="en-US"/>
              <a:t>new(a1b1 total); </a:t>
            </a:r>
          </a:p>
          <a:p>
            <a:pPr marL="0" indent="0">
              <a:buNone/>
            </a:pPr>
            <a:r>
              <a:rPr lang="en-US"/>
              <a:t>a1b1 = a1*b1; </a:t>
            </a:r>
          </a:p>
          <a:p>
            <a:pPr marL="0" indent="0">
              <a:buNone/>
            </a:pPr>
            <a:r>
              <a:rPr lang="en-US"/>
              <a:t>total = a1*b1 + cprime; </a:t>
            </a:r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17703766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5D13-B30C-4FAB-9562-5505D1AB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diagram of model with two covariates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539DAC7-8EB0-4C24-BC44-31A508B4C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955166" cy="4351338"/>
          </a:xfrm>
        </p:spPr>
      </p:pic>
    </p:spTree>
    <p:extLst>
      <p:ext uri="{BB962C8B-B14F-4D97-AF65-F5344CB8AC3E}">
        <p14:creationId xmlns:p14="http://schemas.microsoft.com/office/powerpoint/2010/main" val="320703341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57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FC45-F347-49D4-854D-CFDE813D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227A-BCE9-4053-84BE-99D8FAACF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(or more) mediators, both of which are between the predictor and outcome</a:t>
            </a:r>
          </a:p>
          <a:p>
            <a:r>
              <a:rPr lang="en-US"/>
              <a:t>In this example, there is no causal path between the two mediators, but one could be added if theory predicted a path to be there. </a:t>
            </a:r>
          </a:p>
          <a:p>
            <a:r>
              <a:rPr lang="en-US"/>
              <a:t>Two sets of indirect effects: the indirect effect going through the first mediator (</a:t>
            </a:r>
            <a:r>
              <a:rPr lang="en-US" b="1"/>
              <a:t>exper</a:t>
            </a:r>
            <a:r>
              <a:rPr lang="en-US"/>
              <a:t>), and the indirect effect going through the second mediator (</a:t>
            </a:r>
            <a:r>
              <a:rPr lang="en-US" b="1"/>
              <a:t>impact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423979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F96A-84C9-4AD3-B920-9E334A78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path diagram of parallel mediation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04725D-A4E9-4285-864F-BEC83DFB1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230" y="1825625"/>
            <a:ext cx="4681540" cy="4351338"/>
          </a:xfrm>
        </p:spPr>
      </p:pic>
    </p:spTree>
    <p:extLst>
      <p:ext uri="{BB962C8B-B14F-4D97-AF65-F5344CB8AC3E}">
        <p14:creationId xmlns:p14="http://schemas.microsoft.com/office/powerpoint/2010/main" val="28111832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7B540-4460-4217-B85F-33DDC3E8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syntax for parallel mediation using model constraint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6DB3F-3034-4A63-B5A7-4191DC77F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title:  parallel mediation model with all continuous variables</a:t>
            </a:r>
          </a:p>
          <a:p>
            <a:pPr marL="0" indent="0">
              <a:buNone/>
            </a:pPr>
            <a:r>
              <a:rPr lang="en-US"/>
              <a:t>! predictor variable - x: detail </a:t>
            </a:r>
          </a:p>
          <a:p>
            <a:pPr marL="0" indent="0">
              <a:buNone/>
            </a:pPr>
            <a:r>
              <a:rPr lang="en-US"/>
              <a:t>! mediator variable(s) m1: exper, m2: impact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detail exper impact opinion; </a:t>
            </a:r>
          </a:p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r>
              <a:rPr lang="en-US"/>
              <a:t>bootstrap = 10000; </a:t>
            </a:r>
          </a:p>
        </p:txBody>
      </p:sp>
    </p:spTree>
    <p:extLst>
      <p:ext uri="{BB962C8B-B14F-4D97-AF65-F5344CB8AC3E}">
        <p14:creationId xmlns:p14="http://schemas.microsoft.com/office/powerpoint/2010/main" val="29796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DC8B-AAF2-413D-A093-FEBA651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of MV on IV (b path)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DE931-ABD9-41FB-ADD1-3616079F6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title: regression of MV on IV</a:t>
            </a:r>
          </a:p>
          <a:p>
            <a:pPr marL="0" indent="0">
              <a:buNone/>
            </a:pPr>
            <a:r>
              <a:rPr lang="en-US"/>
              <a:t>data: file is intro_mediation.dat; </a:t>
            </a:r>
          </a:p>
          <a:p>
            <a:pPr marL="0" indent="0">
              <a:buNone/>
            </a:pPr>
            <a:r>
              <a:rPr lang="en-US"/>
              <a:t>variable: 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exper detail; </a:t>
            </a:r>
          </a:p>
          <a:p>
            <a:pPr marL="0" indent="0">
              <a:buNone/>
            </a:pPr>
            <a:r>
              <a:rPr lang="en-US"/>
              <a:t>model: exper on detail;</a:t>
            </a:r>
          </a:p>
        </p:txBody>
      </p:sp>
    </p:spTree>
    <p:extLst>
      <p:ext uri="{BB962C8B-B14F-4D97-AF65-F5344CB8AC3E}">
        <p14:creationId xmlns:p14="http://schemas.microsoft.com/office/powerpoint/2010/main" val="28144632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72C7-9511-456C-B3A1-EA6D1AD6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syntax for parallel mediation using model constraint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7DD24-59D5-4B36-B732-305A25A7E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exper (b1); </a:t>
            </a:r>
          </a:p>
          <a:p>
            <a:pPr marL="0" indent="0">
              <a:buNone/>
            </a:pPr>
            <a:r>
              <a:rPr lang="en-US"/>
              <a:t>opinion on impact (b2); </a:t>
            </a:r>
          </a:p>
          <a:p>
            <a:pPr marL="0" indent="0">
              <a:buNone/>
            </a:pPr>
            <a:r>
              <a:rPr lang="en-US"/>
              <a:t>opinion on detail (cprime); </a:t>
            </a:r>
          </a:p>
          <a:p>
            <a:pPr marL="0" indent="0">
              <a:buNone/>
            </a:pPr>
            <a:r>
              <a:rPr lang="en-US"/>
              <a:t>exper on detail (a1); </a:t>
            </a:r>
          </a:p>
          <a:p>
            <a:pPr marL="0" indent="0">
              <a:buNone/>
            </a:pPr>
            <a:r>
              <a:rPr lang="en-US"/>
              <a:t>impact on detail (a2); </a:t>
            </a:r>
          </a:p>
        </p:txBody>
      </p:sp>
    </p:spTree>
    <p:extLst>
      <p:ext uri="{BB962C8B-B14F-4D97-AF65-F5344CB8AC3E}">
        <p14:creationId xmlns:p14="http://schemas.microsoft.com/office/powerpoint/2010/main" val="2120600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447F8-9608-4574-9A7A-F0548C87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syntax for parallel mediation using model constraint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94EC7-CC78-4490-8F5B-915F35C1B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model constraint: </a:t>
            </a:r>
          </a:p>
          <a:p>
            <a:pPr marL="0" indent="0">
              <a:buNone/>
            </a:pPr>
            <a:r>
              <a:rPr lang="en-US"/>
              <a:t>new(a1b1 a2b2 totalind total); </a:t>
            </a:r>
          </a:p>
          <a:p>
            <a:pPr marL="0" indent="0">
              <a:buNone/>
            </a:pPr>
            <a:r>
              <a:rPr lang="en-US"/>
              <a:t>a1b1 = a1*b1; </a:t>
            </a:r>
          </a:p>
          <a:p>
            <a:pPr marL="0" indent="0">
              <a:buNone/>
            </a:pPr>
            <a:r>
              <a:rPr lang="en-US"/>
              <a:t>! specific indirect effect of x on y via m1 </a:t>
            </a:r>
          </a:p>
          <a:p>
            <a:pPr marL="0" indent="0">
              <a:buNone/>
            </a:pPr>
            <a:r>
              <a:rPr lang="en-US"/>
              <a:t>a2b2 = a2*b2; </a:t>
            </a:r>
          </a:p>
          <a:p>
            <a:pPr marL="0" indent="0">
              <a:buNone/>
            </a:pPr>
            <a:r>
              <a:rPr lang="en-US"/>
              <a:t>! specific indirect effect of x on y via m2 </a:t>
            </a:r>
          </a:p>
          <a:p>
            <a:pPr marL="0" indent="0">
              <a:buNone/>
            </a:pPr>
            <a:r>
              <a:rPr lang="en-US"/>
              <a:t>totalind = a1*b1 + a2*b2; </a:t>
            </a:r>
          </a:p>
          <a:p>
            <a:pPr marL="0" indent="0">
              <a:buNone/>
            </a:pPr>
            <a:r>
              <a:rPr lang="en-US"/>
              <a:t>! total indirect effect of x on y via m1, m2 </a:t>
            </a:r>
          </a:p>
          <a:p>
            <a:pPr marL="0" indent="0">
              <a:buNone/>
            </a:pPr>
            <a:r>
              <a:rPr lang="en-US"/>
              <a:t>total = a1*b1 + a2*b2 + cprime; </a:t>
            </a:r>
          </a:p>
          <a:p>
            <a:pPr marL="0" indent="0">
              <a:buNone/>
            </a:pPr>
            <a:r>
              <a:rPr lang="en-US"/>
              <a:t>! total effect of x on y </a:t>
            </a:r>
          </a:p>
        </p:txBody>
      </p:sp>
    </p:spTree>
    <p:extLst>
      <p:ext uri="{BB962C8B-B14F-4D97-AF65-F5344CB8AC3E}">
        <p14:creationId xmlns:p14="http://schemas.microsoft.com/office/powerpoint/2010/main" val="71491276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1CDF-670F-4AD6-9B6B-5FBE0E49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syntax for parallel mediation using model constraint 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FBA3F-D1F0-47D6-A93F-A7B918093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303398814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01756-73F0-4209-BE56-CD02F6DCF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diagram of parallel mediation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E68534-ACB5-47F0-9C51-122D558CE6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72057"/>
            <a:ext cx="8089084" cy="4351338"/>
          </a:xfrm>
        </p:spPr>
      </p:pic>
    </p:spTree>
    <p:extLst>
      <p:ext uri="{BB962C8B-B14F-4D97-AF65-F5344CB8AC3E}">
        <p14:creationId xmlns:p14="http://schemas.microsoft.com/office/powerpoint/2010/main" val="123890149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C5C-37C4-47DE-BA50-C80AF5BB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4EDC-9B75-4BA7-85ED-93813D71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436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93281-68A4-4CCE-AD22-99985A3D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Serial 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236B-293C-4093-BB16-E7B8CA3F8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mediators are ordered between the predictor and the outcome. </a:t>
            </a:r>
          </a:p>
          <a:p>
            <a:r>
              <a:rPr lang="en-US"/>
              <a:t>There can be more than two mediators.</a:t>
            </a:r>
          </a:p>
        </p:txBody>
      </p:sp>
    </p:spTree>
    <p:extLst>
      <p:ext uri="{BB962C8B-B14F-4D97-AF65-F5344CB8AC3E}">
        <p14:creationId xmlns:p14="http://schemas.microsoft.com/office/powerpoint/2010/main" val="24356035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CCA40-A80E-406D-B935-E2270789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serial mediation path diagram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9422EB-B883-4572-B35D-0767A07AD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41537"/>
            <a:ext cx="6987954" cy="4351338"/>
          </a:xfrm>
        </p:spPr>
      </p:pic>
    </p:spTree>
    <p:extLst>
      <p:ext uri="{BB962C8B-B14F-4D97-AF65-F5344CB8AC3E}">
        <p14:creationId xmlns:p14="http://schemas.microsoft.com/office/powerpoint/2010/main" val="121815367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E502-FC6C-4574-BF3D-F03A294F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syntax for serial mediation using model indirect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46120-A253-4827-B127-E1E021C1A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title:  serial mediation model with all continuous variables</a:t>
            </a:r>
          </a:p>
          <a:p>
            <a:pPr marL="0" indent="0">
              <a:buNone/>
            </a:pPr>
            <a:r>
              <a:rPr lang="en-US"/>
              <a:t>! predictor variable - x: detail </a:t>
            </a:r>
          </a:p>
          <a:p>
            <a:pPr marL="0" indent="0">
              <a:buNone/>
            </a:pPr>
            <a:r>
              <a:rPr lang="en-US"/>
              <a:t>! mediator variable(s) - m1: exper, m2: impact </a:t>
            </a:r>
          </a:p>
          <a:p>
            <a:pPr marL="0" indent="0">
              <a:buNone/>
            </a:pPr>
            <a:r>
              <a:rPr lang="en-US"/>
              <a:t>! outcome variable - y: opinion </a:t>
            </a:r>
          </a:p>
          <a:p>
            <a:pPr marL="0" indent="0">
              <a:buNone/>
            </a:pPr>
            <a:r>
              <a:rPr lang="en-US"/>
              <a:t>data: </a:t>
            </a:r>
          </a:p>
          <a:p>
            <a:pPr marL="0" indent="0">
              <a:buNone/>
            </a:pPr>
            <a:r>
              <a:rPr lang="en-US"/>
              <a:t>file is intro_mediation.dat; </a:t>
            </a:r>
          </a:p>
          <a:p>
            <a:pPr marL="0" indent="0">
              <a:buNone/>
            </a:pPr>
            <a:r>
              <a:rPr lang="en-US"/>
              <a:t>variable: names are detail exper impact opinion ccovar bcovar; </a:t>
            </a:r>
          </a:p>
          <a:p>
            <a:pPr marL="0" indent="0">
              <a:buNone/>
            </a:pPr>
            <a:r>
              <a:rPr lang="en-US"/>
              <a:t>usevariables = detail exper impact opinion; </a:t>
            </a:r>
          </a:p>
          <a:p>
            <a:pPr marL="0" indent="0">
              <a:buNone/>
            </a:pPr>
            <a:r>
              <a:rPr lang="en-US"/>
              <a:t>analysis: </a:t>
            </a:r>
          </a:p>
          <a:p>
            <a:pPr marL="0" indent="0">
              <a:buNone/>
            </a:pPr>
            <a:r>
              <a:rPr lang="en-US"/>
              <a:t>type = general; </a:t>
            </a:r>
          </a:p>
          <a:p>
            <a:pPr marL="0" indent="0">
              <a:buNone/>
            </a:pPr>
            <a:r>
              <a:rPr lang="en-US"/>
              <a:t>estimator = ml; </a:t>
            </a:r>
          </a:p>
          <a:p>
            <a:pPr marL="0" indent="0">
              <a:buNone/>
            </a:pPr>
            <a:r>
              <a:rPr lang="en-US"/>
              <a:t>bootstrap = 10000; </a:t>
            </a:r>
          </a:p>
        </p:txBody>
      </p:sp>
    </p:spTree>
    <p:extLst>
      <p:ext uri="{BB962C8B-B14F-4D97-AF65-F5344CB8AC3E}">
        <p14:creationId xmlns:p14="http://schemas.microsoft.com/office/powerpoint/2010/main" val="217390908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25B0-D3B8-40B5-B8FA-C46EE321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for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5166A-6080-4650-9AC6-2855F33A2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many indirect effects are there?</a:t>
            </a:r>
          </a:p>
          <a:p>
            <a:r>
              <a:rPr lang="en-US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203841488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B788-662B-45DE-B233-63F660E4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Mplus syntax for serial mediation using model indirect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80F10-3CBF-4EE0-8815-9286785F4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model: </a:t>
            </a:r>
          </a:p>
          <a:p>
            <a:pPr marL="0" indent="0">
              <a:buNone/>
            </a:pPr>
            <a:r>
              <a:rPr lang="en-US"/>
              <a:t>opinion on detail exper impact; </a:t>
            </a:r>
          </a:p>
          <a:p>
            <a:pPr marL="0" indent="0">
              <a:buNone/>
            </a:pPr>
            <a:r>
              <a:rPr lang="en-US"/>
              <a:t>exper impact on detail; </a:t>
            </a:r>
          </a:p>
          <a:p>
            <a:pPr marL="0" indent="0">
              <a:buNone/>
            </a:pPr>
            <a:r>
              <a:rPr lang="en-US"/>
              <a:t>impact on exper; </a:t>
            </a:r>
          </a:p>
          <a:p>
            <a:pPr marL="0" indent="0">
              <a:buNone/>
            </a:pPr>
            <a:r>
              <a:rPr lang="en-US"/>
              <a:t>model indirect: </a:t>
            </a:r>
          </a:p>
          <a:p>
            <a:pPr marL="0" indent="0">
              <a:buNone/>
            </a:pPr>
            <a:r>
              <a:rPr lang="en-US"/>
              <a:t>opinion ind impact exper detail;</a:t>
            </a:r>
          </a:p>
          <a:p>
            <a:pPr marL="0" indent="0">
              <a:buNone/>
            </a:pPr>
            <a:r>
              <a:rPr lang="en-US"/>
              <a:t>opinion ind exper detail;</a:t>
            </a:r>
          </a:p>
          <a:p>
            <a:pPr marL="0" indent="0">
              <a:buNone/>
            </a:pPr>
            <a:r>
              <a:rPr lang="en-US"/>
              <a:t>opinion ind impact detail; </a:t>
            </a:r>
          </a:p>
          <a:p>
            <a:pPr marL="0" indent="0">
              <a:buNone/>
            </a:pPr>
            <a:r>
              <a:rPr lang="en-US"/>
              <a:t>output: </a:t>
            </a:r>
          </a:p>
          <a:p>
            <a:pPr marL="0" indent="0">
              <a:buNone/>
            </a:pPr>
            <a:r>
              <a:rPr lang="en-US"/>
              <a:t>cint(bcbootstrap);</a:t>
            </a:r>
          </a:p>
        </p:txBody>
      </p:sp>
    </p:spTree>
    <p:extLst>
      <p:ext uri="{BB962C8B-B14F-4D97-AF65-F5344CB8AC3E}">
        <p14:creationId xmlns:p14="http://schemas.microsoft.com/office/powerpoint/2010/main" val="46008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9004</TotalTime>
  <Words>6697</Words>
  <Application>Microsoft Office PowerPoint</Application>
  <PresentationFormat>Widescreen</PresentationFormat>
  <Paragraphs>998</Paragraphs>
  <Slides>116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1" baseType="lpstr">
      <vt:lpstr>Arial</vt:lpstr>
      <vt:lpstr>Calibri</vt:lpstr>
      <vt:lpstr>Calibri Light</vt:lpstr>
      <vt:lpstr>Courier New</vt:lpstr>
      <vt:lpstr>Office Theme</vt:lpstr>
      <vt:lpstr>Introduction to Mediation Analysis using Mplus</vt:lpstr>
      <vt:lpstr>Outline</vt:lpstr>
      <vt:lpstr>Resources</vt:lpstr>
      <vt:lpstr>Questions for audience:</vt:lpstr>
      <vt:lpstr>Answers</vt:lpstr>
      <vt:lpstr>Introduction to dataset</vt:lpstr>
      <vt:lpstr>Simple mediation model</vt:lpstr>
      <vt:lpstr>Regression approach</vt:lpstr>
      <vt:lpstr>Regression of MV on IV (b path)</vt:lpstr>
      <vt:lpstr>Output of regression of MV on IV</vt:lpstr>
      <vt:lpstr>Regression of DV on IV and MV (c’ and a paths)</vt:lpstr>
      <vt:lpstr>Output of regression of DV on IV and MV</vt:lpstr>
      <vt:lpstr>Using Mplus to run mediation model</vt:lpstr>
      <vt:lpstr>Simple mediation model – constraint - 1</vt:lpstr>
      <vt:lpstr>Simple mediation model – constraint - 2</vt:lpstr>
      <vt:lpstr>Diagram of simple mediation model</vt:lpstr>
      <vt:lpstr>Output: Summary of analysis</vt:lpstr>
      <vt:lpstr>Output: Univariate sample statistics</vt:lpstr>
      <vt:lpstr>Output: Model fit information</vt:lpstr>
      <vt:lpstr>Output: Model results - 1</vt:lpstr>
      <vt:lpstr>Output: Model results - 2</vt:lpstr>
      <vt:lpstr>Seven free parameters</vt:lpstr>
      <vt:lpstr>Question for audience</vt:lpstr>
      <vt:lpstr>Interpretation of coefficients</vt:lpstr>
      <vt:lpstr>Indirect effect and total effect</vt:lpstr>
      <vt:lpstr>Model indirect - 1</vt:lpstr>
      <vt:lpstr>Model indirect - 2</vt:lpstr>
      <vt:lpstr>Output from Model Indirect</vt:lpstr>
      <vt:lpstr>Any questions?</vt:lpstr>
      <vt:lpstr>Bootstrapping</vt:lpstr>
      <vt:lpstr>A quick note on bootstrapping</vt:lpstr>
      <vt:lpstr>Confidence intervals</vt:lpstr>
      <vt:lpstr>Using boostrapping options</vt:lpstr>
      <vt:lpstr>Bootstrapping syntax - 1</vt:lpstr>
      <vt:lpstr>Bootstrapping syntax - 2</vt:lpstr>
      <vt:lpstr>Slightly different standard errors (for residuals only in this example)</vt:lpstr>
      <vt:lpstr>Mplus output from Output command</vt:lpstr>
      <vt:lpstr>Any questions?</vt:lpstr>
      <vt:lpstr>Standardization</vt:lpstr>
      <vt:lpstr>The standardization options available</vt:lpstr>
      <vt:lpstr>How the standardization is done</vt:lpstr>
      <vt:lpstr>Using options to get standardized coefficients</vt:lpstr>
      <vt:lpstr>Syntax for standardized coefficients - 1</vt:lpstr>
      <vt:lpstr>Syntax for standardized coefficients - 2</vt:lpstr>
      <vt:lpstr>Output with standardized coefficients - 1</vt:lpstr>
      <vt:lpstr>Output with standardized coefficients - 2</vt:lpstr>
      <vt:lpstr>Output with standardized coefficients - 3</vt:lpstr>
      <vt:lpstr>Output with standardized coefficients - 4</vt:lpstr>
      <vt:lpstr>Output with standardized coefficients - 5</vt:lpstr>
      <vt:lpstr>Output with standardized coefficients - 6</vt:lpstr>
      <vt:lpstr>Output with standardized coefficients - 7</vt:lpstr>
      <vt:lpstr>Output with standardized coefficients - 8</vt:lpstr>
      <vt:lpstr>Output with standardized coefficients - 9</vt:lpstr>
      <vt:lpstr>Output with standardized coefficients - 10</vt:lpstr>
      <vt:lpstr>Output with standardized coefficients - 11</vt:lpstr>
      <vt:lpstr>Output with standardized coefficients - 12</vt:lpstr>
      <vt:lpstr>Any questions?</vt:lpstr>
      <vt:lpstr>Creating binary variables</vt:lpstr>
      <vt:lpstr>Creating a binary variable with if - 1</vt:lpstr>
      <vt:lpstr>Creating a binary variable with if - 2</vt:lpstr>
      <vt:lpstr>Path diagram with binary predictor</vt:lpstr>
      <vt:lpstr>Using the cut option - 1</vt:lpstr>
      <vt:lpstr>Using the cut option - 2</vt:lpstr>
      <vt:lpstr>Standardization with binary preditor - 1</vt:lpstr>
      <vt:lpstr>Standardization with binary predictor - 2</vt:lpstr>
      <vt:lpstr>Diagram of binary predictor with standardized coefficients</vt:lpstr>
      <vt:lpstr>Multi-categorical predictor</vt:lpstr>
      <vt:lpstr>Multi-categorical predictor – 1</vt:lpstr>
      <vt:lpstr>Question for audience</vt:lpstr>
      <vt:lpstr>Multi-categorical predictor – 2</vt:lpstr>
      <vt:lpstr>Mplus output from Model Indirect - 1</vt:lpstr>
      <vt:lpstr>Mplus output from Model Indirect - 2</vt:lpstr>
      <vt:lpstr>Diagram of mediation moel with multi-categorical predictor</vt:lpstr>
      <vt:lpstr>Relationship between levels of predictor</vt:lpstr>
      <vt:lpstr>Interpretation of relative effects </vt:lpstr>
      <vt:lpstr>Omnibus test of multi-categorical predictor</vt:lpstr>
      <vt:lpstr>Mplus syntax for omnibus test - 1</vt:lpstr>
      <vt:lpstr>Mplus syntax for omnibus test - 2</vt:lpstr>
      <vt:lpstr>Output of omnibus test</vt:lpstr>
      <vt:lpstr>Any questions?</vt:lpstr>
      <vt:lpstr>Simple mediation model with covariates</vt:lpstr>
      <vt:lpstr>Covariates with model constraint - 1</vt:lpstr>
      <vt:lpstr>Covariates with model constraint - 2</vt:lpstr>
      <vt:lpstr>Covariates with model constraint - 3</vt:lpstr>
      <vt:lpstr>Path diagram of model with two covariates</vt:lpstr>
      <vt:lpstr>Any questions?</vt:lpstr>
      <vt:lpstr>Parallel mediation</vt:lpstr>
      <vt:lpstr>Generic path diagram of parallel mediation</vt:lpstr>
      <vt:lpstr>Mplus syntax for parallel mediation using model constraint - 1</vt:lpstr>
      <vt:lpstr>Mplus syntax for parallel mediation using model constraint - 2</vt:lpstr>
      <vt:lpstr>Mplus syntax for parallel mediation using model constraint - 3</vt:lpstr>
      <vt:lpstr>Mplus syntax for parallel mediation using model constraint - 4</vt:lpstr>
      <vt:lpstr>Path diagram of parallel mediation results</vt:lpstr>
      <vt:lpstr>Any questions?</vt:lpstr>
      <vt:lpstr>Serial mediation</vt:lpstr>
      <vt:lpstr>Generic serial mediation path diagram</vt:lpstr>
      <vt:lpstr>Mplus syntax for serial mediation using model indirect - 1</vt:lpstr>
      <vt:lpstr>Question for audience</vt:lpstr>
      <vt:lpstr>Mplus syntax for serial mediation using model indirect - 2</vt:lpstr>
      <vt:lpstr>Mplus output for indirect effects</vt:lpstr>
      <vt:lpstr>Path diagram of serial mediation</vt:lpstr>
      <vt:lpstr>Any questions?</vt:lpstr>
      <vt:lpstr>MCAR missing data</vt:lpstr>
      <vt:lpstr>Missing on DV, MV or both DV and MV - 1</vt:lpstr>
      <vt:lpstr>Missing on DV, MV or both DV and MV - 2</vt:lpstr>
      <vt:lpstr>Some output</vt:lpstr>
      <vt:lpstr>Missing data on IV - 1</vt:lpstr>
      <vt:lpstr>Missing data on IV - 2</vt:lpstr>
      <vt:lpstr>Some output - 1</vt:lpstr>
      <vt:lpstr>Some output - 2</vt:lpstr>
      <vt:lpstr>Any questions?</vt:lpstr>
      <vt:lpstr>Criteria for making causal claims - 1</vt:lpstr>
      <vt:lpstr>Criteria for making causal claims - 2</vt:lpstr>
      <vt:lpstr>Some assumptions that should be discussed</vt:lpstr>
      <vt:lpstr>Any questions?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Mediation Analysis using Mplus</dc:title>
  <dc:creator>Wells, Christine</dc:creator>
  <cp:lastModifiedBy>Wells, Christine</cp:lastModifiedBy>
  <cp:revision>108</cp:revision>
  <dcterms:created xsi:type="dcterms:W3CDTF">2024-03-03T01:42:24Z</dcterms:created>
  <dcterms:modified xsi:type="dcterms:W3CDTF">2024-03-15T00:41:26Z</dcterms:modified>
</cp:coreProperties>
</file>