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439" r:id="rId7"/>
    <p:sldId id="261" r:id="rId8"/>
    <p:sldId id="262" r:id="rId9"/>
    <p:sldId id="266" r:id="rId10"/>
    <p:sldId id="440" r:id="rId11"/>
    <p:sldId id="441" r:id="rId12"/>
    <p:sldId id="265" r:id="rId13"/>
    <p:sldId id="264" r:id="rId14"/>
    <p:sldId id="345" r:id="rId15"/>
    <p:sldId id="277" r:id="rId16"/>
    <p:sldId id="276" r:id="rId17"/>
    <p:sldId id="275" r:id="rId18"/>
    <p:sldId id="278" r:id="rId19"/>
    <p:sldId id="274" r:id="rId20"/>
    <p:sldId id="273" r:id="rId21"/>
    <p:sldId id="272" r:id="rId22"/>
    <p:sldId id="271" r:id="rId23"/>
    <p:sldId id="270" r:id="rId24"/>
    <p:sldId id="269" r:id="rId25"/>
    <p:sldId id="268" r:id="rId26"/>
    <p:sldId id="279" r:id="rId27"/>
    <p:sldId id="448" r:id="rId28"/>
    <p:sldId id="449" r:id="rId29"/>
    <p:sldId id="450" r:id="rId30"/>
    <p:sldId id="280" r:id="rId31"/>
    <p:sldId id="281" r:id="rId32"/>
    <p:sldId id="290" r:id="rId33"/>
    <p:sldId id="288" r:id="rId34"/>
    <p:sldId id="289" r:id="rId35"/>
    <p:sldId id="287" r:id="rId36"/>
    <p:sldId id="286" r:id="rId37"/>
    <p:sldId id="285" r:id="rId38"/>
    <p:sldId id="284" r:id="rId39"/>
    <p:sldId id="283" r:id="rId40"/>
    <p:sldId id="291" r:id="rId41"/>
    <p:sldId id="267" r:id="rId42"/>
    <p:sldId id="292" r:id="rId43"/>
    <p:sldId id="293" r:id="rId44"/>
    <p:sldId id="294" r:id="rId45"/>
    <p:sldId id="295" r:id="rId46"/>
    <p:sldId id="296" r:id="rId47"/>
    <p:sldId id="315" r:id="rId48"/>
    <p:sldId id="314" r:id="rId49"/>
    <p:sldId id="313" r:id="rId50"/>
    <p:sldId id="312" r:id="rId51"/>
    <p:sldId id="318" r:id="rId52"/>
    <p:sldId id="319" r:id="rId53"/>
    <p:sldId id="311" r:id="rId54"/>
    <p:sldId id="310" r:id="rId55"/>
    <p:sldId id="309" r:id="rId56"/>
    <p:sldId id="308" r:id="rId57"/>
    <p:sldId id="307" r:id="rId58"/>
    <p:sldId id="316" r:id="rId59"/>
    <p:sldId id="317" r:id="rId60"/>
    <p:sldId id="444" r:id="rId61"/>
    <p:sldId id="443" r:id="rId62"/>
    <p:sldId id="320" r:id="rId63"/>
    <p:sldId id="321" r:id="rId64"/>
    <p:sldId id="322" r:id="rId65"/>
    <p:sldId id="323" r:id="rId66"/>
    <p:sldId id="324" r:id="rId67"/>
    <p:sldId id="325" r:id="rId68"/>
    <p:sldId id="297" r:id="rId69"/>
    <p:sldId id="298" r:id="rId70"/>
    <p:sldId id="299" r:id="rId71"/>
    <p:sldId id="300" r:id="rId72"/>
    <p:sldId id="301" r:id="rId73"/>
    <p:sldId id="302" r:id="rId74"/>
    <p:sldId id="303" r:id="rId75"/>
    <p:sldId id="344" r:id="rId76"/>
    <p:sldId id="304" r:id="rId77"/>
    <p:sldId id="305" r:id="rId78"/>
    <p:sldId id="343" r:id="rId79"/>
    <p:sldId id="342" r:id="rId80"/>
    <p:sldId id="412" r:id="rId81"/>
    <p:sldId id="413" r:id="rId82"/>
    <p:sldId id="414" r:id="rId83"/>
    <p:sldId id="442" r:id="rId84"/>
    <p:sldId id="341" r:id="rId85"/>
    <p:sldId id="340" r:id="rId86"/>
    <p:sldId id="335" r:id="rId87"/>
    <p:sldId id="339" r:id="rId88"/>
    <p:sldId id="338" r:id="rId89"/>
    <p:sldId id="337" r:id="rId90"/>
    <p:sldId id="336" r:id="rId91"/>
    <p:sldId id="334" r:id="rId92"/>
    <p:sldId id="333" r:id="rId93"/>
    <p:sldId id="332" r:id="rId94"/>
    <p:sldId id="331" r:id="rId95"/>
    <p:sldId id="330" r:id="rId96"/>
    <p:sldId id="353" r:id="rId97"/>
    <p:sldId id="352" r:id="rId98"/>
    <p:sldId id="351"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C71D59-1D9B-472E-B2B0-5CED2DDC1463}">
          <p14:sldIdLst>
            <p14:sldId id="256"/>
          </p14:sldIdLst>
        </p14:section>
        <p14:section name="Introduction" id="{04B705DC-C1EC-40EE-9276-3C1F21DA72D0}">
          <p14:sldIdLst>
            <p14:sldId id="257"/>
            <p14:sldId id="258"/>
            <p14:sldId id="259"/>
            <p14:sldId id="260"/>
            <p14:sldId id="439"/>
            <p14:sldId id="261"/>
            <p14:sldId id="262"/>
            <p14:sldId id="266"/>
            <p14:sldId id="440"/>
            <p14:sldId id="441"/>
            <p14:sldId id="265"/>
            <p14:sldId id="264"/>
            <p14:sldId id="345"/>
            <p14:sldId id="277"/>
            <p14:sldId id="276"/>
            <p14:sldId id="275"/>
            <p14:sldId id="278"/>
            <p14:sldId id="274"/>
            <p14:sldId id="273"/>
            <p14:sldId id="272"/>
            <p14:sldId id="271"/>
            <p14:sldId id="270"/>
            <p14:sldId id="269"/>
            <p14:sldId id="268"/>
            <p14:sldId id="279"/>
            <p14:sldId id="448"/>
            <p14:sldId id="449"/>
            <p14:sldId id="450"/>
          </p14:sldIdLst>
        </p14:section>
        <p14:section name="Descriptives for continuous variables" id="{A68FB2DA-9307-439B-8025-D6121824BCEE}">
          <p14:sldIdLst>
            <p14:sldId id="280"/>
            <p14:sldId id="281"/>
            <p14:sldId id="290"/>
            <p14:sldId id="288"/>
            <p14:sldId id="289"/>
            <p14:sldId id="287"/>
            <p14:sldId id="286"/>
            <p14:sldId id="285"/>
            <p14:sldId id="284"/>
            <p14:sldId id="283"/>
            <p14:sldId id="291"/>
            <p14:sldId id="267"/>
            <p14:sldId id="292"/>
            <p14:sldId id="293"/>
            <p14:sldId id="294"/>
            <p14:sldId id="295"/>
            <p14:sldId id="296"/>
          </p14:sldIdLst>
        </p14:section>
        <p14:section name="Descriptives for categorical variables" id="{E732DDDB-5F8F-434D-BD11-6B55972C956B}">
          <p14:sldIdLst>
            <p14:sldId id="315"/>
            <p14:sldId id="314"/>
            <p14:sldId id="313"/>
            <p14:sldId id="312"/>
            <p14:sldId id="318"/>
            <p14:sldId id="319"/>
            <p14:sldId id="311"/>
            <p14:sldId id="310"/>
            <p14:sldId id="309"/>
            <p14:sldId id="308"/>
            <p14:sldId id="307"/>
            <p14:sldId id="316"/>
            <p14:sldId id="317"/>
            <p14:sldId id="444"/>
          </p14:sldIdLst>
        </p14:section>
        <p14:section name="Break 1" id="{634B1B63-5F52-43C2-8EDE-C49EF194B8FA}">
          <p14:sldIdLst>
            <p14:sldId id="443"/>
          </p14:sldIdLst>
        </p14:section>
        <p14:section name="Analysis of subpopulations" id="{C710AFF5-60E6-4FAD-A2AE-466658A420DE}">
          <p14:sldIdLst>
            <p14:sldId id="320"/>
            <p14:sldId id="321"/>
            <p14:sldId id="322"/>
            <p14:sldId id="323"/>
            <p14:sldId id="324"/>
            <p14:sldId id="325"/>
            <p14:sldId id="297"/>
            <p14:sldId id="298"/>
            <p14:sldId id="299"/>
            <p14:sldId id="300"/>
            <p14:sldId id="301"/>
            <p14:sldId id="302"/>
            <p14:sldId id="303"/>
            <p14:sldId id="344"/>
            <p14:sldId id="304"/>
            <p14:sldId id="305"/>
            <p14:sldId id="343"/>
            <p14:sldId id="342"/>
          </p14:sldIdLst>
        </p14:section>
        <p14:section name="Linear regression" id="{A1C2C4CF-C51C-4BC4-BF3C-C51E69A5D583}">
          <p14:sldIdLst>
            <p14:sldId id="412"/>
            <p14:sldId id="413"/>
            <p14:sldId id="414"/>
            <p14:sldId id="442"/>
            <p14:sldId id="341"/>
            <p14:sldId id="340"/>
            <p14:sldId id="335"/>
            <p14:sldId id="339"/>
            <p14:sldId id="338"/>
            <p14:sldId id="337"/>
            <p14:sldId id="336"/>
            <p14:sldId id="334"/>
            <p14:sldId id="333"/>
            <p14:sldId id="332"/>
            <p14:sldId id="331"/>
            <p14:sldId id="330"/>
            <p14:sldId id="353"/>
            <p14:sldId id="352"/>
            <p14:sldId id="351"/>
          </p14:sldIdLst>
        </p14:section>
        <p14:section name="Logistic regression" id="{D8A8724E-1EAC-420A-B42E-66C2A85A55E6}">
          <p14:sldIdLst/>
        </p14:section>
        <p14:section name="Ordinal logistic regression" id="{B9A814A0-914E-4636-A426-798FD5ACA41D}">
          <p14:sldIdLst/>
        </p14:section>
        <p14:section name="References and more information" id="{B01889ED-8777-463F-8667-A7432C587F2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138" d="100"/>
          <a:sy n="138" d="100"/>
        </p:scale>
        <p:origin x="19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669C-C3D1-4075-9A22-42508CD1FC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465203-3531-4725-9D38-8AC20CEA6A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D9CFFD-EF42-4DB9-906E-D8EB15105987}"/>
              </a:ext>
            </a:extLst>
          </p:cNvPr>
          <p:cNvSpPr>
            <a:spLocks noGrp="1"/>
          </p:cNvSpPr>
          <p:nvPr>
            <p:ph type="dt" sz="half" idx="10"/>
          </p:nvPr>
        </p:nvSpPr>
        <p:spPr/>
        <p:txBody>
          <a:bodyPr/>
          <a:lstStyle/>
          <a:p>
            <a:fld id="{33AC3614-6BF7-4222-980A-B00948521293}" type="datetimeFigureOut">
              <a:rPr lang="en-US" smtClean="0"/>
              <a:t>6/3/2024</a:t>
            </a:fld>
            <a:endParaRPr lang="en-US"/>
          </a:p>
        </p:txBody>
      </p:sp>
      <p:sp>
        <p:nvSpPr>
          <p:cNvPr id="5" name="Footer Placeholder 4">
            <a:extLst>
              <a:ext uri="{FF2B5EF4-FFF2-40B4-BE49-F238E27FC236}">
                <a16:creationId xmlns:a16="http://schemas.microsoft.com/office/drawing/2014/main" id="{3D0A30BA-452C-4ED9-86F4-AB4AD585C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3C802D-AADD-4C09-A9FF-E75AE9003E1E}"/>
              </a:ext>
            </a:extLst>
          </p:cNvPr>
          <p:cNvSpPr>
            <a:spLocks noGrp="1"/>
          </p:cNvSpPr>
          <p:nvPr>
            <p:ph type="sldNum" sz="quarter" idx="12"/>
          </p:nvPr>
        </p:nvSpPr>
        <p:spPr/>
        <p:txBody>
          <a:bodyPr/>
          <a:lstStyle/>
          <a:p>
            <a:fld id="{D513826C-8C69-4F77-A106-4353BB6D713E}" type="slidenum">
              <a:rPr lang="en-US" smtClean="0"/>
              <a:t>‹#›</a:t>
            </a:fld>
            <a:endParaRPr lang="en-US"/>
          </a:p>
        </p:txBody>
      </p:sp>
    </p:spTree>
    <p:extLst>
      <p:ext uri="{BB962C8B-B14F-4D97-AF65-F5344CB8AC3E}">
        <p14:creationId xmlns:p14="http://schemas.microsoft.com/office/powerpoint/2010/main" val="2118357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0EC5D-8160-46FA-BE2B-BE9A626EAF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88A532-15D5-47EA-85EC-DD0E997D2C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28443-809D-474E-9AAA-4FF070C16AA8}"/>
              </a:ext>
            </a:extLst>
          </p:cNvPr>
          <p:cNvSpPr>
            <a:spLocks noGrp="1"/>
          </p:cNvSpPr>
          <p:nvPr>
            <p:ph type="dt" sz="half" idx="10"/>
          </p:nvPr>
        </p:nvSpPr>
        <p:spPr/>
        <p:txBody>
          <a:bodyPr/>
          <a:lstStyle/>
          <a:p>
            <a:fld id="{33AC3614-6BF7-4222-980A-B00948521293}" type="datetimeFigureOut">
              <a:rPr lang="en-US" smtClean="0"/>
              <a:t>6/3/2024</a:t>
            </a:fld>
            <a:endParaRPr lang="en-US"/>
          </a:p>
        </p:txBody>
      </p:sp>
      <p:sp>
        <p:nvSpPr>
          <p:cNvPr id="5" name="Footer Placeholder 4">
            <a:extLst>
              <a:ext uri="{FF2B5EF4-FFF2-40B4-BE49-F238E27FC236}">
                <a16:creationId xmlns:a16="http://schemas.microsoft.com/office/drawing/2014/main" id="{352D03F9-D3E4-478A-89F0-D309401C0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751DA-E343-4676-A0BA-687D3187FA39}"/>
              </a:ext>
            </a:extLst>
          </p:cNvPr>
          <p:cNvSpPr>
            <a:spLocks noGrp="1"/>
          </p:cNvSpPr>
          <p:nvPr>
            <p:ph type="sldNum" sz="quarter" idx="12"/>
          </p:nvPr>
        </p:nvSpPr>
        <p:spPr/>
        <p:txBody>
          <a:bodyPr/>
          <a:lstStyle/>
          <a:p>
            <a:fld id="{D513826C-8C69-4F77-A106-4353BB6D713E}" type="slidenum">
              <a:rPr lang="en-US" smtClean="0"/>
              <a:t>‹#›</a:t>
            </a:fld>
            <a:endParaRPr lang="en-US"/>
          </a:p>
        </p:txBody>
      </p:sp>
    </p:spTree>
    <p:extLst>
      <p:ext uri="{BB962C8B-B14F-4D97-AF65-F5344CB8AC3E}">
        <p14:creationId xmlns:p14="http://schemas.microsoft.com/office/powerpoint/2010/main" val="60476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6A24F3-343A-4835-8BF9-DDC1AA83D0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8BBC67-EAEA-4003-AC00-8B8149F957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5AB9B-081A-4BB4-ACDC-F49A1F6B7A96}"/>
              </a:ext>
            </a:extLst>
          </p:cNvPr>
          <p:cNvSpPr>
            <a:spLocks noGrp="1"/>
          </p:cNvSpPr>
          <p:nvPr>
            <p:ph type="dt" sz="half" idx="10"/>
          </p:nvPr>
        </p:nvSpPr>
        <p:spPr/>
        <p:txBody>
          <a:bodyPr/>
          <a:lstStyle/>
          <a:p>
            <a:fld id="{33AC3614-6BF7-4222-980A-B00948521293}" type="datetimeFigureOut">
              <a:rPr lang="en-US" smtClean="0"/>
              <a:t>6/3/2024</a:t>
            </a:fld>
            <a:endParaRPr lang="en-US"/>
          </a:p>
        </p:txBody>
      </p:sp>
      <p:sp>
        <p:nvSpPr>
          <p:cNvPr id="5" name="Footer Placeholder 4">
            <a:extLst>
              <a:ext uri="{FF2B5EF4-FFF2-40B4-BE49-F238E27FC236}">
                <a16:creationId xmlns:a16="http://schemas.microsoft.com/office/drawing/2014/main" id="{DEFF1A1B-943F-4664-9797-4877504E3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6555B-62B9-4CCA-ABB8-AE9F57706403}"/>
              </a:ext>
            </a:extLst>
          </p:cNvPr>
          <p:cNvSpPr>
            <a:spLocks noGrp="1"/>
          </p:cNvSpPr>
          <p:nvPr>
            <p:ph type="sldNum" sz="quarter" idx="12"/>
          </p:nvPr>
        </p:nvSpPr>
        <p:spPr/>
        <p:txBody>
          <a:bodyPr/>
          <a:lstStyle/>
          <a:p>
            <a:fld id="{D513826C-8C69-4F77-A106-4353BB6D713E}" type="slidenum">
              <a:rPr lang="en-US" smtClean="0"/>
              <a:t>‹#›</a:t>
            </a:fld>
            <a:endParaRPr lang="en-US"/>
          </a:p>
        </p:txBody>
      </p:sp>
    </p:spTree>
    <p:extLst>
      <p:ext uri="{BB962C8B-B14F-4D97-AF65-F5344CB8AC3E}">
        <p14:creationId xmlns:p14="http://schemas.microsoft.com/office/powerpoint/2010/main" val="298885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34FAE-0250-433B-84F9-0C843C9A62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97F3CD-9B17-47AD-8D06-C6D83B0B64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260B57-8438-4E3A-A466-7F9901192840}"/>
              </a:ext>
            </a:extLst>
          </p:cNvPr>
          <p:cNvSpPr>
            <a:spLocks noGrp="1"/>
          </p:cNvSpPr>
          <p:nvPr>
            <p:ph type="dt" sz="half" idx="10"/>
          </p:nvPr>
        </p:nvSpPr>
        <p:spPr/>
        <p:txBody>
          <a:bodyPr/>
          <a:lstStyle/>
          <a:p>
            <a:fld id="{33AC3614-6BF7-4222-980A-B00948521293}" type="datetimeFigureOut">
              <a:rPr lang="en-US" smtClean="0"/>
              <a:t>6/3/2024</a:t>
            </a:fld>
            <a:endParaRPr lang="en-US"/>
          </a:p>
        </p:txBody>
      </p:sp>
      <p:sp>
        <p:nvSpPr>
          <p:cNvPr id="5" name="Footer Placeholder 4">
            <a:extLst>
              <a:ext uri="{FF2B5EF4-FFF2-40B4-BE49-F238E27FC236}">
                <a16:creationId xmlns:a16="http://schemas.microsoft.com/office/drawing/2014/main" id="{61BB91CB-5024-4E35-9DDC-CC9FD204D2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A9DD1-47C5-410C-9641-1A35B6CAED44}"/>
              </a:ext>
            </a:extLst>
          </p:cNvPr>
          <p:cNvSpPr>
            <a:spLocks noGrp="1"/>
          </p:cNvSpPr>
          <p:nvPr>
            <p:ph type="sldNum" sz="quarter" idx="12"/>
          </p:nvPr>
        </p:nvSpPr>
        <p:spPr/>
        <p:txBody>
          <a:bodyPr/>
          <a:lstStyle/>
          <a:p>
            <a:fld id="{D513826C-8C69-4F77-A106-4353BB6D713E}" type="slidenum">
              <a:rPr lang="en-US" smtClean="0"/>
              <a:t>‹#›</a:t>
            </a:fld>
            <a:endParaRPr lang="en-US"/>
          </a:p>
        </p:txBody>
      </p:sp>
    </p:spTree>
    <p:extLst>
      <p:ext uri="{BB962C8B-B14F-4D97-AF65-F5344CB8AC3E}">
        <p14:creationId xmlns:p14="http://schemas.microsoft.com/office/powerpoint/2010/main" val="272814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A4351-7738-4353-8605-1C77AA94F3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6B910B-4E2B-4312-88BF-1FD413CCDD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7C4DFC-4585-4BCC-8537-85F78BE1B420}"/>
              </a:ext>
            </a:extLst>
          </p:cNvPr>
          <p:cNvSpPr>
            <a:spLocks noGrp="1"/>
          </p:cNvSpPr>
          <p:nvPr>
            <p:ph type="dt" sz="half" idx="10"/>
          </p:nvPr>
        </p:nvSpPr>
        <p:spPr/>
        <p:txBody>
          <a:bodyPr/>
          <a:lstStyle/>
          <a:p>
            <a:fld id="{33AC3614-6BF7-4222-980A-B00948521293}" type="datetimeFigureOut">
              <a:rPr lang="en-US" smtClean="0"/>
              <a:t>6/3/2024</a:t>
            </a:fld>
            <a:endParaRPr lang="en-US"/>
          </a:p>
        </p:txBody>
      </p:sp>
      <p:sp>
        <p:nvSpPr>
          <p:cNvPr id="5" name="Footer Placeholder 4">
            <a:extLst>
              <a:ext uri="{FF2B5EF4-FFF2-40B4-BE49-F238E27FC236}">
                <a16:creationId xmlns:a16="http://schemas.microsoft.com/office/drawing/2014/main" id="{2420EFF6-1735-4736-AB77-28CEBC3A7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A50163-F94E-4A97-9F42-1847FB87FC9B}"/>
              </a:ext>
            </a:extLst>
          </p:cNvPr>
          <p:cNvSpPr>
            <a:spLocks noGrp="1"/>
          </p:cNvSpPr>
          <p:nvPr>
            <p:ph type="sldNum" sz="quarter" idx="12"/>
          </p:nvPr>
        </p:nvSpPr>
        <p:spPr/>
        <p:txBody>
          <a:bodyPr/>
          <a:lstStyle/>
          <a:p>
            <a:fld id="{D513826C-8C69-4F77-A106-4353BB6D713E}" type="slidenum">
              <a:rPr lang="en-US" smtClean="0"/>
              <a:t>‹#›</a:t>
            </a:fld>
            <a:endParaRPr lang="en-US"/>
          </a:p>
        </p:txBody>
      </p:sp>
    </p:spTree>
    <p:extLst>
      <p:ext uri="{BB962C8B-B14F-4D97-AF65-F5344CB8AC3E}">
        <p14:creationId xmlns:p14="http://schemas.microsoft.com/office/powerpoint/2010/main" val="3970766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E7AA4-A887-4A19-A647-A95C544021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CD840B-10B5-406B-83A3-A256F7C021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741DA0-7C20-44FF-89DA-BC21E8C20F5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BE0254-0076-435E-99FC-7EFF6BE14143}"/>
              </a:ext>
            </a:extLst>
          </p:cNvPr>
          <p:cNvSpPr>
            <a:spLocks noGrp="1"/>
          </p:cNvSpPr>
          <p:nvPr>
            <p:ph type="dt" sz="half" idx="10"/>
          </p:nvPr>
        </p:nvSpPr>
        <p:spPr/>
        <p:txBody>
          <a:bodyPr/>
          <a:lstStyle/>
          <a:p>
            <a:fld id="{33AC3614-6BF7-4222-980A-B00948521293}" type="datetimeFigureOut">
              <a:rPr lang="en-US" smtClean="0"/>
              <a:t>6/3/2024</a:t>
            </a:fld>
            <a:endParaRPr lang="en-US"/>
          </a:p>
        </p:txBody>
      </p:sp>
      <p:sp>
        <p:nvSpPr>
          <p:cNvPr id="6" name="Footer Placeholder 5">
            <a:extLst>
              <a:ext uri="{FF2B5EF4-FFF2-40B4-BE49-F238E27FC236}">
                <a16:creationId xmlns:a16="http://schemas.microsoft.com/office/drawing/2014/main" id="{CE361713-EAA6-4F7A-BE52-5AC65446A6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BA9F36-4BB8-4C48-9AF8-8B6AB904EFE0}"/>
              </a:ext>
            </a:extLst>
          </p:cNvPr>
          <p:cNvSpPr>
            <a:spLocks noGrp="1"/>
          </p:cNvSpPr>
          <p:nvPr>
            <p:ph type="sldNum" sz="quarter" idx="12"/>
          </p:nvPr>
        </p:nvSpPr>
        <p:spPr/>
        <p:txBody>
          <a:bodyPr/>
          <a:lstStyle/>
          <a:p>
            <a:fld id="{D513826C-8C69-4F77-A106-4353BB6D713E}" type="slidenum">
              <a:rPr lang="en-US" smtClean="0"/>
              <a:t>‹#›</a:t>
            </a:fld>
            <a:endParaRPr lang="en-US"/>
          </a:p>
        </p:txBody>
      </p:sp>
    </p:spTree>
    <p:extLst>
      <p:ext uri="{BB962C8B-B14F-4D97-AF65-F5344CB8AC3E}">
        <p14:creationId xmlns:p14="http://schemas.microsoft.com/office/powerpoint/2010/main" val="3188178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1C227-722D-4EBB-90C1-A3D45623FF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61F973-AC85-4755-86CB-1B08F7AF4C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87950A-9CA4-4E6B-AE0A-26B3DDB9B8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3AF616-3146-442C-BCF8-78A6672A1C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EB8DFF-114D-4A87-A308-34C5FBBB201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53C509-DC12-4202-91BF-E8E78CA6101F}"/>
              </a:ext>
            </a:extLst>
          </p:cNvPr>
          <p:cNvSpPr>
            <a:spLocks noGrp="1"/>
          </p:cNvSpPr>
          <p:nvPr>
            <p:ph type="dt" sz="half" idx="10"/>
          </p:nvPr>
        </p:nvSpPr>
        <p:spPr/>
        <p:txBody>
          <a:bodyPr/>
          <a:lstStyle/>
          <a:p>
            <a:fld id="{33AC3614-6BF7-4222-980A-B00948521293}" type="datetimeFigureOut">
              <a:rPr lang="en-US" smtClean="0"/>
              <a:t>6/3/2024</a:t>
            </a:fld>
            <a:endParaRPr lang="en-US"/>
          </a:p>
        </p:txBody>
      </p:sp>
      <p:sp>
        <p:nvSpPr>
          <p:cNvPr id="8" name="Footer Placeholder 7">
            <a:extLst>
              <a:ext uri="{FF2B5EF4-FFF2-40B4-BE49-F238E27FC236}">
                <a16:creationId xmlns:a16="http://schemas.microsoft.com/office/drawing/2014/main" id="{BADCA61A-6309-437F-9EB7-6BE9A12BC3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77C7DC-BE0C-4798-A2DB-22CE665872B9}"/>
              </a:ext>
            </a:extLst>
          </p:cNvPr>
          <p:cNvSpPr>
            <a:spLocks noGrp="1"/>
          </p:cNvSpPr>
          <p:nvPr>
            <p:ph type="sldNum" sz="quarter" idx="12"/>
          </p:nvPr>
        </p:nvSpPr>
        <p:spPr/>
        <p:txBody>
          <a:bodyPr/>
          <a:lstStyle/>
          <a:p>
            <a:fld id="{D513826C-8C69-4F77-A106-4353BB6D713E}" type="slidenum">
              <a:rPr lang="en-US" smtClean="0"/>
              <a:t>‹#›</a:t>
            </a:fld>
            <a:endParaRPr lang="en-US"/>
          </a:p>
        </p:txBody>
      </p:sp>
    </p:spTree>
    <p:extLst>
      <p:ext uri="{BB962C8B-B14F-4D97-AF65-F5344CB8AC3E}">
        <p14:creationId xmlns:p14="http://schemas.microsoft.com/office/powerpoint/2010/main" val="394907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671FE-A495-497C-A6F5-08062AACDD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11041D-6E3F-4886-99DA-E30C1AE838FB}"/>
              </a:ext>
            </a:extLst>
          </p:cNvPr>
          <p:cNvSpPr>
            <a:spLocks noGrp="1"/>
          </p:cNvSpPr>
          <p:nvPr>
            <p:ph type="dt" sz="half" idx="10"/>
          </p:nvPr>
        </p:nvSpPr>
        <p:spPr/>
        <p:txBody>
          <a:bodyPr/>
          <a:lstStyle/>
          <a:p>
            <a:fld id="{33AC3614-6BF7-4222-980A-B00948521293}" type="datetimeFigureOut">
              <a:rPr lang="en-US" smtClean="0"/>
              <a:t>6/3/2024</a:t>
            </a:fld>
            <a:endParaRPr lang="en-US"/>
          </a:p>
        </p:txBody>
      </p:sp>
      <p:sp>
        <p:nvSpPr>
          <p:cNvPr id="4" name="Footer Placeholder 3">
            <a:extLst>
              <a:ext uri="{FF2B5EF4-FFF2-40B4-BE49-F238E27FC236}">
                <a16:creationId xmlns:a16="http://schemas.microsoft.com/office/drawing/2014/main" id="{87F1B2BB-D460-42F4-8832-F54DC0AE21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BA22F1-A16D-4C6C-8D16-4B192AE2EF89}"/>
              </a:ext>
            </a:extLst>
          </p:cNvPr>
          <p:cNvSpPr>
            <a:spLocks noGrp="1"/>
          </p:cNvSpPr>
          <p:nvPr>
            <p:ph type="sldNum" sz="quarter" idx="12"/>
          </p:nvPr>
        </p:nvSpPr>
        <p:spPr/>
        <p:txBody>
          <a:bodyPr/>
          <a:lstStyle/>
          <a:p>
            <a:fld id="{D513826C-8C69-4F77-A106-4353BB6D713E}" type="slidenum">
              <a:rPr lang="en-US" smtClean="0"/>
              <a:t>‹#›</a:t>
            </a:fld>
            <a:endParaRPr lang="en-US"/>
          </a:p>
        </p:txBody>
      </p:sp>
    </p:spTree>
    <p:extLst>
      <p:ext uri="{BB962C8B-B14F-4D97-AF65-F5344CB8AC3E}">
        <p14:creationId xmlns:p14="http://schemas.microsoft.com/office/powerpoint/2010/main" val="1784158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229CBD-2159-4339-86FC-85F4D1DB0A6B}"/>
              </a:ext>
            </a:extLst>
          </p:cNvPr>
          <p:cNvSpPr>
            <a:spLocks noGrp="1"/>
          </p:cNvSpPr>
          <p:nvPr>
            <p:ph type="dt" sz="half" idx="10"/>
          </p:nvPr>
        </p:nvSpPr>
        <p:spPr/>
        <p:txBody>
          <a:bodyPr/>
          <a:lstStyle/>
          <a:p>
            <a:fld id="{33AC3614-6BF7-4222-980A-B00948521293}" type="datetimeFigureOut">
              <a:rPr lang="en-US" smtClean="0"/>
              <a:t>6/3/2024</a:t>
            </a:fld>
            <a:endParaRPr lang="en-US"/>
          </a:p>
        </p:txBody>
      </p:sp>
      <p:sp>
        <p:nvSpPr>
          <p:cNvPr id="3" name="Footer Placeholder 2">
            <a:extLst>
              <a:ext uri="{FF2B5EF4-FFF2-40B4-BE49-F238E27FC236}">
                <a16:creationId xmlns:a16="http://schemas.microsoft.com/office/drawing/2014/main" id="{25CA9140-5B1D-4886-81F8-505863C469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E2E44E-5044-4FEF-B779-39FD3C049BBF}"/>
              </a:ext>
            </a:extLst>
          </p:cNvPr>
          <p:cNvSpPr>
            <a:spLocks noGrp="1"/>
          </p:cNvSpPr>
          <p:nvPr>
            <p:ph type="sldNum" sz="quarter" idx="12"/>
          </p:nvPr>
        </p:nvSpPr>
        <p:spPr/>
        <p:txBody>
          <a:bodyPr/>
          <a:lstStyle/>
          <a:p>
            <a:fld id="{D513826C-8C69-4F77-A106-4353BB6D713E}" type="slidenum">
              <a:rPr lang="en-US" smtClean="0"/>
              <a:t>‹#›</a:t>
            </a:fld>
            <a:endParaRPr lang="en-US"/>
          </a:p>
        </p:txBody>
      </p:sp>
    </p:spTree>
    <p:extLst>
      <p:ext uri="{BB962C8B-B14F-4D97-AF65-F5344CB8AC3E}">
        <p14:creationId xmlns:p14="http://schemas.microsoft.com/office/powerpoint/2010/main" val="315026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72FA8-9A1B-485A-8D79-35B24B75D7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1510EC-2860-4685-AC9B-F233458CDD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F88B78-DF0D-4DE4-9BE5-FB8A81E525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028417-42C2-48D9-BC1C-987730DE95E9}"/>
              </a:ext>
            </a:extLst>
          </p:cNvPr>
          <p:cNvSpPr>
            <a:spLocks noGrp="1"/>
          </p:cNvSpPr>
          <p:nvPr>
            <p:ph type="dt" sz="half" idx="10"/>
          </p:nvPr>
        </p:nvSpPr>
        <p:spPr/>
        <p:txBody>
          <a:bodyPr/>
          <a:lstStyle/>
          <a:p>
            <a:fld id="{33AC3614-6BF7-4222-980A-B00948521293}" type="datetimeFigureOut">
              <a:rPr lang="en-US" smtClean="0"/>
              <a:t>6/3/2024</a:t>
            </a:fld>
            <a:endParaRPr lang="en-US"/>
          </a:p>
        </p:txBody>
      </p:sp>
      <p:sp>
        <p:nvSpPr>
          <p:cNvPr id="6" name="Footer Placeholder 5">
            <a:extLst>
              <a:ext uri="{FF2B5EF4-FFF2-40B4-BE49-F238E27FC236}">
                <a16:creationId xmlns:a16="http://schemas.microsoft.com/office/drawing/2014/main" id="{F0FFEB78-F2CE-410E-9B78-765A2C5706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F5095B-8E82-495D-8A4C-300077511DC2}"/>
              </a:ext>
            </a:extLst>
          </p:cNvPr>
          <p:cNvSpPr>
            <a:spLocks noGrp="1"/>
          </p:cNvSpPr>
          <p:nvPr>
            <p:ph type="sldNum" sz="quarter" idx="12"/>
          </p:nvPr>
        </p:nvSpPr>
        <p:spPr/>
        <p:txBody>
          <a:bodyPr/>
          <a:lstStyle/>
          <a:p>
            <a:fld id="{D513826C-8C69-4F77-A106-4353BB6D713E}" type="slidenum">
              <a:rPr lang="en-US" smtClean="0"/>
              <a:t>‹#›</a:t>
            </a:fld>
            <a:endParaRPr lang="en-US"/>
          </a:p>
        </p:txBody>
      </p:sp>
    </p:spTree>
    <p:extLst>
      <p:ext uri="{BB962C8B-B14F-4D97-AF65-F5344CB8AC3E}">
        <p14:creationId xmlns:p14="http://schemas.microsoft.com/office/powerpoint/2010/main" val="3848610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7B975-810B-441D-BEDB-7974CACBE2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999D48-87B2-45A1-B25D-4C03A9E1F4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F294FA-6691-4AE1-A88B-01AEABA794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EE92BE-56EE-4AF6-8B34-2F05B7DC5C55}"/>
              </a:ext>
            </a:extLst>
          </p:cNvPr>
          <p:cNvSpPr>
            <a:spLocks noGrp="1"/>
          </p:cNvSpPr>
          <p:nvPr>
            <p:ph type="dt" sz="half" idx="10"/>
          </p:nvPr>
        </p:nvSpPr>
        <p:spPr/>
        <p:txBody>
          <a:bodyPr/>
          <a:lstStyle/>
          <a:p>
            <a:fld id="{33AC3614-6BF7-4222-980A-B00948521293}" type="datetimeFigureOut">
              <a:rPr lang="en-US" smtClean="0"/>
              <a:t>6/3/2024</a:t>
            </a:fld>
            <a:endParaRPr lang="en-US"/>
          </a:p>
        </p:txBody>
      </p:sp>
      <p:sp>
        <p:nvSpPr>
          <p:cNvPr id="6" name="Footer Placeholder 5">
            <a:extLst>
              <a:ext uri="{FF2B5EF4-FFF2-40B4-BE49-F238E27FC236}">
                <a16:creationId xmlns:a16="http://schemas.microsoft.com/office/drawing/2014/main" id="{82F66430-7036-4792-A2E7-53FAAF4A4E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970C9-FB40-4713-AF98-C87CFD77EF1F}"/>
              </a:ext>
            </a:extLst>
          </p:cNvPr>
          <p:cNvSpPr>
            <a:spLocks noGrp="1"/>
          </p:cNvSpPr>
          <p:nvPr>
            <p:ph type="sldNum" sz="quarter" idx="12"/>
          </p:nvPr>
        </p:nvSpPr>
        <p:spPr/>
        <p:txBody>
          <a:bodyPr/>
          <a:lstStyle/>
          <a:p>
            <a:fld id="{D513826C-8C69-4F77-A106-4353BB6D713E}" type="slidenum">
              <a:rPr lang="en-US" smtClean="0"/>
              <a:t>‹#›</a:t>
            </a:fld>
            <a:endParaRPr lang="en-US"/>
          </a:p>
        </p:txBody>
      </p:sp>
    </p:spTree>
    <p:extLst>
      <p:ext uri="{BB962C8B-B14F-4D97-AF65-F5344CB8AC3E}">
        <p14:creationId xmlns:p14="http://schemas.microsoft.com/office/powerpoint/2010/main" val="3275890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136F7E-C0AF-4C86-8477-1E32C9E369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7FB2ED-9358-4BBF-916F-305ADA2959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BE913A-9865-438F-909E-06B3080F00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C3614-6BF7-4222-980A-B00948521293}" type="datetimeFigureOut">
              <a:rPr lang="en-US" smtClean="0"/>
              <a:t>6/3/2024</a:t>
            </a:fld>
            <a:endParaRPr lang="en-US"/>
          </a:p>
        </p:txBody>
      </p:sp>
      <p:sp>
        <p:nvSpPr>
          <p:cNvPr id="5" name="Footer Placeholder 4">
            <a:extLst>
              <a:ext uri="{FF2B5EF4-FFF2-40B4-BE49-F238E27FC236}">
                <a16:creationId xmlns:a16="http://schemas.microsoft.com/office/drawing/2014/main" id="{738E0E01-4BEA-4A44-8F37-A04A5A12A3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53DBBD-860E-415B-89D9-D1647D48C5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3826C-8C69-4F77-A106-4353BB6D713E}" type="slidenum">
              <a:rPr lang="en-US" smtClean="0"/>
              <a:t>‹#›</a:t>
            </a:fld>
            <a:endParaRPr lang="en-US"/>
          </a:p>
        </p:txBody>
      </p:sp>
    </p:spTree>
    <p:extLst>
      <p:ext uri="{BB962C8B-B14F-4D97-AF65-F5344CB8AC3E}">
        <p14:creationId xmlns:p14="http://schemas.microsoft.com/office/powerpoint/2010/main" val="2679866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cdc.gov/nchs/nhanes/index.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9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2.png"/></Relationships>
</file>

<file path=ppt/slides/_rels/slide9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7D46-6EF8-47CC-BD5F-2F2DAAD020A3}"/>
              </a:ext>
            </a:extLst>
          </p:cNvPr>
          <p:cNvSpPr>
            <a:spLocks noGrp="1"/>
          </p:cNvSpPr>
          <p:nvPr>
            <p:ph type="ctrTitle"/>
          </p:nvPr>
        </p:nvSpPr>
        <p:spPr/>
        <p:txBody>
          <a:bodyPr/>
          <a:lstStyle/>
          <a:p>
            <a:r>
              <a:rPr lang="en-US"/>
              <a:t>Applied Survey Analysis using SPSS version 29</a:t>
            </a:r>
          </a:p>
        </p:txBody>
      </p:sp>
      <p:sp>
        <p:nvSpPr>
          <p:cNvPr id="3" name="Subtitle 2">
            <a:extLst>
              <a:ext uri="{FF2B5EF4-FFF2-40B4-BE49-F238E27FC236}">
                <a16:creationId xmlns:a16="http://schemas.microsoft.com/office/drawing/2014/main" id="{88141F8B-F632-441B-B9CD-178B6CC7D228}"/>
              </a:ext>
            </a:extLst>
          </p:cNvPr>
          <p:cNvSpPr>
            <a:spLocks noGrp="1"/>
          </p:cNvSpPr>
          <p:nvPr>
            <p:ph type="subTitle" idx="1"/>
          </p:nvPr>
        </p:nvSpPr>
        <p:spPr/>
        <p:txBody>
          <a:bodyPr/>
          <a:lstStyle/>
          <a:p>
            <a:r>
              <a:rPr lang="en-US"/>
              <a:t>Presented by Christine R. Wells, Ph.D.</a:t>
            </a:r>
          </a:p>
          <a:p>
            <a:r>
              <a:rPr lang="en-US"/>
              <a:t>Statistical Methods and Data Analytics</a:t>
            </a:r>
          </a:p>
          <a:p>
            <a:r>
              <a:rPr lang="en-US"/>
              <a:t>UCLA Office of Advanced Research Computing</a:t>
            </a:r>
          </a:p>
          <a:p>
            <a:endParaRPr lang="en-US"/>
          </a:p>
        </p:txBody>
      </p:sp>
    </p:spTree>
    <p:extLst>
      <p:ext uri="{BB962C8B-B14F-4D97-AF65-F5344CB8AC3E}">
        <p14:creationId xmlns:p14="http://schemas.microsoft.com/office/powerpoint/2010/main" val="3723741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98557-D1F2-4902-A4A9-149D68A9E7A5}"/>
              </a:ext>
            </a:extLst>
          </p:cNvPr>
          <p:cNvSpPr>
            <a:spLocks noGrp="1"/>
          </p:cNvSpPr>
          <p:nvPr>
            <p:ph type="title"/>
          </p:nvPr>
        </p:nvSpPr>
        <p:spPr/>
        <p:txBody>
          <a:bodyPr/>
          <a:lstStyle/>
          <a:p>
            <a:r>
              <a:rPr lang="en-US"/>
              <a:t>The important points to remember</a:t>
            </a:r>
          </a:p>
        </p:txBody>
      </p:sp>
      <p:sp>
        <p:nvSpPr>
          <p:cNvPr id="3" name="Content Placeholder 2">
            <a:extLst>
              <a:ext uri="{FF2B5EF4-FFF2-40B4-BE49-F238E27FC236}">
                <a16:creationId xmlns:a16="http://schemas.microsoft.com/office/drawing/2014/main" id="{FEF95648-D792-41EC-A020-54E1AB23C9A6}"/>
              </a:ext>
            </a:extLst>
          </p:cNvPr>
          <p:cNvSpPr>
            <a:spLocks noGrp="1"/>
          </p:cNvSpPr>
          <p:nvPr>
            <p:ph idx="1"/>
          </p:nvPr>
        </p:nvSpPr>
        <p:spPr/>
        <p:txBody>
          <a:bodyPr>
            <a:normAutofit lnSpcReduction="10000"/>
          </a:bodyPr>
          <a:lstStyle/>
          <a:p>
            <a:pPr marL="514350" indent="-514350">
              <a:buFont typeface="+mj-lt"/>
              <a:buAutoNum type="arabicPeriod"/>
            </a:pPr>
            <a:r>
              <a:rPr lang="en-US"/>
              <a:t>The sampling weight is used in the math used to calculate the point estimate (e.g., mean, regression coefficient, etc.)</a:t>
            </a:r>
          </a:p>
          <a:p>
            <a:pPr marL="514350" indent="-514350">
              <a:buFont typeface="+mj-lt"/>
              <a:buAutoNum type="arabicPeriod"/>
            </a:pPr>
            <a:r>
              <a:rPr lang="en-US"/>
              <a:t>The clustering (AKA PSU) and/or stratification variable(s) are used to correct the standard errors (AKA variance estimates)</a:t>
            </a:r>
          </a:p>
          <a:p>
            <a:pPr marL="514350" indent="-514350">
              <a:buFont typeface="+mj-lt"/>
              <a:buAutoNum type="arabicPeriod"/>
            </a:pPr>
            <a:r>
              <a:rPr lang="en-US"/>
              <a:t>If the sampling weight is not used, the results can be generalized only to the sample, not the population from which the sample was drawn</a:t>
            </a:r>
          </a:p>
          <a:p>
            <a:pPr marL="514350" indent="-514350">
              <a:buFont typeface="+mj-lt"/>
              <a:buAutoNum type="arabicPeriod"/>
            </a:pPr>
            <a:r>
              <a:rPr lang="en-US"/>
              <a:t>Replicate weights do the same job that the cluster/stratification variable(s) do</a:t>
            </a:r>
          </a:p>
          <a:p>
            <a:pPr marL="514350" indent="-514350">
              <a:buFont typeface="+mj-lt"/>
              <a:buAutoNum type="arabicPeriod"/>
            </a:pPr>
            <a:r>
              <a:rPr lang="en-US"/>
              <a:t>The current version of SPSS does not handle replicate weights</a:t>
            </a:r>
          </a:p>
        </p:txBody>
      </p:sp>
    </p:spTree>
    <p:extLst>
      <p:ext uri="{BB962C8B-B14F-4D97-AF65-F5344CB8AC3E}">
        <p14:creationId xmlns:p14="http://schemas.microsoft.com/office/powerpoint/2010/main" val="654438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7C82D-C3C3-4E50-9521-E083A00FE1A7}"/>
              </a:ext>
            </a:extLst>
          </p:cNvPr>
          <p:cNvSpPr>
            <a:spLocks noGrp="1"/>
          </p:cNvSpPr>
          <p:nvPr>
            <p:ph type="title"/>
          </p:nvPr>
        </p:nvSpPr>
        <p:spPr/>
        <p:txBody>
          <a:bodyPr/>
          <a:lstStyle/>
          <a:p>
            <a:r>
              <a:rPr lang="en-US"/>
              <a:t>Example dataset</a:t>
            </a:r>
          </a:p>
        </p:txBody>
      </p:sp>
      <p:sp>
        <p:nvSpPr>
          <p:cNvPr id="3" name="Content Placeholder 2">
            <a:extLst>
              <a:ext uri="{FF2B5EF4-FFF2-40B4-BE49-F238E27FC236}">
                <a16:creationId xmlns:a16="http://schemas.microsoft.com/office/drawing/2014/main" id="{31E2366F-4EB7-48F8-AF47-D4FF034EBFED}"/>
              </a:ext>
            </a:extLst>
          </p:cNvPr>
          <p:cNvSpPr>
            <a:spLocks noGrp="1"/>
          </p:cNvSpPr>
          <p:nvPr>
            <p:ph idx="1"/>
          </p:nvPr>
        </p:nvSpPr>
        <p:spPr/>
        <p:txBody>
          <a:bodyPr/>
          <a:lstStyle/>
          <a:p>
            <a:r>
              <a:rPr lang="en-US"/>
              <a:t>Example dataset used in this workshop is called NHANES2f </a:t>
            </a:r>
          </a:p>
          <a:p>
            <a:r>
              <a:rPr lang="en-US"/>
              <a:t>Shorten and cleaned version of NHANES2 data </a:t>
            </a:r>
          </a:p>
          <a:p>
            <a:r>
              <a:rPr lang="en-US"/>
              <a:t>This dataset is NOT available from the NHANES website</a:t>
            </a:r>
          </a:p>
          <a:p>
            <a:pPr lvl="1"/>
            <a:r>
              <a:rPr lang="en-US"/>
              <a:t>It is an example dataset from another statistical software package that is useful for teaching purposes</a:t>
            </a:r>
          </a:p>
          <a:p>
            <a:endParaRPr lang="en-US"/>
          </a:p>
        </p:txBody>
      </p:sp>
    </p:spTree>
    <p:extLst>
      <p:ext uri="{BB962C8B-B14F-4D97-AF65-F5344CB8AC3E}">
        <p14:creationId xmlns:p14="http://schemas.microsoft.com/office/powerpoint/2010/main" val="909491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5F90E-13E1-4212-AFE9-61FDB7F48335}"/>
              </a:ext>
            </a:extLst>
          </p:cNvPr>
          <p:cNvSpPr>
            <a:spLocks noGrp="1"/>
          </p:cNvSpPr>
          <p:nvPr>
            <p:ph type="title"/>
          </p:nvPr>
        </p:nvSpPr>
        <p:spPr/>
        <p:txBody>
          <a:bodyPr/>
          <a:lstStyle/>
          <a:p>
            <a:r>
              <a:rPr lang="en-US"/>
              <a:t>First things first</a:t>
            </a:r>
          </a:p>
        </p:txBody>
      </p:sp>
      <p:sp>
        <p:nvSpPr>
          <p:cNvPr id="3" name="Content Placeholder 2">
            <a:extLst>
              <a:ext uri="{FF2B5EF4-FFF2-40B4-BE49-F238E27FC236}">
                <a16:creationId xmlns:a16="http://schemas.microsoft.com/office/drawing/2014/main" id="{332FE76D-C4B0-41E8-B6C8-B99909DA184A}"/>
              </a:ext>
            </a:extLst>
          </p:cNvPr>
          <p:cNvSpPr>
            <a:spLocks noGrp="1"/>
          </p:cNvSpPr>
          <p:nvPr>
            <p:ph idx="1"/>
          </p:nvPr>
        </p:nvSpPr>
        <p:spPr/>
        <p:txBody>
          <a:bodyPr/>
          <a:lstStyle/>
          <a:p>
            <a:r>
              <a:rPr lang="en-US"/>
              <a:t>Read the documentation for the dataset  </a:t>
            </a:r>
          </a:p>
          <a:p>
            <a:pPr lvl="1"/>
            <a:r>
              <a:rPr lang="en-US"/>
              <a:t>Need the name of the sampling weight variable</a:t>
            </a:r>
          </a:p>
          <a:p>
            <a:pPr lvl="1"/>
            <a:r>
              <a:rPr lang="en-US"/>
              <a:t>Need to know the method of variance correction, as well as the names of those variable(s)</a:t>
            </a:r>
          </a:p>
          <a:p>
            <a:pPr lvl="1"/>
            <a:r>
              <a:rPr lang="en-US"/>
              <a:t>For NHANES data, go to </a:t>
            </a:r>
            <a:r>
              <a:rPr lang="en-US">
                <a:hlinkClick r:id="rId2"/>
              </a:rPr>
              <a:t>https://www.cdc.gov/nchs/nhanes/index.htm</a:t>
            </a:r>
            <a:r>
              <a:rPr lang="en-US"/>
              <a:t> and then click on Survey Data and Documentation</a:t>
            </a:r>
          </a:p>
          <a:p>
            <a:r>
              <a:rPr lang="en-US"/>
              <a:t>Make sure that Complex Samples is licensed on your installation of SPSS (next slide)</a:t>
            </a:r>
          </a:p>
          <a:p>
            <a:r>
              <a:rPr lang="en-US"/>
              <a:t>Look at the SPSS Syntax Guide for the procedures you want to use</a:t>
            </a:r>
          </a:p>
          <a:p>
            <a:pPr lvl="1"/>
            <a:r>
              <a:rPr lang="en-US"/>
              <a:t>Click on Help -&gt; Command Syntax Reference</a:t>
            </a:r>
          </a:p>
        </p:txBody>
      </p:sp>
    </p:spTree>
    <p:extLst>
      <p:ext uri="{BB962C8B-B14F-4D97-AF65-F5344CB8AC3E}">
        <p14:creationId xmlns:p14="http://schemas.microsoft.com/office/powerpoint/2010/main" val="1059248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25611-55DE-4F0B-A398-96A938E79589}"/>
              </a:ext>
            </a:extLst>
          </p:cNvPr>
          <p:cNvSpPr>
            <a:spLocks noGrp="1"/>
          </p:cNvSpPr>
          <p:nvPr>
            <p:ph type="title"/>
          </p:nvPr>
        </p:nvSpPr>
        <p:spPr/>
        <p:txBody>
          <a:bodyPr/>
          <a:lstStyle/>
          <a:p>
            <a:r>
              <a:rPr lang="en-US"/>
              <a:t>SPSS is a series of modules</a:t>
            </a:r>
          </a:p>
        </p:txBody>
      </p:sp>
      <p:sp>
        <p:nvSpPr>
          <p:cNvPr id="3" name="Content Placeholder 2">
            <a:extLst>
              <a:ext uri="{FF2B5EF4-FFF2-40B4-BE49-F238E27FC236}">
                <a16:creationId xmlns:a16="http://schemas.microsoft.com/office/drawing/2014/main" id="{95D01596-1563-400A-A551-4CF6B25C2606}"/>
              </a:ext>
            </a:extLst>
          </p:cNvPr>
          <p:cNvSpPr>
            <a:spLocks noGrp="1"/>
          </p:cNvSpPr>
          <p:nvPr>
            <p:ph idx="1"/>
          </p:nvPr>
        </p:nvSpPr>
        <p:spPr/>
        <p:txBody>
          <a:bodyPr/>
          <a:lstStyle/>
          <a:p>
            <a:r>
              <a:rPr lang="en-US" sz="2400"/>
              <a:t>Be sure that the Complex Samples module is installed</a:t>
            </a:r>
          </a:p>
          <a:p>
            <a:r>
              <a:rPr lang="en-US" sz="2400"/>
              <a:t>SPSS command:  </a:t>
            </a:r>
          </a:p>
          <a:p>
            <a:pPr marL="0" indent="0">
              <a:buNone/>
            </a:pPr>
            <a:r>
              <a:rPr lang="en-US" sz="2400"/>
              <a:t>show license.</a:t>
            </a:r>
          </a:p>
          <a:p>
            <a:pPr marL="0" indent="0">
              <a:buNone/>
            </a:pPr>
            <a:endParaRPr lang="en-US"/>
          </a:p>
        </p:txBody>
      </p:sp>
      <p:pic>
        <p:nvPicPr>
          <p:cNvPr id="6" name="Picture 5">
            <a:extLst>
              <a:ext uri="{FF2B5EF4-FFF2-40B4-BE49-F238E27FC236}">
                <a16:creationId xmlns:a16="http://schemas.microsoft.com/office/drawing/2014/main" id="{AEEE3AA9-C96F-48CE-8EF2-E64EC49094CE}"/>
              </a:ext>
            </a:extLst>
          </p:cNvPr>
          <p:cNvPicPr>
            <a:picLocks noChangeAspect="1"/>
          </p:cNvPicPr>
          <p:nvPr/>
        </p:nvPicPr>
        <p:blipFill>
          <a:blip r:embed="rId2"/>
          <a:stretch>
            <a:fillRect/>
          </a:stretch>
        </p:blipFill>
        <p:spPr>
          <a:xfrm>
            <a:off x="5434383" y="2162484"/>
            <a:ext cx="5305425" cy="4733925"/>
          </a:xfrm>
          <a:prstGeom prst="rect">
            <a:avLst/>
          </a:prstGeom>
        </p:spPr>
      </p:pic>
    </p:spTree>
    <p:extLst>
      <p:ext uri="{BB962C8B-B14F-4D97-AF65-F5344CB8AC3E}">
        <p14:creationId xmlns:p14="http://schemas.microsoft.com/office/powerpoint/2010/main" val="2299072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9F5E8-7BC6-49C9-85F4-F0A000EFF453}"/>
              </a:ext>
            </a:extLst>
          </p:cNvPr>
          <p:cNvSpPr>
            <a:spLocks noGrp="1"/>
          </p:cNvSpPr>
          <p:nvPr>
            <p:ph type="title"/>
          </p:nvPr>
        </p:nvSpPr>
        <p:spPr/>
        <p:txBody>
          <a:bodyPr/>
          <a:lstStyle/>
          <a:p>
            <a:r>
              <a:rPr lang="en-US"/>
              <a:t>Cannot use the weight or split file commands</a:t>
            </a:r>
          </a:p>
        </p:txBody>
      </p:sp>
      <p:sp>
        <p:nvSpPr>
          <p:cNvPr id="3" name="Content Placeholder 2">
            <a:extLst>
              <a:ext uri="{FF2B5EF4-FFF2-40B4-BE49-F238E27FC236}">
                <a16:creationId xmlns:a16="http://schemas.microsoft.com/office/drawing/2014/main" id="{A82EA0BC-8068-4B15-9D95-6F26A80B73B1}"/>
              </a:ext>
            </a:extLst>
          </p:cNvPr>
          <p:cNvSpPr>
            <a:spLocks noGrp="1"/>
          </p:cNvSpPr>
          <p:nvPr>
            <p:ph idx="1"/>
          </p:nvPr>
        </p:nvSpPr>
        <p:spPr/>
        <p:txBody>
          <a:bodyPr/>
          <a:lstStyle/>
          <a:p>
            <a:r>
              <a:rPr lang="en-US"/>
              <a:t>The weight command in SPSS (not in the Complex Samples module) is used for frequency weights</a:t>
            </a:r>
          </a:p>
          <a:p>
            <a:r>
              <a:rPr lang="en-US"/>
              <a:t>Three types of weights: </a:t>
            </a:r>
          </a:p>
          <a:p>
            <a:pPr lvl="1"/>
            <a:r>
              <a:rPr lang="en-US"/>
              <a:t>Frequency, sampling (AKA probability), analytic</a:t>
            </a:r>
          </a:p>
          <a:p>
            <a:r>
              <a:rPr lang="en-US"/>
              <a:t>Instead of using the split file command, analyses by groups can be done with either the subpop or the domain subcommand</a:t>
            </a:r>
          </a:p>
        </p:txBody>
      </p:sp>
    </p:spTree>
    <p:extLst>
      <p:ext uri="{BB962C8B-B14F-4D97-AF65-F5344CB8AC3E}">
        <p14:creationId xmlns:p14="http://schemas.microsoft.com/office/powerpoint/2010/main" val="3532373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D8DCC-F289-4943-81FF-8CA22CE0ECF1}"/>
              </a:ext>
            </a:extLst>
          </p:cNvPr>
          <p:cNvSpPr>
            <a:spLocks noGrp="1"/>
          </p:cNvSpPr>
          <p:nvPr>
            <p:ph type="title"/>
          </p:nvPr>
        </p:nvSpPr>
        <p:spPr/>
        <p:txBody>
          <a:bodyPr/>
          <a:lstStyle/>
          <a:p>
            <a:r>
              <a:rPr lang="en-US"/>
              <a:t>Creating a plan file</a:t>
            </a:r>
          </a:p>
        </p:txBody>
      </p:sp>
      <p:sp>
        <p:nvSpPr>
          <p:cNvPr id="3" name="Content Placeholder 2">
            <a:extLst>
              <a:ext uri="{FF2B5EF4-FFF2-40B4-BE49-F238E27FC236}">
                <a16:creationId xmlns:a16="http://schemas.microsoft.com/office/drawing/2014/main" id="{BC8D431F-7D3D-4BBE-9A6B-40D364C9D6DD}"/>
              </a:ext>
            </a:extLst>
          </p:cNvPr>
          <p:cNvSpPr>
            <a:spLocks noGrp="1"/>
          </p:cNvSpPr>
          <p:nvPr>
            <p:ph idx="1"/>
          </p:nvPr>
        </p:nvSpPr>
        <p:spPr/>
        <p:txBody>
          <a:bodyPr/>
          <a:lstStyle/>
          <a:p>
            <a:r>
              <a:rPr lang="en-US"/>
              <a:t>Must have a plan file</a:t>
            </a:r>
          </a:p>
          <a:p>
            <a:r>
              <a:rPr lang="en-US"/>
              <a:t>Can use point-and-click or syntax</a:t>
            </a:r>
          </a:p>
          <a:p>
            <a:r>
              <a:rPr lang="en-US"/>
              <a:t>Recommend using point-and-click and saving the syntax</a:t>
            </a:r>
          </a:p>
          <a:p>
            <a:pPr marL="0" indent="0">
              <a:buNone/>
            </a:pPr>
            <a:endParaRPr lang="en-US"/>
          </a:p>
        </p:txBody>
      </p:sp>
    </p:spTree>
    <p:extLst>
      <p:ext uri="{BB962C8B-B14F-4D97-AF65-F5344CB8AC3E}">
        <p14:creationId xmlns:p14="http://schemas.microsoft.com/office/powerpoint/2010/main" val="2378159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9F66A-86E7-4863-A9E4-E9FB451FDA73}"/>
              </a:ext>
            </a:extLst>
          </p:cNvPr>
          <p:cNvSpPr>
            <a:spLocks noGrp="1"/>
          </p:cNvSpPr>
          <p:nvPr>
            <p:ph type="title"/>
          </p:nvPr>
        </p:nvSpPr>
        <p:spPr/>
        <p:txBody>
          <a:bodyPr/>
          <a:lstStyle/>
          <a:p>
            <a:r>
              <a:rPr lang="en-US"/>
              <a:t>Echo syntax in output file</a:t>
            </a:r>
          </a:p>
        </p:txBody>
      </p:sp>
      <p:sp>
        <p:nvSpPr>
          <p:cNvPr id="3" name="Content Placeholder 2">
            <a:extLst>
              <a:ext uri="{FF2B5EF4-FFF2-40B4-BE49-F238E27FC236}">
                <a16:creationId xmlns:a16="http://schemas.microsoft.com/office/drawing/2014/main" id="{253B50BB-7CA4-40A4-8F6C-ED217A764F89}"/>
              </a:ext>
            </a:extLst>
          </p:cNvPr>
          <p:cNvSpPr>
            <a:spLocks noGrp="1"/>
          </p:cNvSpPr>
          <p:nvPr>
            <p:ph idx="1"/>
          </p:nvPr>
        </p:nvSpPr>
        <p:spPr/>
        <p:txBody>
          <a:bodyPr/>
          <a:lstStyle/>
          <a:p>
            <a:r>
              <a:rPr lang="en-US"/>
              <a:t>In SPSS 29, the default is to NOT echo the syntax in the output file</a:t>
            </a:r>
          </a:p>
          <a:p>
            <a:r>
              <a:rPr lang="en-US"/>
              <a:t>To change this:</a:t>
            </a:r>
          </a:p>
          <a:p>
            <a:r>
              <a:rPr lang="en-US"/>
              <a:t>Edit – Options – Viewer tab – lower left – check box</a:t>
            </a:r>
          </a:p>
          <a:p>
            <a:pPr marL="0" indent="0">
              <a:buNone/>
            </a:pPr>
            <a:endParaRPr lang="en-US"/>
          </a:p>
        </p:txBody>
      </p:sp>
    </p:spTree>
    <p:extLst>
      <p:ext uri="{BB962C8B-B14F-4D97-AF65-F5344CB8AC3E}">
        <p14:creationId xmlns:p14="http://schemas.microsoft.com/office/powerpoint/2010/main" val="679009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66B41-06FB-49B1-9981-9613F8A8965F}"/>
              </a:ext>
            </a:extLst>
          </p:cNvPr>
          <p:cNvSpPr>
            <a:spLocks noGrp="1"/>
          </p:cNvSpPr>
          <p:nvPr>
            <p:ph type="title"/>
          </p:nvPr>
        </p:nvSpPr>
        <p:spPr/>
        <p:txBody>
          <a:bodyPr/>
          <a:lstStyle/>
          <a:p>
            <a:r>
              <a:rPr lang="en-US"/>
              <a:t>Echo syntax in output file</a:t>
            </a:r>
          </a:p>
        </p:txBody>
      </p:sp>
      <p:pic>
        <p:nvPicPr>
          <p:cNvPr id="4" name="Content Placeholder 3">
            <a:extLst>
              <a:ext uri="{FF2B5EF4-FFF2-40B4-BE49-F238E27FC236}">
                <a16:creationId xmlns:a16="http://schemas.microsoft.com/office/drawing/2014/main" id="{19CDE453-5578-48B4-8363-486FD7C07125}"/>
              </a:ext>
            </a:extLst>
          </p:cNvPr>
          <p:cNvPicPr>
            <a:picLocks noGrp="1" noChangeAspect="1"/>
          </p:cNvPicPr>
          <p:nvPr>
            <p:ph idx="1"/>
          </p:nvPr>
        </p:nvPicPr>
        <p:blipFill>
          <a:blip r:embed="rId2"/>
          <a:stretch>
            <a:fillRect/>
          </a:stretch>
        </p:blipFill>
        <p:spPr>
          <a:xfrm>
            <a:off x="3136305" y="1690688"/>
            <a:ext cx="5539379" cy="4351338"/>
          </a:xfrm>
          <a:prstGeom prst="rect">
            <a:avLst/>
          </a:prstGeom>
        </p:spPr>
      </p:pic>
      <p:cxnSp>
        <p:nvCxnSpPr>
          <p:cNvPr id="8" name="Straight Arrow Connector 7">
            <a:extLst>
              <a:ext uri="{FF2B5EF4-FFF2-40B4-BE49-F238E27FC236}">
                <a16:creationId xmlns:a16="http://schemas.microsoft.com/office/drawing/2014/main" id="{AD9A432B-6360-48E8-85D7-651257D14F96}"/>
              </a:ext>
            </a:extLst>
          </p:cNvPr>
          <p:cNvCxnSpPr/>
          <p:nvPr/>
        </p:nvCxnSpPr>
        <p:spPr>
          <a:xfrm flipH="1">
            <a:off x="3412177" y="4631377"/>
            <a:ext cx="1048987" cy="9777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3ACAD7A-4AF6-4E55-BC3F-00EEEA862B37}"/>
              </a:ext>
            </a:extLst>
          </p:cNvPr>
          <p:cNvCxnSpPr/>
          <p:nvPr/>
        </p:nvCxnSpPr>
        <p:spPr>
          <a:xfrm flipV="1">
            <a:off x="4100945" y="2224644"/>
            <a:ext cx="0" cy="3641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844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3BF6-07A1-4041-B053-63E127D1D50D}"/>
              </a:ext>
            </a:extLst>
          </p:cNvPr>
          <p:cNvSpPr>
            <a:spLocks noGrp="1"/>
          </p:cNvSpPr>
          <p:nvPr>
            <p:ph type="title"/>
          </p:nvPr>
        </p:nvSpPr>
        <p:spPr/>
        <p:txBody>
          <a:bodyPr/>
          <a:lstStyle/>
          <a:p>
            <a:r>
              <a:rPr lang="en-US"/>
              <a:t>Open data file</a:t>
            </a:r>
          </a:p>
        </p:txBody>
      </p:sp>
      <p:sp>
        <p:nvSpPr>
          <p:cNvPr id="3" name="Content Placeholder 2">
            <a:extLst>
              <a:ext uri="{FF2B5EF4-FFF2-40B4-BE49-F238E27FC236}">
                <a16:creationId xmlns:a16="http://schemas.microsoft.com/office/drawing/2014/main" id="{67169EEE-D3B6-454A-88F6-A24373FCE208}"/>
              </a:ext>
            </a:extLst>
          </p:cNvPr>
          <p:cNvSpPr>
            <a:spLocks noGrp="1"/>
          </p:cNvSpPr>
          <p:nvPr>
            <p:ph idx="1"/>
          </p:nvPr>
        </p:nvSpPr>
        <p:spPr/>
        <p:txBody>
          <a:bodyPr/>
          <a:lstStyle/>
          <a:p>
            <a:pPr marL="0" indent="0">
              <a:buNone/>
            </a:pPr>
            <a:r>
              <a:rPr lang="en-US"/>
              <a:t>get file='D:\data\Seminars\nhanes2f.sav’.</a:t>
            </a:r>
          </a:p>
          <a:p>
            <a:r>
              <a:rPr lang="en-US"/>
              <a:t>The sampling plan for these data was a stratified cluster sampling</a:t>
            </a:r>
          </a:p>
          <a:p>
            <a:r>
              <a:rPr lang="en-US"/>
              <a:t>Need the name of the following:</a:t>
            </a:r>
          </a:p>
          <a:p>
            <a:pPr lvl="1"/>
            <a:r>
              <a:rPr lang="en-US"/>
              <a:t>Sampling weight: finalwgt</a:t>
            </a:r>
          </a:p>
          <a:p>
            <a:pPr lvl="1"/>
            <a:r>
              <a:rPr lang="en-US"/>
              <a:t>Stratification variable: stratid</a:t>
            </a:r>
          </a:p>
          <a:p>
            <a:pPr lvl="1"/>
            <a:r>
              <a:rPr lang="en-US"/>
              <a:t>Cluster variable: psuid</a:t>
            </a:r>
          </a:p>
        </p:txBody>
      </p:sp>
    </p:spTree>
    <p:extLst>
      <p:ext uri="{BB962C8B-B14F-4D97-AF65-F5344CB8AC3E}">
        <p14:creationId xmlns:p14="http://schemas.microsoft.com/office/powerpoint/2010/main" val="2067001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D966-73F0-4459-B7CA-AD71BBCF0DA2}"/>
              </a:ext>
            </a:extLst>
          </p:cNvPr>
          <p:cNvSpPr>
            <a:spLocks noGrp="1"/>
          </p:cNvSpPr>
          <p:nvPr>
            <p:ph type="title"/>
          </p:nvPr>
        </p:nvSpPr>
        <p:spPr/>
        <p:txBody>
          <a:bodyPr/>
          <a:lstStyle/>
          <a:p>
            <a:r>
              <a:rPr lang="en-US"/>
              <a:t>Point-and-click creation of plan file</a:t>
            </a:r>
          </a:p>
        </p:txBody>
      </p:sp>
      <p:sp>
        <p:nvSpPr>
          <p:cNvPr id="3" name="Content Placeholder 2">
            <a:extLst>
              <a:ext uri="{FF2B5EF4-FFF2-40B4-BE49-F238E27FC236}">
                <a16:creationId xmlns:a16="http://schemas.microsoft.com/office/drawing/2014/main" id="{A1AB6A66-7A4E-445E-8278-AB89F907CDED}"/>
              </a:ext>
            </a:extLst>
          </p:cNvPr>
          <p:cNvSpPr>
            <a:spLocks noGrp="1"/>
          </p:cNvSpPr>
          <p:nvPr>
            <p:ph idx="1"/>
          </p:nvPr>
        </p:nvSpPr>
        <p:spPr/>
        <p:txBody>
          <a:bodyPr/>
          <a:lstStyle/>
          <a:p>
            <a:r>
              <a:rPr lang="en-US"/>
              <a:t>Analyze – Complex samples – prepare for analysis</a:t>
            </a:r>
          </a:p>
          <a:p>
            <a:r>
              <a:rPr lang="en-US"/>
              <a:t>Follow the prompts</a:t>
            </a:r>
          </a:p>
        </p:txBody>
      </p:sp>
    </p:spTree>
    <p:extLst>
      <p:ext uri="{BB962C8B-B14F-4D97-AF65-F5344CB8AC3E}">
        <p14:creationId xmlns:p14="http://schemas.microsoft.com/office/powerpoint/2010/main" val="3906200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924B-4AF1-4565-993E-91F3D233EFA5}"/>
              </a:ext>
            </a:extLst>
          </p:cNvPr>
          <p:cNvSpPr>
            <a:spLocks noGrp="1"/>
          </p:cNvSpPr>
          <p:nvPr>
            <p:ph type="title"/>
          </p:nvPr>
        </p:nvSpPr>
        <p:spPr/>
        <p:txBody>
          <a:bodyPr/>
          <a:lstStyle/>
          <a:p>
            <a:r>
              <a:rPr lang="en-US"/>
              <a:t>What we will cover in this workshop</a:t>
            </a:r>
          </a:p>
        </p:txBody>
      </p:sp>
      <p:sp>
        <p:nvSpPr>
          <p:cNvPr id="3" name="Content Placeholder 2">
            <a:extLst>
              <a:ext uri="{FF2B5EF4-FFF2-40B4-BE49-F238E27FC236}">
                <a16:creationId xmlns:a16="http://schemas.microsoft.com/office/drawing/2014/main" id="{FC4899D8-1F39-4B50-A8A0-F612724EE7C5}"/>
              </a:ext>
            </a:extLst>
          </p:cNvPr>
          <p:cNvSpPr>
            <a:spLocks noGrp="1"/>
          </p:cNvSpPr>
          <p:nvPr>
            <p:ph idx="1"/>
          </p:nvPr>
        </p:nvSpPr>
        <p:spPr/>
        <p:txBody>
          <a:bodyPr/>
          <a:lstStyle/>
          <a:p>
            <a:r>
              <a:rPr lang="en-US"/>
              <a:t>Define complex survey data and its elements</a:t>
            </a:r>
          </a:p>
          <a:p>
            <a:r>
              <a:rPr lang="en-US"/>
              <a:t>How to use most of the commands in the SPSS Complex Samples module to analyze complex survey data</a:t>
            </a:r>
          </a:p>
          <a:p>
            <a:r>
              <a:rPr lang="en-US"/>
              <a:t>Discuss interpretation of the results</a:t>
            </a:r>
          </a:p>
        </p:txBody>
      </p:sp>
    </p:spTree>
    <p:extLst>
      <p:ext uri="{BB962C8B-B14F-4D97-AF65-F5344CB8AC3E}">
        <p14:creationId xmlns:p14="http://schemas.microsoft.com/office/powerpoint/2010/main" val="3930664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99634-4EA1-47B1-8885-13085DF81346}"/>
              </a:ext>
            </a:extLst>
          </p:cNvPr>
          <p:cNvSpPr>
            <a:spLocks noGrp="1"/>
          </p:cNvSpPr>
          <p:nvPr>
            <p:ph type="title"/>
          </p:nvPr>
        </p:nvSpPr>
        <p:spPr/>
        <p:txBody>
          <a:bodyPr/>
          <a:lstStyle/>
          <a:p>
            <a:r>
              <a:rPr lang="en-US"/>
              <a:t>Step 1</a:t>
            </a:r>
          </a:p>
        </p:txBody>
      </p:sp>
      <p:pic>
        <p:nvPicPr>
          <p:cNvPr id="5" name="Content Placeholder 4">
            <a:extLst>
              <a:ext uri="{FF2B5EF4-FFF2-40B4-BE49-F238E27FC236}">
                <a16:creationId xmlns:a16="http://schemas.microsoft.com/office/drawing/2014/main" id="{ADE1C339-FDCF-4534-BAFC-415BB3D013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8237" y="1825625"/>
            <a:ext cx="6455526" cy="4351338"/>
          </a:xfrm>
        </p:spPr>
      </p:pic>
    </p:spTree>
    <p:extLst>
      <p:ext uri="{BB962C8B-B14F-4D97-AF65-F5344CB8AC3E}">
        <p14:creationId xmlns:p14="http://schemas.microsoft.com/office/powerpoint/2010/main" val="1723038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A7522-6559-4BA2-BC66-76209AD0A38A}"/>
              </a:ext>
            </a:extLst>
          </p:cNvPr>
          <p:cNvSpPr>
            <a:spLocks noGrp="1"/>
          </p:cNvSpPr>
          <p:nvPr>
            <p:ph type="title"/>
          </p:nvPr>
        </p:nvSpPr>
        <p:spPr/>
        <p:txBody>
          <a:bodyPr/>
          <a:lstStyle/>
          <a:p>
            <a:r>
              <a:rPr lang="en-US"/>
              <a:t>Step 2</a:t>
            </a:r>
          </a:p>
        </p:txBody>
      </p:sp>
      <p:pic>
        <p:nvPicPr>
          <p:cNvPr id="5" name="Content Placeholder 4">
            <a:extLst>
              <a:ext uri="{FF2B5EF4-FFF2-40B4-BE49-F238E27FC236}">
                <a16:creationId xmlns:a16="http://schemas.microsoft.com/office/drawing/2014/main" id="{6AB99E54-CF8C-4780-B490-4FF12D0824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8085" y="1825625"/>
            <a:ext cx="5815830" cy="4351338"/>
          </a:xfrm>
        </p:spPr>
      </p:pic>
    </p:spTree>
    <p:extLst>
      <p:ext uri="{BB962C8B-B14F-4D97-AF65-F5344CB8AC3E}">
        <p14:creationId xmlns:p14="http://schemas.microsoft.com/office/powerpoint/2010/main" val="529589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FAE18-37F3-47C5-BC0C-A0DFD9B08008}"/>
              </a:ext>
            </a:extLst>
          </p:cNvPr>
          <p:cNvSpPr>
            <a:spLocks noGrp="1"/>
          </p:cNvSpPr>
          <p:nvPr>
            <p:ph type="title"/>
          </p:nvPr>
        </p:nvSpPr>
        <p:spPr/>
        <p:txBody>
          <a:bodyPr/>
          <a:lstStyle/>
          <a:p>
            <a:r>
              <a:rPr lang="en-US"/>
              <a:t>Step 3</a:t>
            </a:r>
          </a:p>
        </p:txBody>
      </p:sp>
      <p:pic>
        <p:nvPicPr>
          <p:cNvPr id="5" name="Content Placeholder 4">
            <a:extLst>
              <a:ext uri="{FF2B5EF4-FFF2-40B4-BE49-F238E27FC236}">
                <a16:creationId xmlns:a16="http://schemas.microsoft.com/office/drawing/2014/main" id="{B938C91E-BC54-45F0-8B6B-E4DD5900EB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0355" y="1825625"/>
            <a:ext cx="6511289" cy="4351338"/>
          </a:xfrm>
        </p:spPr>
      </p:pic>
    </p:spTree>
    <p:extLst>
      <p:ext uri="{BB962C8B-B14F-4D97-AF65-F5344CB8AC3E}">
        <p14:creationId xmlns:p14="http://schemas.microsoft.com/office/powerpoint/2010/main" val="40368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69EA-BC77-4C45-A5FE-A8BB94091A24}"/>
              </a:ext>
            </a:extLst>
          </p:cNvPr>
          <p:cNvSpPr>
            <a:spLocks noGrp="1"/>
          </p:cNvSpPr>
          <p:nvPr>
            <p:ph type="title"/>
          </p:nvPr>
        </p:nvSpPr>
        <p:spPr/>
        <p:txBody>
          <a:bodyPr/>
          <a:lstStyle/>
          <a:p>
            <a:r>
              <a:rPr lang="en-US"/>
              <a:t>Step 4</a:t>
            </a:r>
          </a:p>
        </p:txBody>
      </p:sp>
      <p:pic>
        <p:nvPicPr>
          <p:cNvPr id="5" name="Content Placeholder 4">
            <a:extLst>
              <a:ext uri="{FF2B5EF4-FFF2-40B4-BE49-F238E27FC236}">
                <a16:creationId xmlns:a16="http://schemas.microsoft.com/office/drawing/2014/main" id="{834F8D3B-B481-4A73-A6B9-4E930A6DA1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9302" y="1825625"/>
            <a:ext cx="6473396" cy="4351338"/>
          </a:xfrm>
        </p:spPr>
      </p:pic>
      <p:cxnSp>
        <p:nvCxnSpPr>
          <p:cNvPr id="7" name="Straight Arrow Connector 6">
            <a:extLst>
              <a:ext uri="{FF2B5EF4-FFF2-40B4-BE49-F238E27FC236}">
                <a16:creationId xmlns:a16="http://schemas.microsoft.com/office/drawing/2014/main" id="{44F69CFE-4F69-4832-BCDD-DBD3E9C462BB}"/>
              </a:ext>
            </a:extLst>
          </p:cNvPr>
          <p:cNvCxnSpPr/>
          <p:nvPr/>
        </p:nvCxnSpPr>
        <p:spPr>
          <a:xfrm flipV="1">
            <a:off x="4480956" y="4148447"/>
            <a:ext cx="463138" cy="2929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119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81A05-D580-4069-82C4-1E89FE980858}"/>
              </a:ext>
            </a:extLst>
          </p:cNvPr>
          <p:cNvSpPr>
            <a:spLocks noGrp="1"/>
          </p:cNvSpPr>
          <p:nvPr>
            <p:ph type="title"/>
          </p:nvPr>
        </p:nvSpPr>
        <p:spPr/>
        <p:txBody>
          <a:bodyPr/>
          <a:lstStyle/>
          <a:p>
            <a:r>
              <a:rPr lang="en-US"/>
              <a:t>Step 5</a:t>
            </a:r>
          </a:p>
        </p:txBody>
      </p:sp>
      <p:pic>
        <p:nvPicPr>
          <p:cNvPr id="5" name="Content Placeholder 4">
            <a:extLst>
              <a:ext uri="{FF2B5EF4-FFF2-40B4-BE49-F238E27FC236}">
                <a16:creationId xmlns:a16="http://schemas.microsoft.com/office/drawing/2014/main" id="{5A6BA1C6-59FD-4724-81FB-F1AA6C6C44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0834" y="1825625"/>
            <a:ext cx="6590331" cy="4351338"/>
          </a:xfrm>
        </p:spPr>
      </p:pic>
    </p:spTree>
    <p:extLst>
      <p:ext uri="{BB962C8B-B14F-4D97-AF65-F5344CB8AC3E}">
        <p14:creationId xmlns:p14="http://schemas.microsoft.com/office/powerpoint/2010/main" val="3247896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1EBAF-B335-4A5F-915C-F2C2539AFDF5}"/>
              </a:ext>
            </a:extLst>
          </p:cNvPr>
          <p:cNvSpPr>
            <a:spLocks noGrp="1"/>
          </p:cNvSpPr>
          <p:nvPr>
            <p:ph type="title"/>
          </p:nvPr>
        </p:nvSpPr>
        <p:spPr/>
        <p:txBody>
          <a:bodyPr/>
          <a:lstStyle/>
          <a:p>
            <a:r>
              <a:rPr lang="en-US"/>
              <a:t>Step 6</a:t>
            </a:r>
          </a:p>
        </p:txBody>
      </p:sp>
      <p:pic>
        <p:nvPicPr>
          <p:cNvPr id="5" name="Content Placeholder 4">
            <a:extLst>
              <a:ext uri="{FF2B5EF4-FFF2-40B4-BE49-F238E27FC236}">
                <a16:creationId xmlns:a16="http://schemas.microsoft.com/office/drawing/2014/main" id="{A778E370-D301-4837-9EF2-EE772D97BF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6884" y="1825625"/>
            <a:ext cx="6538232" cy="4351338"/>
          </a:xfrm>
        </p:spPr>
      </p:pic>
    </p:spTree>
    <p:extLst>
      <p:ext uri="{BB962C8B-B14F-4D97-AF65-F5344CB8AC3E}">
        <p14:creationId xmlns:p14="http://schemas.microsoft.com/office/powerpoint/2010/main" val="3365706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39BC9-4C4E-47CD-98A9-1F3CBDF274D9}"/>
              </a:ext>
            </a:extLst>
          </p:cNvPr>
          <p:cNvSpPr>
            <a:spLocks noGrp="1"/>
          </p:cNvSpPr>
          <p:nvPr>
            <p:ph type="title"/>
          </p:nvPr>
        </p:nvSpPr>
        <p:spPr/>
        <p:txBody>
          <a:bodyPr/>
          <a:lstStyle/>
          <a:p>
            <a:r>
              <a:rPr lang="en-US"/>
              <a:t>The output</a:t>
            </a:r>
          </a:p>
        </p:txBody>
      </p:sp>
      <p:pic>
        <p:nvPicPr>
          <p:cNvPr id="5" name="Content Placeholder 4">
            <a:extLst>
              <a:ext uri="{FF2B5EF4-FFF2-40B4-BE49-F238E27FC236}">
                <a16:creationId xmlns:a16="http://schemas.microsoft.com/office/drawing/2014/main" id="{7A13567B-AE35-44C6-848A-F65653DB42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9841" y="1564366"/>
            <a:ext cx="5997021" cy="5126209"/>
          </a:xfrm>
        </p:spPr>
      </p:pic>
    </p:spTree>
    <p:extLst>
      <p:ext uri="{BB962C8B-B14F-4D97-AF65-F5344CB8AC3E}">
        <p14:creationId xmlns:p14="http://schemas.microsoft.com/office/powerpoint/2010/main" val="4208718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966DB-E48E-463F-9472-550EF97AA969}"/>
              </a:ext>
            </a:extLst>
          </p:cNvPr>
          <p:cNvSpPr>
            <a:spLocks noGrp="1"/>
          </p:cNvSpPr>
          <p:nvPr>
            <p:ph type="title"/>
          </p:nvPr>
        </p:nvSpPr>
        <p:spPr/>
        <p:txBody>
          <a:bodyPr/>
          <a:lstStyle/>
          <a:p>
            <a:r>
              <a:rPr lang="en-US"/>
              <a:t>Working with your data before analyzing</a:t>
            </a:r>
          </a:p>
        </p:txBody>
      </p:sp>
      <p:sp>
        <p:nvSpPr>
          <p:cNvPr id="3" name="Content Placeholder 2">
            <a:extLst>
              <a:ext uri="{FF2B5EF4-FFF2-40B4-BE49-F238E27FC236}">
                <a16:creationId xmlns:a16="http://schemas.microsoft.com/office/drawing/2014/main" id="{0ABA1FEF-B75B-4A9A-9435-93749E43F00B}"/>
              </a:ext>
            </a:extLst>
          </p:cNvPr>
          <p:cNvSpPr>
            <a:spLocks noGrp="1"/>
          </p:cNvSpPr>
          <p:nvPr>
            <p:ph idx="1"/>
          </p:nvPr>
        </p:nvSpPr>
        <p:spPr/>
        <p:txBody>
          <a:bodyPr/>
          <a:lstStyle/>
          <a:p>
            <a:r>
              <a:rPr lang="en-US"/>
              <a:t>Get the mean, minimum and maximum of the sampling weight variable</a:t>
            </a:r>
          </a:p>
          <a:p>
            <a:r>
              <a:rPr lang="en-US"/>
              <a:t>Check for numbers of missing cases</a:t>
            </a:r>
          </a:p>
          <a:p>
            <a:r>
              <a:rPr lang="en-US"/>
              <a:t>Ensure that the sampling weight, cluster and stratification variables have no missing values</a:t>
            </a:r>
          </a:p>
          <a:p>
            <a:r>
              <a:rPr lang="en-US"/>
              <a:t>Data management tasks:</a:t>
            </a:r>
          </a:p>
          <a:p>
            <a:pPr lvl="1"/>
            <a:r>
              <a:rPr lang="en-US"/>
              <a:t>Create new variables</a:t>
            </a:r>
          </a:p>
          <a:p>
            <a:pPr lvl="1"/>
            <a:r>
              <a:rPr lang="en-US"/>
              <a:t>Recode variables</a:t>
            </a:r>
          </a:p>
          <a:p>
            <a:pPr lvl="1"/>
            <a:r>
              <a:rPr lang="en-US"/>
              <a:t>Label new variables and add value labels as appropriate</a:t>
            </a:r>
          </a:p>
        </p:txBody>
      </p:sp>
    </p:spTree>
    <p:extLst>
      <p:ext uri="{BB962C8B-B14F-4D97-AF65-F5344CB8AC3E}">
        <p14:creationId xmlns:p14="http://schemas.microsoft.com/office/powerpoint/2010/main" val="3425950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E2CC7-5E67-47DD-A706-1E12DD677312}"/>
              </a:ext>
            </a:extLst>
          </p:cNvPr>
          <p:cNvSpPr>
            <a:spLocks noGrp="1"/>
          </p:cNvSpPr>
          <p:nvPr>
            <p:ph type="title"/>
          </p:nvPr>
        </p:nvSpPr>
        <p:spPr/>
        <p:txBody>
          <a:bodyPr/>
          <a:lstStyle/>
          <a:p>
            <a:r>
              <a:rPr lang="en-US"/>
              <a:t>Looking at the sampling weight variable</a:t>
            </a:r>
          </a:p>
        </p:txBody>
      </p:sp>
      <p:sp>
        <p:nvSpPr>
          <p:cNvPr id="3" name="Content Placeholder 2">
            <a:extLst>
              <a:ext uri="{FF2B5EF4-FFF2-40B4-BE49-F238E27FC236}">
                <a16:creationId xmlns:a16="http://schemas.microsoft.com/office/drawing/2014/main" id="{A51F59A0-50A2-4439-93DC-CBFF0DED4022}"/>
              </a:ext>
            </a:extLst>
          </p:cNvPr>
          <p:cNvSpPr>
            <a:spLocks noGrp="1"/>
          </p:cNvSpPr>
          <p:nvPr>
            <p:ph idx="1"/>
          </p:nvPr>
        </p:nvSpPr>
        <p:spPr/>
        <p:txBody>
          <a:bodyPr/>
          <a:lstStyle/>
          <a:p>
            <a:pPr marL="0" indent="0">
              <a:buNone/>
            </a:pPr>
            <a:r>
              <a:rPr lang="sv-SE"/>
              <a:t>desc var = finalwgt.</a:t>
            </a:r>
          </a:p>
          <a:p>
            <a:pPr marL="0" indent="0">
              <a:buNone/>
            </a:pPr>
            <a:endParaRPr lang="sv-SE"/>
          </a:p>
          <a:p>
            <a:pPr marL="0" indent="0">
              <a:buNone/>
            </a:pPr>
            <a:endParaRPr lang="sv-SE"/>
          </a:p>
          <a:p>
            <a:pPr marL="0" indent="0">
              <a:buNone/>
            </a:pPr>
            <a:endParaRPr lang="sv-SE"/>
          </a:p>
          <a:p>
            <a:pPr marL="0" indent="0">
              <a:buNone/>
            </a:pPr>
            <a:endParaRPr lang="sv-SE"/>
          </a:p>
          <a:p>
            <a:pPr marL="0" indent="0">
              <a:buNone/>
            </a:pPr>
            <a:r>
              <a:rPr lang="sv-SE"/>
              <a:t>graph</a:t>
            </a:r>
          </a:p>
          <a:p>
            <a:pPr marL="0" indent="0">
              <a:buNone/>
            </a:pPr>
            <a:r>
              <a:rPr lang="sv-SE"/>
              <a:t>    /histogram = finalwgt.</a:t>
            </a:r>
            <a:endParaRPr lang="en-US"/>
          </a:p>
        </p:txBody>
      </p:sp>
      <p:pic>
        <p:nvPicPr>
          <p:cNvPr id="4" name="Picture 3">
            <a:extLst>
              <a:ext uri="{FF2B5EF4-FFF2-40B4-BE49-F238E27FC236}">
                <a16:creationId xmlns:a16="http://schemas.microsoft.com/office/drawing/2014/main" id="{8FF534C9-AB9B-48A5-A3A4-23F3DA3294FE}"/>
              </a:ext>
            </a:extLst>
          </p:cNvPr>
          <p:cNvPicPr>
            <a:picLocks noChangeAspect="1"/>
          </p:cNvPicPr>
          <p:nvPr/>
        </p:nvPicPr>
        <p:blipFill>
          <a:blip r:embed="rId2"/>
          <a:stretch>
            <a:fillRect/>
          </a:stretch>
        </p:blipFill>
        <p:spPr>
          <a:xfrm>
            <a:off x="838200" y="2336645"/>
            <a:ext cx="6638925" cy="1419225"/>
          </a:xfrm>
          <a:prstGeom prst="rect">
            <a:avLst/>
          </a:prstGeom>
        </p:spPr>
      </p:pic>
    </p:spTree>
    <p:extLst>
      <p:ext uri="{BB962C8B-B14F-4D97-AF65-F5344CB8AC3E}">
        <p14:creationId xmlns:p14="http://schemas.microsoft.com/office/powerpoint/2010/main" val="409721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7E8C8-DDD3-4084-8263-F681B294667C}"/>
              </a:ext>
            </a:extLst>
          </p:cNvPr>
          <p:cNvSpPr>
            <a:spLocks noGrp="1"/>
          </p:cNvSpPr>
          <p:nvPr>
            <p:ph type="title"/>
          </p:nvPr>
        </p:nvSpPr>
        <p:spPr/>
        <p:txBody>
          <a:bodyPr/>
          <a:lstStyle/>
          <a:p>
            <a:r>
              <a:rPr lang="en-US"/>
              <a:t>Histogram of sampling weight</a:t>
            </a:r>
          </a:p>
        </p:txBody>
      </p:sp>
      <p:sp>
        <p:nvSpPr>
          <p:cNvPr id="3" name="Content Placeholder 2">
            <a:extLst>
              <a:ext uri="{FF2B5EF4-FFF2-40B4-BE49-F238E27FC236}">
                <a16:creationId xmlns:a16="http://schemas.microsoft.com/office/drawing/2014/main" id="{A2C56F79-3C3F-4FE3-A953-F6AFE76F0251}"/>
              </a:ext>
            </a:extLst>
          </p:cNvPr>
          <p:cNvSpPr>
            <a:spLocks noGrp="1"/>
          </p:cNvSpPr>
          <p:nvPr>
            <p:ph idx="1"/>
          </p:nvPr>
        </p:nvSpPr>
        <p:spPr/>
        <p:txBody>
          <a:bodyPr/>
          <a:lstStyle/>
          <a:p>
            <a:pPr marL="0" indent="0">
              <a:buNone/>
            </a:pPr>
            <a:endParaRPr lang="en-US"/>
          </a:p>
          <a:p>
            <a:pPr marL="0" indent="0">
              <a:buNone/>
            </a:pPr>
            <a:endParaRPr lang="en-US"/>
          </a:p>
          <a:p>
            <a:pPr marL="0" indent="0">
              <a:buNone/>
            </a:pPr>
            <a:endParaRPr lang="en-US"/>
          </a:p>
          <a:p>
            <a:pPr marL="0" indent="0">
              <a:buNone/>
            </a:pPr>
            <a:endParaRPr lang="en-US"/>
          </a:p>
        </p:txBody>
      </p:sp>
      <p:pic>
        <p:nvPicPr>
          <p:cNvPr id="4" name="Picture 3">
            <a:extLst>
              <a:ext uri="{FF2B5EF4-FFF2-40B4-BE49-F238E27FC236}">
                <a16:creationId xmlns:a16="http://schemas.microsoft.com/office/drawing/2014/main" id="{CBE7B854-AE7B-442E-8704-F87163AA347A}"/>
              </a:ext>
            </a:extLst>
          </p:cNvPr>
          <p:cNvPicPr>
            <a:picLocks noChangeAspect="1"/>
          </p:cNvPicPr>
          <p:nvPr/>
        </p:nvPicPr>
        <p:blipFill>
          <a:blip r:embed="rId2"/>
          <a:stretch>
            <a:fillRect/>
          </a:stretch>
        </p:blipFill>
        <p:spPr>
          <a:xfrm>
            <a:off x="901473" y="1872652"/>
            <a:ext cx="8124825" cy="4791075"/>
          </a:xfrm>
          <a:prstGeom prst="rect">
            <a:avLst/>
          </a:prstGeom>
        </p:spPr>
      </p:pic>
    </p:spTree>
    <p:extLst>
      <p:ext uri="{BB962C8B-B14F-4D97-AF65-F5344CB8AC3E}">
        <p14:creationId xmlns:p14="http://schemas.microsoft.com/office/powerpoint/2010/main" val="613525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50BDC-389A-49EC-BAA7-E68C02EE25F4}"/>
              </a:ext>
            </a:extLst>
          </p:cNvPr>
          <p:cNvSpPr>
            <a:spLocks noGrp="1"/>
          </p:cNvSpPr>
          <p:nvPr>
            <p:ph type="title"/>
          </p:nvPr>
        </p:nvSpPr>
        <p:spPr/>
        <p:txBody>
          <a:bodyPr/>
          <a:lstStyle/>
          <a:p>
            <a:r>
              <a:rPr lang="en-US"/>
              <a:t>What we will not cover in this workshop</a:t>
            </a:r>
          </a:p>
        </p:txBody>
      </p:sp>
      <p:sp>
        <p:nvSpPr>
          <p:cNvPr id="3" name="Content Placeholder 2">
            <a:extLst>
              <a:ext uri="{FF2B5EF4-FFF2-40B4-BE49-F238E27FC236}">
                <a16:creationId xmlns:a16="http://schemas.microsoft.com/office/drawing/2014/main" id="{702B0DA8-D2DB-4122-B01B-4BED8BD0C625}"/>
              </a:ext>
            </a:extLst>
          </p:cNvPr>
          <p:cNvSpPr>
            <a:spLocks noGrp="1"/>
          </p:cNvSpPr>
          <p:nvPr>
            <p:ph idx="1"/>
          </p:nvPr>
        </p:nvSpPr>
        <p:spPr/>
        <p:txBody>
          <a:bodyPr/>
          <a:lstStyle/>
          <a:p>
            <a:r>
              <a:rPr lang="en-US"/>
              <a:t>The cscoxreg command</a:t>
            </a:r>
          </a:p>
          <a:p>
            <a:r>
              <a:rPr lang="en-US"/>
              <a:t>The csselect command</a:t>
            </a:r>
          </a:p>
          <a:p>
            <a:r>
              <a:rPr lang="en-US"/>
              <a:t>Weighted multilevel models</a:t>
            </a:r>
          </a:p>
          <a:p>
            <a:r>
              <a:rPr lang="en-US"/>
              <a:t>Weighted propensity scores</a:t>
            </a:r>
          </a:p>
          <a:p>
            <a:r>
              <a:rPr lang="en-US"/>
              <a:t>Methods for handling missing data</a:t>
            </a:r>
          </a:p>
          <a:p>
            <a:r>
              <a:rPr lang="en-US"/>
              <a:t>Graphing raw data or results</a:t>
            </a:r>
          </a:p>
        </p:txBody>
      </p:sp>
    </p:spTree>
    <p:extLst>
      <p:ext uri="{BB962C8B-B14F-4D97-AF65-F5344CB8AC3E}">
        <p14:creationId xmlns:p14="http://schemas.microsoft.com/office/powerpoint/2010/main" val="2671717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5564D-AF21-4354-9F76-685CBB602038}"/>
              </a:ext>
            </a:extLst>
          </p:cNvPr>
          <p:cNvSpPr>
            <a:spLocks noGrp="1"/>
          </p:cNvSpPr>
          <p:nvPr>
            <p:ph type="title"/>
          </p:nvPr>
        </p:nvSpPr>
        <p:spPr/>
        <p:txBody>
          <a:bodyPr/>
          <a:lstStyle/>
          <a:p>
            <a:r>
              <a:rPr lang="en-US"/>
              <a:t>Descriptives for continuous variables</a:t>
            </a:r>
          </a:p>
        </p:txBody>
      </p:sp>
      <p:sp>
        <p:nvSpPr>
          <p:cNvPr id="3" name="Content Placeholder 2">
            <a:extLst>
              <a:ext uri="{FF2B5EF4-FFF2-40B4-BE49-F238E27FC236}">
                <a16:creationId xmlns:a16="http://schemas.microsoft.com/office/drawing/2014/main" id="{6355E41D-149A-44B2-BA61-077D201F1C40}"/>
              </a:ext>
            </a:extLst>
          </p:cNvPr>
          <p:cNvSpPr>
            <a:spLocks noGrp="1"/>
          </p:cNvSpPr>
          <p:nvPr>
            <p:ph idx="1"/>
          </p:nvPr>
        </p:nvSpPr>
        <p:spPr/>
        <p:txBody>
          <a:bodyPr/>
          <a:lstStyle/>
          <a:p>
            <a:r>
              <a:rPr lang="en-US"/>
              <a:t>The csdescriptives command is used to get descriptive statistics for continuous variables</a:t>
            </a:r>
          </a:p>
          <a:p>
            <a:r>
              <a:rPr lang="en-US"/>
              <a:t>Must include the plan subcommand and one of the following subcommands:</a:t>
            </a:r>
          </a:p>
          <a:p>
            <a:pPr lvl="1"/>
            <a:r>
              <a:rPr lang="en-US"/>
              <a:t>Mean</a:t>
            </a:r>
          </a:p>
          <a:p>
            <a:pPr lvl="1"/>
            <a:r>
              <a:rPr lang="en-US"/>
              <a:t>Sum</a:t>
            </a:r>
          </a:p>
          <a:p>
            <a:pPr lvl="1"/>
            <a:r>
              <a:rPr lang="en-US"/>
              <a:t>Ratio</a:t>
            </a:r>
          </a:p>
        </p:txBody>
      </p:sp>
    </p:spTree>
    <p:extLst>
      <p:ext uri="{BB962C8B-B14F-4D97-AF65-F5344CB8AC3E}">
        <p14:creationId xmlns:p14="http://schemas.microsoft.com/office/powerpoint/2010/main" val="320532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7081C-47AB-498A-BB03-B1E63D126A30}"/>
              </a:ext>
            </a:extLst>
          </p:cNvPr>
          <p:cNvSpPr>
            <a:spLocks noGrp="1"/>
          </p:cNvSpPr>
          <p:nvPr>
            <p:ph type="title"/>
          </p:nvPr>
        </p:nvSpPr>
        <p:spPr/>
        <p:txBody>
          <a:bodyPr/>
          <a:lstStyle/>
          <a:p>
            <a:r>
              <a:rPr lang="en-US"/>
              <a:t>The mean of the variable “age”</a:t>
            </a:r>
          </a:p>
        </p:txBody>
      </p:sp>
      <p:sp>
        <p:nvSpPr>
          <p:cNvPr id="3" name="Content Placeholder 2">
            <a:extLst>
              <a:ext uri="{FF2B5EF4-FFF2-40B4-BE49-F238E27FC236}">
                <a16:creationId xmlns:a16="http://schemas.microsoft.com/office/drawing/2014/main" id="{1B5FD4A3-9CC0-444E-B0E2-5E81156B5112}"/>
              </a:ext>
            </a:extLst>
          </p:cNvPr>
          <p:cNvSpPr>
            <a:spLocks noGrp="1"/>
          </p:cNvSpPr>
          <p:nvPr>
            <p:ph idx="1"/>
          </p:nvPr>
        </p:nvSpPr>
        <p:spPr/>
        <p:txBody>
          <a:bodyPr>
            <a:normAutofit/>
          </a:bodyPr>
          <a:lstStyle/>
          <a:p>
            <a:pPr marL="0" indent="0">
              <a:buNone/>
            </a:pPr>
            <a:r>
              <a:rPr lang="en-US" sz="2400"/>
              <a:t>csdescriptives</a:t>
            </a:r>
          </a:p>
          <a:p>
            <a:pPr marL="0" indent="0">
              <a:buNone/>
            </a:pPr>
            <a:r>
              <a:rPr lang="en-US" sz="2400"/>
              <a:t>  /plan file = 'D:\data\nhanes2f_plan.csaplan'</a:t>
            </a:r>
          </a:p>
          <a:p>
            <a:pPr marL="0" indent="0">
              <a:buNone/>
            </a:pPr>
            <a:r>
              <a:rPr lang="en-US" sz="2400"/>
              <a:t>  /summary variables = age</a:t>
            </a:r>
          </a:p>
          <a:p>
            <a:pPr marL="0" indent="0">
              <a:buNone/>
            </a:pPr>
            <a:r>
              <a:rPr lang="en-US" sz="2400"/>
              <a:t>  /mean</a:t>
            </a:r>
          </a:p>
          <a:p>
            <a:pPr marL="0" indent="0">
              <a:buNone/>
            </a:pPr>
            <a:r>
              <a:rPr lang="en-US" sz="2400"/>
              <a:t>  /statistics se count popsize cin(95).</a:t>
            </a:r>
          </a:p>
          <a:p>
            <a:pPr marL="0" indent="0">
              <a:buNone/>
            </a:pPr>
            <a:endParaRPr lang="en-US" sz="2400"/>
          </a:p>
        </p:txBody>
      </p:sp>
      <p:pic>
        <p:nvPicPr>
          <p:cNvPr id="4" name="Content Placeholder 3">
            <a:extLst>
              <a:ext uri="{FF2B5EF4-FFF2-40B4-BE49-F238E27FC236}">
                <a16:creationId xmlns:a16="http://schemas.microsoft.com/office/drawing/2014/main" id="{6FDC8AA0-30A0-4391-BADD-17EDCB60DB17}"/>
              </a:ext>
            </a:extLst>
          </p:cNvPr>
          <p:cNvPicPr>
            <a:picLocks noChangeAspect="1"/>
          </p:cNvPicPr>
          <p:nvPr/>
        </p:nvPicPr>
        <p:blipFill>
          <a:blip r:embed="rId2"/>
          <a:stretch>
            <a:fillRect/>
          </a:stretch>
        </p:blipFill>
        <p:spPr>
          <a:xfrm>
            <a:off x="1284452" y="4554115"/>
            <a:ext cx="7667625" cy="1047750"/>
          </a:xfrm>
          <a:prstGeom prst="rect">
            <a:avLst/>
          </a:prstGeom>
        </p:spPr>
      </p:pic>
    </p:spTree>
    <p:extLst>
      <p:ext uri="{BB962C8B-B14F-4D97-AF65-F5344CB8AC3E}">
        <p14:creationId xmlns:p14="http://schemas.microsoft.com/office/powerpoint/2010/main" val="2460572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D1AC5-9875-4F6B-8DEB-CE8C8ED753A6}"/>
              </a:ext>
            </a:extLst>
          </p:cNvPr>
          <p:cNvSpPr>
            <a:spLocks noGrp="1"/>
          </p:cNvSpPr>
          <p:nvPr>
            <p:ph type="title"/>
          </p:nvPr>
        </p:nvSpPr>
        <p:spPr/>
        <p:txBody>
          <a:bodyPr/>
          <a:lstStyle/>
          <a:p>
            <a:r>
              <a:rPr lang="en-US"/>
              <a:t>Missing values on some variables</a:t>
            </a:r>
          </a:p>
        </p:txBody>
      </p:sp>
      <p:sp>
        <p:nvSpPr>
          <p:cNvPr id="3" name="Content Placeholder 2">
            <a:extLst>
              <a:ext uri="{FF2B5EF4-FFF2-40B4-BE49-F238E27FC236}">
                <a16:creationId xmlns:a16="http://schemas.microsoft.com/office/drawing/2014/main" id="{B285C847-C23C-44DA-B60E-F617AC632E3E}"/>
              </a:ext>
            </a:extLst>
          </p:cNvPr>
          <p:cNvSpPr>
            <a:spLocks noGrp="1"/>
          </p:cNvSpPr>
          <p:nvPr>
            <p:ph idx="1"/>
          </p:nvPr>
        </p:nvSpPr>
        <p:spPr/>
        <p:txBody>
          <a:bodyPr>
            <a:normAutofit/>
          </a:bodyPr>
          <a:lstStyle/>
          <a:p>
            <a:pPr marL="0" indent="0">
              <a:buNone/>
            </a:pPr>
            <a:r>
              <a:rPr lang="en-US" sz="2400"/>
              <a:t>csdescriptives</a:t>
            </a:r>
          </a:p>
          <a:p>
            <a:pPr marL="0" indent="0">
              <a:buNone/>
            </a:pPr>
            <a:r>
              <a:rPr lang="en-US" sz="2400"/>
              <a:t>  /plan file = 'D:\data\nhanes2f_plan.csaplan'</a:t>
            </a:r>
          </a:p>
          <a:p>
            <a:pPr marL="0" indent="0">
              <a:buNone/>
            </a:pPr>
            <a:r>
              <a:rPr lang="en-US" sz="2400"/>
              <a:t>  /summary variables = copper </a:t>
            </a:r>
          </a:p>
          <a:p>
            <a:pPr marL="0" indent="0">
              <a:buNone/>
            </a:pPr>
            <a:r>
              <a:rPr lang="en-US" sz="2400"/>
              <a:t>  /mean</a:t>
            </a:r>
          </a:p>
          <a:p>
            <a:pPr marL="0" indent="0">
              <a:buNone/>
            </a:pPr>
            <a:r>
              <a:rPr lang="en-US" sz="2400"/>
              <a:t>  /statistics se count popsize cin(95).</a:t>
            </a:r>
          </a:p>
          <a:p>
            <a:pPr marL="0" indent="0">
              <a:buNone/>
            </a:pPr>
            <a:endParaRPr lang="en-US" sz="2400"/>
          </a:p>
          <a:p>
            <a:pPr marL="0" indent="0">
              <a:buNone/>
            </a:pPr>
            <a:endParaRPr lang="en-US" sz="2400"/>
          </a:p>
        </p:txBody>
      </p:sp>
      <p:pic>
        <p:nvPicPr>
          <p:cNvPr id="5" name="Picture 4">
            <a:extLst>
              <a:ext uri="{FF2B5EF4-FFF2-40B4-BE49-F238E27FC236}">
                <a16:creationId xmlns:a16="http://schemas.microsoft.com/office/drawing/2014/main" id="{89D75C2C-165B-42BF-95FE-DEED706651BD}"/>
              </a:ext>
            </a:extLst>
          </p:cNvPr>
          <p:cNvPicPr>
            <a:picLocks noChangeAspect="1"/>
          </p:cNvPicPr>
          <p:nvPr/>
        </p:nvPicPr>
        <p:blipFill>
          <a:blip r:embed="rId2"/>
          <a:stretch>
            <a:fillRect/>
          </a:stretch>
        </p:blipFill>
        <p:spPr>
          <a:xfrm>
            <a:off x="794100" y="4456587"/>
            <a:ext cx="8505825" cy="1238250"/>
          </a:xfrm>
          <a:prstGeom prst="rect">
            <a:avLst/>
          </a:prstGeom>
        </p:spPr>
      </p:pic>
    </p:spTree>
    <p:extLst>
      <p:ext uri="{BB962C8B-B14F-4D97-AF65-F5344CB8AC3E}">
        <p14:creationId xmlns:p14="http://schemas.microsoft.com/office/powerpoint/2010/main" val="2073891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05E2A-AFE5-437B-9341-006E5A50B300}"/>
              </a:ext>
            </a:extLst>
          </p:cNvPr>
          <p:cNvSpPr>
            <a:spLocks noGrp="1"/>
          </p:cNvSpPr>
          <p:nvPr>
            <p:ph type="title"/>
          </p:nvPr>
        </p:nvSpPr>
        <p:spPr/>
        <p:txBody>
          <a:bodyPr/>
          <a:lstStyle/>
          <a:p>
            <a:r>
              <a:rPr lang="en-US"/>
              <a:t>The mean of the variable “hct”</a:t>
            </a:r>
          </a:p>
        </p:txBody>
      </p:sp>
      <p:sp>
        <p:nvSpPr>
          <p:cNvPr id="3" name="Content Placeholder 2">
            <a:extLst>
              <a:ext uri="{FF2B5EF4-FFF2-40B4-BE49-F238E27FC236}">
                <a16:creationId xmlns:a16="http://schemas.microsoft.com/office/drawing/2014/main" id="{D4D2B6E6-40EC-4241-9E76-0E767BDCB682}"/>
              </a:ext>
            </a:extLst>
          </p:cNvPr>
          <p:cNvSpPr>
            <a:spLocks noGrp="1"/>
          </p:cNvSpPr>
          <p:nvPr>
            <p:ph idx="1"/>
          </p:nvPr>
        </p:nvSpPr>
        <p:spPr/>
        <p:txBody>
          <a:bodyPr>
            <a:normAutofit/>
          </a:bodyPr>
          <a:lstStyle/>
          <a:p>
            <a:pPr marL="0" indent="0">
              <a:buNone/>
            </a:pPr>
            <a:r>
              <a:rPr lang="en-US" sz="2400"/>
              <a:t>csdescriptives</a:t>
            </a:r>
          </a:p>
          <a:p>
            <a:pPr marL="0" indent="0">
              <a:buNone/>
            </a:pPr>
            <a:r>
              <a:rPr lang="en-US" sz="2400"/>
              <a:t>  /plan file = 'D:\data\nhanes2f_plan.csaplan'</a:t>
            </a:r>
          </a:p>
          <a:p>
            <a:pPr marL="0" indent="0">
              <a:buNone/>
            </a:pPr>
            <a:r>
              <a:rPr lang="en-US" sz="2400"/>
              <a:t>  /summary variables = hct</a:t>
            </a:r>
          </a:p>
          <a:p>
            <a:pPr marL="0" indent="0">
              <a:buNone/>
            </a:pPr>
            <a:r>
              <a:rPr lang="en-US" sz="2400"/>
              <a:t>  /mean</a:t>
            </a:r>
          </a:p>
          <a:p>
            <a:pPr marL="0" indent="0">
              <a:buNone/>
            </a:pPr>
            <a:r>
              <a:rPr lang="en-US" sz="2400"/>
              <a:t>  /statistics se count popsize cin(95).</a:t>
            </a:r>
          </a:p>
          <a:p>
            <a:pPr marL="0" indent="0">
              <a:buNone/>
            </a:pPr>
            <a:endParaRPr lang="en-US" sz="2400"/>
          </a:p>
        </p:txBody>
      </p:sp>
      <p:pic>
        <p:nvPicPr>
          <p:cNvPr id="4" name="Picture 3">
            <a:extLst>
              <a:ext uri="{FF2B5EF4-FFF2-40B4-BE49-F238E27FC236}">
                <a16:creationId xmlns:a16="http://schemas.microsoft.com/office/drawing/2014/main" id="{9591FC4D-5A9F-4C1A-9A5A-2E78003A9F60}"/>
              </a:ext>
            </a:extLst>
          </p:cNvPr>
          <p:cNvPicPr>
            <a:picLocks noChangeAspect="1"/>
          </p:cNvPicPr>
          <p:nvPr/>
        </p:nvPicPr>
        <p:blipFill>
          <a:blip r:embed="rId2"/>
          <a:stretch>
            <a:fillRect/>
          </a:stretch>
        </p:blipFill>
        <p:spPr>
          <a:xfrm>
            <a:off x="1026164" y="4409333"/>
            <a:ext cx="7820025" cy="1047750"/>
          </a:xfrm>
          <a:prstGeom prst="rect">
            <a:avLst/>
          </a:prstGeom>
        </p:spPr>
      </p:pic>
    </p:spTree>
    <p:extLst>
      <p:ext uri="{BB962C8B-B14F-4D97-AF65-F5344CB8AC3E}">
        <p14:creationId xmlns:p14="http://schemas.microsoft.com/office/powerpoint/2010/main" val="2229811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A4375-5AA2-4548-A03C-A2FF0E6783DA}"/>
              </a:ext>
            </a:extLst>
          </p:cNvPr>
          <p:cNvSpPr>
            <a:spLocks noGrp="1"/>
          </p:cNvSpPr>
          <p:nvPr>
            <p:ph type="title"/>
          </p:nvPr>
        </p:nvSpPr>
        <p:spPr/>
        <p:txBody>
          <a:bodyPr/>
          <a:lstStyle/>
          <a:p>
            <a:r>
              <a:rPr lang="en-US"/>
              <a:t>What happens when you use those variables in the same call?</a:t>
            </a:r>
          </a:p>
        </p:txBody>
      </p:sp>
      <p:sp>
        <p:nvSpPr>
          <p:cNvPr id="3" name="Content Placeholder 2">
            <a:extLst>
              <a:ext uri="{FF2B5EF4-FFF2-40B4-BE49-F238E27FC236}">
                <a16:creationId xmlns:a16="http://schemas.microsoft.com/office/drawing/2014/main" id="{E181CFF6-E0C0-4305-A778-3665E90F7556}"/>
              </a:ext>
            </a:extLst>
          </p:cNvPr>
          <p:cNvSpPr>
            <a:spLocks noGrp="1"/>
          </p:cNvSpPr>
          <p:nvPr>
            <p:ph idx="1"/>
          </p:nvPr>
        </p:nvSpPr>
        <p:spPr/>
        <p:txBody>
          <a:bodyPr>
            <a:normAutofit/>
          </a:bodyPr>
          <a:lstStyle/>
          <a:p>
            <a:pPr marL="0" indent="0">
              <a:buNone/>
            </a:pPr>
            <a:r>
              <a:rPr lang="en-US" sz="2400"/>
              <a:t>csdescriptives</a:t>
            </a:r>
          </a:p>
          <a:p>
            <a:pPr marL="0" indent="0">
              <a:buNone/>
            </a:pPr>
            <a:r>
              <a:rPr lang="en-US" sz="2400"/>
              <a:t>  /plan file = 'D:\data\nhanes2f_plan.csaplan'</a:t>
            </a:r>
          </a:p>
          <a:p>
            <a:pPr marL="0" indent="0">
              <a:buNone/>
            </a:pPr>
            <a:r>
              <a:rPr lang="en-US" sz="2400"/>
              <a:t>  /summary variables = age copper hct</a:t>
            </a:r>
          </a:p>
          <a:p>
            <a:pPr marL="0" indent="0">
              <a:buNone/>
            </a:pPr>
            <a:r>
              <a:rPr lang="en-US" sz="2400"/>
              <a:t>  /mean</a:t>
            </a:r>
          </a:p>
          <a:p>
            <a:pPr marL="0" indent="0">
              <a:buNone/>
            </a:pPr>
            <a:r>
              <a:rPr lang="en-US" sz="2400"/>
              <a:t>  /statistics se count popsize cin(95).</a:t>
            </a:r>
          </a:p>
          <a:p>
            <a:pPr marL="0" indent="0">
              <a:buNone/>
            </a:pPr>
            <a:endParaRPr lang="en-US" sz="2400"/>
          </a:p>
        </p:txBody>
      </p:sp>
      <p:pic>
        <p:nvPicPr>
          <p:cNvPr id="4" name="Picture 3">
            <a:extLst>
              <a:ext uri="{FF2B5EF4-FFF2-40B4-BE49-F238E27FC236}">
                <a16:creationId xmlns:a16="http://schemas.microsoft.com/office/drawing/2014/main" id="{2BF40B9E-C791-4EA7-9606-4F41DBF569DB}"/>
              </a:ext>
            </a:extLst>
          </p:cNvPr>
          <p:cNvPicPr>
            <a:picLocks noChangeAspect="1"/>
          </p:cNvPicPr>
          <p:nvPr/>
        </p:nvPicPr>
        <p:blipFill>
          <a:blip r:embed="rId2"/>
          <a:stretch>
            <a:fillRect/>
          </a:stretch>
        </p:blipFill>
        <p:spPr>
          <a:xfrm>
            <a:off x="968272" y="4381624"/>
            <a:ext cx="8505825" cy="1657350"/>
          </a:xfrm>
          <a:prstGeom prst="rect">
            <a:avLst/>
          </a:prstGeom>
        </p:spPr>
      </p:pic>
    </p:spTree>
    <p:extLst>
      <p:ext uri="{BB962C8B-B14F-4D97-AF65-F5344CB8AC3E}">
        <p14:creationId xmlns:p14="http://schemas.microsoft.com/office/powerpoint/2010/main" val="1041413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37E13-1148-43A9-A482-FE3AC6B1AE93}"/>
              </a:ext>
            </a:extLst>
          </p:cNvPr>
          <p:cNvSpPr>
            <a:spLocks noGrp="1"/>
          </p:cNvSpPr>
          <p:nvPr>
            <p:ph type="title"/>
          </p:nvPr>
        </p:nvSpPr>
        <p:spPr/>
        <p:txBody>
          <a:bodyPr/>
          <a:lstStyle/>
          <a:p>
            <a:r>
              <a:rPr lang="en-US"/>
              <a:t>Different ways to handle missing data</a:t>
            </a:r>
          </a:p>
        </p:txBody>
      </p:sp>
      <p:sp>
        <p:nvSpPr>
          <p:cNvPr id="3" name="Content Placeholder 2">
            <a:extLst>
              <a:ext uri="{FF2B5EF4-FFF2-40B4-BE49-F238E27FC236}">
                <a16:creationId xmlns:a16="http://schemas.microsoft.com/office/drawing/2014/main" id="{56CC4B43-6EA8-4A30-B568-E89BE40D6EFC}"/>
              </a:ext>
            </a:extLst>
          </p:cNvPr>
          <p:cNvSpPr>
            <a:spLocks noGrp="1"/>
          </p:cNvSpPr>
          <p:nvPr>
            <p:ph idx="1"/>
          </p:nvPr>
        </p:nvSpPr>
        <p:spPr/>
        <p:txBody>
          <a:bodyPr>
            <a:normAutofit lnSpcReduction="10000"/>
          </a:bodyPr>
          <a:lstStyle/>
          <a:p>
            <a:pPr marL="0" indent="0">
              <a:buNone/>
            </a:pPr>
            <a:endParaRPr lang="en-US"/>
          </a:p>
          <a:p>
            <a:pPr marL="0" indent="0">
              <a:buNone/>
            </a:pPr>
            <a:r>
              <a:rPr lang="en-US"/>
              <a:t>* the default is scope = analysis.</a:t>
            </a:r>
          </a:p>
          <a:p>
            <a:pPr marL="0" indent="0">
              <a:buNone/>
            </a:pPr>
            <a:r>
              <a:rPr lang="en-US"/>
              <a:t>* these results are the same as above.</a:t>
            </a:r>
          </a:p>
          <a:p>
            <a:pPr marL="0" indent="0">
              <a:buNone/>
            </a:pPr>
            <a:r>
              <a:rPr lang="en-US"/>
              <a:t>csdescriptives</a:t>
            </a:r>
          </a:p>
          <a:p>
            <a:pPr marL="0" indent="0">
              <a:buNone/>
            </a:pPr>
            <a:r>
              <a:rPr lang="en-US"/>
              <a:t>  /plan file = 'D:\data\nhanes2f_plan.csaplan'</a:t>
            </a:r>
          </a:p>
          <a:p>
            <a:pPr marL="0" indent="0">
              <a:buNone/>
            </a:pPr>
            <a:r>
              <a:rPr lang="en-US"/>
              <a:t>  /summary variables = age copper hct</a:t>
            </a:r>
          </a:p>
          <a:p>
            <a:pPr marL="0" indent="0">
              <a:buNone/>
            </a:pPr>
            <a:r>
              <a:rPr lang="en-US"/>
              <a:t>  /mean</a:t>
            </a:r>
          </a:p>
          <a:p>
            <a:pPr marL="0" indent="0">
              <a:buNone/>
            </a:pPr>
            <a:r>
              <a:rPr lang="en-US"/>
              <a:t>  /statistics se count popsize cin(95)</a:t>
            </a:r>
          </a:p>
          <a:p>
            <a:pPr marL="0" indent="0">
              <a:buNone/>
            </a:pPr>
            <a:r>
              <a:rPr lang="en-US"/>
              <a:t>  /missing scope = analysis.</a:t>
            </a:r>
          </a:p>
        </p:txBody>
      </p:sp>
    </p:spTree>
    <p:extLst>
      <p:ext uri="{BB962C8B-B14F-4D97-AF65-F5344CB8AC3E}">
        <p14:creationId xmlns:p14="http://schemas.microsoft.com/office/powerpoint/2010/main" val="3224890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79F85-9468-4BFF-B8C8-727AC9E267F2}"/>
              </a:ext>
            </a:extLst>
          </p:cNvPr>
          <p:cNvSpPr>
            <a:spLocks noGrp="1"/>
          </p:cNvSpPr>
          <p:nvPr>
            <p:ph type="title"/>
          </p:nvPr>
        </p:nvSpPr>
        <p:spPr/>
        <p:txBody>
          <a:bodyPr/>
          <a:lstStyle/>
          <a:p>
            <a:r>
              <a:rPr lang="en-US"/>
              <a:t>Listwise deletion</a:t>
            </a:r>
          </a:p>
        </p:txBody>
      </p:sp>
      <p:sp>
        <p:nvSpPr>
          <p:cNvPr id="3" name="Content Placeholder 2">
            <a:extLst>
              <a:ext uri="{FF2B5EF4-FFF2-40B4-BE49-F238E27FC236}">
                <a16:creationId xmlns:a16="http://schemas.microsoft.com/office/drawing/2014/main" id="{B6386F19-24A0-40BC-86CF-14AD2373891E}"/>
              </a:ext>
            </a:extLst>
          </p:cNvPr>
          <p:cNvSpPr>
            <a:spLocks noGrp="1"/>
          </p:cNvSpPr>
          <p:nvPr>
            <p:ph idx="1"/>
          </p:nvPr>
        </p:nvSpPr>
        <p:spPr/>
        <p:txBody>
          <a:bodyPr>
            <a:normAutofit/>
          </a:bodyPr>
          <a:lstStyle/>
          <a:p>
            <a:pPr marL="0" indent="0">
              <a:buNone/>
            </a:pPr>
            <a:r>
              <a:rPr lang="en-US" sz="2400"/>
              <a:t>* using listwise deletion.</a:t>
            </a:r>
          </a:p>
          <a:p>
            <a:pPr marL="0" indent="0">
              <a:buNone/>
            </a:pPr>
            <a:r>
              <a:rPr lang="en-US" sz="2400"/>
              <a:t>csdescriptives</a:t>
            </a:r>
          </a:p>
          <a:p>
            <a:pPr marL="0" indent="0">
              <a:buNone/>
            </a:pPr>
            <a:r>
              <a:rPr lang="en-US" sz="2400"/>
              <a:t>  /plan file = 'D:\data\nhanes2f_plan.csaplan'</a:t>
            </a:r>
          </a:p>
          <a:p>
            <a:pPr marL="0" indent="0">
              <a:buNone/>
            </a:pPr>
            <a:r>
              <a:rPr lang="en-US" sz="2400"/>
              <a:t>  /summary variables = age copper hct</a:t>
            </a:r>
          </a:p>
          <a:p>
            <a:pPr marL="0" indent="0">
              <a:buNone/>
            </a:pPr>
            <a:r>
              <a:rPr lang="en-US" sz="2400"/>
              <a:t>  /mean</a:t>
            </a:r>
          </a:p>
          <a:p>
            <a:pPr marL="0" indent="0">
              <a:buNone/>
            </a:pPr>
            <a:r>
              <a:rPr lang="en-US" sz="2400"/>
              <a:t>  /statistics se count popsize cin(95)</a:t>
            </a:r>
          </a:p>
          <a:p>
            <a:pPr marL="0" indent="0">
              <a:buNone/>
            </a:pPr>
            <a:r>
              <a:rPr lang="en-US" sz="2400"/>
              <a:t>  /missing scope = listwise.</a:t>
            </a:r>
          </a:p>
          <a:p>
            <a:pPr marL="0" indent="0">
              <a:buNone/>
            </a:pPr>
            <a:endParaRPr lang="en-US" sz="2400"/>
          </a:p>
        </p:txBody>
      </p:sp>
      <p:pic>
        <p:nvPicPr>
          <p:cNvPr id="4" name="Picture 3">
            <a:extLst>
              <a:ext uri="{FF2B5EF4-FFF2-40B4-BE49-F238E27FC236}">
                <a16:creationId xmlns:a16="http://schemas.microsoft.com/office/drawing/2014/main" id="{FF1D0888-DEED-4CDB-BBE5-E73EF5118A7F}"/>
              </a:ext>
            </a:extLst>
          </p:cNvPr>
          <p:cNvPicPr>
            <a:picLocks noChangeAspect="1"/>
          </p:cNvPicPr>
          <p:nvPr/>
        </p:nvPicPr>
        <p:blipFill>
          <a:blip r:embed="rId2"/>
          <a:stretch>
            <a:fillRect/>
          </a:stretch>
        </p:blipFill>
        <p:spPr>
          <a:xfrm>
            <a:off x="838200" y="4991224"/>
            <a:ext cx="8505825" cy="1657350"/>
          </a:xfrm>
          <a:prstGeom prst="rect">
            <a:avLst/>
          </a:prstGeom>
        </p:spPr>
      </p:pic>
    </p:spTree>
    <p:extLst>
      <p:ext uri="{BB962C8B-B14F-4D97-AF65-F5344CB8AC3E}">
        <p14:creationId xmlns:p14="http://schemas.microsoft.com/office/powerpoint/2010/main" val="2693295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6BA56-9891-41CE-84B5-93B2A8202F52}"/>
              </a:ext>
            </a:extLst>
          </p:cNvPr>
          <p:cNvSpPr>
            <a:spLocks noGrp="1"/>
          </p:cNvSpPr>
          <p:nvPr>
            <p:ph type="title"/>
          </p:nvPr>
        </p:nvSpPr>
        <p:spPr/>
        <p:txBody>
          <a:bodyPr/>
          <a:lstStyle/>
          <a:p>
            <a:r>
              <a:rPr lang="en-US"/>
              <a:t>Side note about missing data</a:t>
            </a:r>
          </a:p>
        </p:txBody>
      </p:sp>
      <p:sp>
        <p:nvSpPr>
          <p:cNvPr id="3" name="Content Placeholder 2">
            <a:extLst>
              <a:ext uri="{FF2B5EF4-FFF2-40B4-BE49-F238E27FC236}">
                <a16:creationId xmlns:a16="http://schemas.microsoft.com/office/drawing/2014/main" id="{8AD1F252-1F80-41C8-914B-36C42F93D650}"/>
              </a:ext>
            </a:extLst>
          </p:cNvPr>
          <p:cNvSpPr>
            <a:spLocks noGrp="1"/>
          </p:cNvSpPr>
          <p:nvPr>
            <p:ph idx="1"/>
          </p:nvPr>
        </p:nvSpPr>
        <p:spPr/>
        <p:txBody>
          <a:bodyPr/>
          <a:lstStyle/>
          <a:p>
            <a:r>
              <a:rPr lang="en-US"/>
              <a:t>Do not delete all cases with missing data to create a dataset that has only complete cases!</a:t>
            </a:r>
          </a:p>
          <a:p>
            <a:r>
              <a:rPr lang="en-US"/>
              <a:t>Messes up inference population </a:t>
            </a:r>
          </a:p>
        </p:txBody>
      </p:sp>
    </p:spTree>
    <p:extLst>
      <p:ext uri="{BB962C8B-B14F-4D97-AF65-F5344CB8AC3E}">
        <p14:creationId xmlns:p14="http://schemas.microsoft.com/office/powerpoint/2010/main" val="2301109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59342-EC02-443F-B05F-B7B7F5514E12}"/>
              </a:ext>
            </a:extLst>
          </p:cNvPr>
          <p:cNvSpPr>
            <a:spLocks noGrp="1"/>
          </p:cNvSpPr>
          <p:nvPr>
            <p:ph type="title"/>
          </p:nvPr>
        </p:nvSpPr>
        <p:spPr/>
        <p:txBody>
          <a:bodyPr/>
          <a:lstStyle/>
          <a:p>
            <a:r>
              <a:rPr lang="en-US"/>
              <a:t>What is a design effect?</a:t>
            </a:r>
          </a:p>
        </p:txBody>
      </p:sp>
      <p:sp>
        <p:nvSpPr>
          <p:cNvPr id="3" name="Content Placeholder 2">
            <a:extLst>
              <a:ext uri="{FF2B5EF4-FFF2-40B4-BE49-F238E27FC236}">
                <a16:creationId xmlns:a16="http://schemas.microsoft.com/office/drawing/2014/main" id="{966F64CB-CF8D-44C8-BDC6-65A3CE8C4D89}"/>
              </a:ext>
            </a:extLst>
          </p:cNvPr>
          <p:cNvSpPr>
            <a:spLocks noGrp="1"/>
          </p:cNvSpPr>
          <p:nvPr>
            <p:ph idx="1"/>
          </p:nvPr>
        </p:nvSpPr>
        <p:spPr/>
        <p:txBody>
          <a:bodyPr>
            <a:normAutofit lnSpcReduction="10000"/>
          </a:bodyPr>
          <a:lstStyle/>
          <a:p>
            <a:r>
              <a:rPr lang="en-US"/>
              <a:t>A ratio of two variances</a:t>
            </a:r>
          </a:p>
          <a:p>
            <a:r>
              <a:rPr lang="en-US"/>
              <a:t>Numerator:  the variance estimate from the current sample (including all of its design elements)</a:t>
            </a:r>
          </a:p>
          <a:p>
            <a:r>
              <a:rPr lang="en-US"/>
              <a:t>Denominator:  the variance from a hypothetical sample of the same size drawn as an SRS</a:t>
            </a:r>
          </a:p>
          <a:p>
            <a:r>
              <a:rPr lang="en-US"/>
              <a:t>Indicates how efficient your sample is compared to an SRS of equal size</a:t>
            </a:r>
          </a:p>
          <a:p>
            <a:r>
              <a:rPr lang="en-US"/>
              <a:t>If the design effect is less than 1, your sample is more efficient than SRS</a:t>
            </a:r>
          </a:p>
          <a:p>
            <a:r>
              <a:rPr lang="en-US"/>
              <a:t>Usually the design effect is greater than 1</a:t>
            </a:r>
          </a:p>
        </p:txBody>
      </p:sp>
    </p:spTree>
    <p:extLst>
      <p:ext uri="{BB962C8B-B14F-4D97-AF65-F5344CB8AC3E}">
        <p14:creationId xmlns:p14="http://schemas.microsoft.com/office/powerpoint/2010/main" val="850249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4B464-BBDF-4A99-9ADC-63E74BD78EF7}"/>
              </a:ext>
            </a:extLst>
          </p:cNvPr>
          <p:cNvSpPr>
            <a:spLocks noGrp="1"/>
          </p:cNvSpPr>
          <p:nvPr>
            <p:ph type="title"/>
          </p:nvPr>
        </p:nvSpPr>
        <p:spPr/>
        <p:txBody>
          <a:bodyPr/>
          <a:lstStyle/>
          <a:p>
            <a:r>
              <a:rPr lang="en-US"/>
              <a:t>Design effect</a:t>
            </a:r>
          </a:p>
        </p:txBody>
      </p:sp>
      <p:sp>
        <p:nvSpPr>
          <p:cNvPr id="3" name="Content Placeholder 2">
            <a:extLst>
              <a:ext uri="{FF2B5EF4-FFF2-40B4-BE49-F238E27FC236}">
                <a16:creationId xmlns:a16="http://schemas.microsoft.com/office/drawing/2014/main" id="{2DD852CC-CC70-4A0C-AD55-3177053E1B76}"/>
              </a:ext>
            </a:extLst>
          </p:cNvPr>
          <p:cNvSpPr>
            <a:spLocks noGrp="1"/>
          </p:cNvSpPr>
          <p:nvPr>
            <p:ph idx="1"/>
          </p:nvPr>
        </p:nvSpPr>
        <p:spPr/>
        <p:txBody>
          <a:bodyPr>
            <a:normAutofit/>
          </a:bodyPr>
          <a:lstStyle/>
          <a:p>
            <a:pPr marL="0" indent="0">
              <a:buNone/>
            </a:pPr>
            <a:r>
              <a:rPr lang="en-US" sz="2400"/>
              <a:t>* getting the design effect.</a:t>
            </a:r>
          </a:p>
          <a:p>
            <a:pPr marL="0" indent="0">
              <a:buNone/>
            </a:pPr>
            <a:r>
              <a:rPr lang="en-US" sz="2400"/>
              <a:t>csdescriptives</a:t>
            </a:r>
          </a:p>
          <a:p>
            <a:pPr marL="0" indent="0">
              <a:buNone/>
            </a:pPr>
            <a:r>
              <a:rPr lang="en-US" sz="2400"/>
              <a:t>  /plan file = 'D:\data\nhanes2f_plan.csaplan'</a:t>
            </a:r>
          </a:p>
          <a:p>
            <a:pPr marL="0" indent="0">
              <a:buNone/>
            </a:pPr>
            <a:r>
              <a:rPr lang="en-US" sz="2400"/>
              <a:t>  /summary variables = age copper hct</a:t>
            </a:r>
          </a:p>
          <a:p>
            <a:pPr marL="0" indent="0">
              <a:buNone/>
            </a:pPr>
            <a:r>
              <a:rPr lang="en-US" sz="2400"/>
              <a:t>  /mean</a:t>
            </a:r>
          </a:p>
          <a:p>
            <a:pPr marL="0" indent="0">
              <a:buNone/>
            </a:pPr>
            <a:r>
              <a:rPr lang="en-US" sz="2400"/>
              <a:t>  /statistics se count popsize cin(95) deff.</a:t>
            </a:r>
          </a:p>
          <a:p>
            <a:pPr marL="0" indent="0">
              <a:buNone/>
            </a:pPr>
            <a:endParaRPr lang="en-US" sz="2400"/>
          </a:p>
        </p:txBody>
      </p:sp>
      <p:pic>
        <p:nvPicPr>
          <p:cNvPr id="4" name="Picture 3">
            <a:extLst>
              <a:ext uri="{FF2B5EF4-FFF2-40B4-BE49-F238E27FC236}">
                <a16:creationId xmlns:a16="http://schemas.microsoft.com/office/drawing/2014/main" id="{5EBCE265-1D94-4EFA-95F7-F7465FA8CAA0}"/>
              </a:ext>
            </a:extLst>
          </p:cNvPr>
          <p:cNvPicPr>
            <a:picLocks noChangeAspect="1"/>
          </p:cNvPicPr>
          <p:nvPr/>
        </p:nvPicPr>
        <p:blipFill>
          <a:blip r:embed="rId2"/>
          <a:stretch>
            <a:fillRect/>
          </a:stretch>
        </p:blipFill>
        <p:spPr>
          <a:xfrm>
            <a:off x="778513" y="4591421"/>
            <a:ext cx="9534525" cy="1657350"/>
          </a:xfrm>
          <a:prstGeom prst="rect">
            <a:avLst/>
          </a:prstGeom>
        </p:spPr>
      </p:pic>
    </p:spTree>
    <p:extLst>
      <p:ext uri="{BB962C8B-B14F-4D97-AF65-F5344CB8AC3E}">
        <p14:creationId xmlns:p14="http://schemas.microsoft.com/office/powerpoint/2010/main" val="33490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BF7D9-9645-4F3C-97BF-859EDD7FDFE0}"/>
              </a:ext>
            </a:extLst>
          </p:cNvPr>
          <p:cNvSpPr>
            <a:spLocks noGrp="1"/>
          </p:cNvSpPr>
          <p:nvPr>
            <p:ph type="title"/>
          </p:nvPr>
        </p:nvSpPr>
        <p:spPr/>
        <p:txBody>
          <a:bodyPr/>
          <a:lstStyle/>
          <a:p>
            <a:r>
              <a:rPr lang="en-US"/>
              <a:t>Common questions</a:t>
            </a:r>
          </a:p>
        </p:txBody>
      </p:sp>
      <p:sp>
        <p:nvSpPr>
          <p:cNvPr id="3" name="Content Placeholder 2">
            <a:extLst>
              <a:ext uri="{FF2B5EF4-FFF2-40B4-BE49-F238E27FC236}">
                <a16:creationId xmlns:a16="http://schemas.microsoft.com/office/drawing/2014/main" id="{8FDA81F1-BFE7-4BFD-869C-73CAECB51470}"/>
              </a:ext>
            </a:extLst>
          </p:cNvPr>
          <p:cNvSpPr>
            <a:spLocks noGrp="1"/>
          </p:cNvSpPr>
          <p:nvPr>
            <p:ph idx="1"/>
          </p:nvPr>
        </p:nvSpPr>
        <p:spPr/>
        <p:txBody>
          <a:bodyPr/>
          <a:lstStyle/>
          <a:p>
            <a:r>
              <a:rPr lang="en-US"/>
              <a:t>What are complex survey data?</a:t>
            </a:r>
          </a:p>
          <a:p>
            <a:r>
              <a:rPr lang="en-US"/>
              <a:t>How are those data different from other types of data?</a:t>
            </a:r>
          </a:p>
        </p:txBody>
      </p:sp>
    </p:spTree>
    <p:extLst>
      <p:ext uri="{BB962C8B-B14F-4D97-AF65-F5344CB8AC3E}">
        <p14:creationId xmlns:p14="http://schemas.microsoft.com/office/powerpoint/2010/main" val="259259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6A134-07CB-4AF6-9577-DBD1AB90D7F6}"/>
              </a:ext>
            </a:extLst>
          </p:cNvPr>
          <p:cNvSpPr>
            <a:spLocks noGrp="1"/>
          </p:cNvSpPr>
          <p:nvPr>
            <p:ph type="title"/>
          </p:nvPr>
        </p:nvSpPr>
        <p:spPr/>
        <p:txBody>
          <a:bodyPr/>
          <a:lstStyle/>
          <a:p>
            <a:r>
              <a:rPr lang="en-US"/>
              <a:t>The sum of the variable “female”</a:t>
            </a:r>
          </a:p>
        </p:txBody>
      </p:sp>
      <p:sp>
        <p:nvSpPr>
          <p:cNvPr id="3" name="Content Placeholder 2">
            <a:extLst>
              <a:ext uri="{FF2B5EF4-FFF2-40B4-BE49-F238E27FC236}">
                <a16:creationId xmlns:a16="http://schemas.microsoft.com/office/drawing/2014/main" id="{BB0F9E30-0974-4ADA-A7F1-4E969675B91F}"/>
              </a:ext>
            </a:extLst>
          </p:cNvPr>
          <p:cNvSpPr>
            <a:spLocks noGrp="1"/>
          </p:cNvSpPr>
          <p:nvPr>
            <p:ph idx="1"/>
          </p:nvPr>
        </p:nvSpPr>
        <p:spPr/>
        <p:txBody>
          <a:bodyPr>
            <a:normAutofit/>
          </a:bodyPr>
          <a:lstStyle/>
          <a:p>
            <a:pPr marL="0" indent="0">
              <a:buNone/>
            </a:pPr>
            <a:r>
              <a:rPr lang="en-US" sz="2400"/>
              <a:t>* getting a sum.</a:t>
            </a:r>
          </a:p>
          <a:p>
            <a:pPr marL="0" indent="0">
              <a:buNone/>
            </a:pPr>
            <a:r>
              <a:rPr lang="en-US" sz="2400"/>
              <a:t>csdescriptives</a:t>
            </a:r>
          </a:p>
          <a:p>
            <a:pPr marL="0" indent="0">
              <a:buNone/>
            </a:pPr>
            <a:r>
              <a:rPr lang="en-US" sz="2400"/>
              <a:t>  /plan file = 'D:\data\nhanes2f_plan.csaplan'</a:t>
            </a:r>
          </a:p>
          <a:p>
            <a:pPr marL="0" indent="0">
              <a:buNone/>
            </a:pPr>
            <a:r>
              <a:rPr lang="en-US" sz="2400"/>
              <a:t>  /summary variables = female</a:t>
            </a:r>
          </a:p>
          <a:p>
            <a:pPr marL="0" indent="0">
              <a:buNone/>
            </a:pPr>
            <a:r>
              <a:rPr lang="en-US" sz="2400"/>
              <a:t>  /sum</a:t>
            </a:r>
          </a:p>
          <a:p>
            <a:pPr marL="0" indent="0">
              <a:buNone/>
            </a:pPr>
            <a:r>
              <a:rPr lang="en-US" sz="2400"/>
              <a:t>  /statistics se count popsize cin(95).</a:t>
            </a:r>
          </a:p>
          <a:p>
            <a:pPr marL="0" indent="0">
              <a:buNone/>
            </a:pPr>
            <a:endParaRPr lang="en-US" sz="2400"/>
          </a:p>
        </p:txBody>
      </p:sp>
      <p:pic>
        <p:nvPicPr>
          <p:cNvPr id="4" name="Picture 3">
            <a:extLst>
              <a:ext uri="{FF2B5EF4-FFF2-40B4-BE49-F238E27FC236}">
                <a16:creationId xmlns:a16="http://schemas.microsoft.com/office/drawing/2014/main" id="{58E4489B-887A-4CBC-9223-339B591C3173}"/>
              </a:ext>
            </a:extLst>
          </p:cNvPr>
          <p:cNvPicPr>
            <a:picLocks noChangeAspect="1"/>
          </p:cNvPicPr>
          <p:nvPr/>
        </p:nvPicPr>
        <p:blipFill>
          <a:blip r:embed="rId2"/>
          <a:stretch>
            <a:fillRect/>
          </a:stretch>
        </p:blipFill>
        <p:spPr>
          <a:xfrm>
            <a:off x="895041" y="4757676"/>
            <a:ext cx="7591425" cy="1047750"/>
          </a:xfrm>
          <a:prstGeom prst="rect">
            <a:avLst/>
          </a:prstGeom>
        </p:spPr>
      </p:pic>
    </p:spTree>
    <p:extLst>
      <p:ext uri="{BB962C8B-B14F-4D97-AF65-F5344CB8AC3E}">
        <p14:creationId xmlns:p14="http://schemas.microsoft.com/office/powerpoint/2010/main" val="689915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F0B50-9652-40FA-A872-37D95A59C8C2}"/>
              </a:ext>
            </a:extLst>
          </p:cNvPr>
          <p:cNvSpPr>
            <a:spLocks noGrp="1"/>
          </p:cNvSpPr>
          <p:nvPr>
            <p:ph type="title"/>
          </p:nvPr>
        </p:nvSpPr>
        <p:spPr/>
        <p:txBody>
          <a:bodyPr/>
          <a:lstStyle/>
          <a:p>
            <a:r>
              <a:rPr lang="en-US"/>
              <a:t>The ratio of copper to hemocrit</a:t>
            </a:r>
          </a:p>
        </p:txBody>
      </p:sp>
      <p:sp>
        <p:nvSpPr>
          <p:cNvPr id="3" name="Content Placeholder 2">
            <a:extLst>
              <a:ext uri="{FF2B5EF4-FFF2-40B4-BE49-F238E27FC236}">
                <a16:creationId xmlns:a16="http://schemas.microsoft.com/office/drawing/2014/main" id="{24B90A80-734D-45FC-8D85-30479279ACD3}"/>
              </a:ext>
            </a:extLst>
          </p:cNvPr>
          <p:cNvSpPr>
            <a:spLocks noGrp="1"/>
          </p:cNvSpPr>
          <p:nvPr>
            <p:ph idx="1"/>
          </p:nvPr>
        </p:nvSpPr>
        <p:spPr/>
        <p:txBody>
          <a:bodyPr>
            <a:normAutofit/>
          </a:bodyPr>
          <a:lstStyle/>
          <a:p>
            <a:pPr marL="0" indent="0">
              <a:buNone/>
            </a:pPr>
            <a:r>
              <a:rPr lang="en-US" sz="2400"/>
              <a:t>* getting a ratio.</a:t>
            </a:r>
          </a:p>
          <a:p>
            <a:pPr marL="0" indent="0">
              <a:buNone/>
            </a:pPr>
            <a:r>
              <a:rPr lang="en-US" sz="2400"/>
              <a:t>csdescriptives</a:t>
            </a:r>
          </a:p>
          <a:p>
            <a:pPr marL="0" indent="0">
              <a:buNone/>
            </a:pPr>
            <a:r>
              <a:rPr lang="en-US" sz="2400"/>
              <a:t>  /plan file = 'D:\data\nhanes2f_plan.csaplan'</a:t>
            </a:r>
          </a:p>
          <a:p>
            <a:pPr marL="0" indent="0">
              <a:buNone/>
            </a:pPr>
            <a:r>
              <a:rPr lang="en-US" sz="2400"/>
              <a:t>  /summary variables = copper hct</a:t>
            </a:r>
          </a:p>
          <a:p>
            <a:pPr marL="0" indent="0">
              <a:buNone/>
            </a:pPr>
            <a:r>
              <a:rPr lang="en-US" sz="2400"/>
              <a:t>  /ratio numerator = copper denominator = hct</a:t>
            </a:r>
          </a:p>
          <a:p>
            <a:pPr marL="0" indent="0">
              <a:buNone/>
            </a:pPr>
            <a:r>
              <a:rPr lang="en-US" sz="2400"/>
              <a:t>  /statistics se count popsize cin(95).</a:t>
            </a:r>
          </a:p>
          <a:p>
            <a:pPr marL="0" indent="0">
              <a:buNone/>
            </a:pPr>
            <a:endParaRPr lang="en-US" sz="2400"/>
          </a:p>
        </p:txBody>
      </p:sp>
      <p:pic>
        <p:nvPicPr>
          <p:cNvPr id="4" name="Picture 3">
            <a:extLst>
              <a:ext uri="{FF2B5EF4-FFF2-40B4-BE49-F238E27FC236}">
                <a16:creationId xmlns:a16="http://schemas.microsoft.com/office/drawing/2014/main" id="{14AD8CDB-9688-4F68-A119-CF96E9D0D36E}"/>
              </a:ext>
            </a:extLst>
          </p:cNvPr>
          <p:cNvPicPr>
            <a:picLocks noChangeAspect="1"/>
          </p:cNvPicPr>
          <p:nvPr/>
        </p:nvPicPr>
        <p:blipFill>
          <a:blip r:embed="rId2"/>
          <a:stretch>
            <a:fillRect/>
          </a:stretch>
        </p:blipFill>
        <p:spPr>
          <a:xfrm>
            <a:off x="719260" y="4721803"/>
            <a:ext cx="9439275" cy="1238250"/>
          </a:xfrm>
          <a:prstGeom prst="rect">
            <a:avLst/>
          </a:prstGeom>
        </p:spPr>
      </p:pic>
    </p:spTree>
    <p:extLst>
      <p:ext uri="{BB962C8B-B14F-4D97-AF65-F5344CB8AC3E}">
        <p14:creationId xmlns:p14="http://schemas.microsoft.com/office/powerpoint/2010/main" val="1486851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44293-9095-4D4B-9807-42CC9D3114B1}"/>
              </a:ext>
            </a:extLst>
          </p:cNvPr>
          <p:cNvSpPr>
            <a:spLocks noGrp="1"/>
          </p:cNvSpPr>
          <p:nvPr>
            <p:ph type="title"/>
          </p:nvPr>
        </p:nvSpPr>
        <p:spPr/>
        <p:txBody>
          <a:bodyPr/>
          <a:lstStyle/>
          <a:p>
            <a:r>
              <a:rPr lang="en-US"/>
              <a:t>Question</a:t>
            </a:r>
          </a:p>
        </p:txBody>
      </p:sp>
      <p:sp>
        <p:nvSpPr>
          <p:cNvPr id="3" name="Content Placeholder 2">
            <a:extLst>
              <a:ext uri="{FF2B5EF4-FFF2-40B4-BE49-F238E27FC236}">
                <a16:creationId xmlns:a16="http://schemas.microsoft.com/office/drawing/2014/main" id="{658F4088-9C0E-41A1-8742-66F0B0E185FB}"/>
              </a:ext>
            </a:extLst>
          </p:cNvPr>
          <p:cNvSpPr>
            <a:spLocks noGrp="1"/>
          </p:cNvSpPr>
          <p:nvPr>
            <p:ph idx="1"/>
          </p:nvPr>
        </p:nvSpPr>
        <p:spPr/>
        <p:txBody>
          <a:bodyPr/>
          <a:lstStyle/>
          <a:p>
            <a:r>
              <a:rPr lang="en-US"/>
              <a:t>How could you get the ratio of females to males?</a:t>
            </a:r>
          </a:p>
        </p:txBody>
      </p:sp>
    </p:spTree>
    <p:extLst>
      <p:ext uri="{BB962C8B-B14F-4D97-AF65-F5344CB8AC3E}">
        <p14:creationId xmlns:p14="http://schemas.microsoft.com/office/powerpoint/2010/main" val="1553716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BAC7-E3E0-4E44-99C8-DA81B2EA415F}"/>
              </a:ext>
            </a:extLst>
          </p:cNvPr>
          <p:cNvSpPr>
            <a:spLocks noGrp="1"/>
          </p:cNvSpPr>
          <p:nvPr>
            <p:ph type="title"/>
          </p:nvPr>
        </p:nvSpPr>
        <p:spPr/>
        <p:txBody>
          <a:bodyPr/>
          <a:lstStyle/>
          <a:p>
            <a:r>
              <a:rPr lang="en-US"/>
              <a:t>Answer</a:t>
            </a:r>
          </a:p>
        </p:txBody>
      </p:sp>
      <p:sp>
        <p:nvSpPr>
          <p:cNvPr id="3" name="Content Placeholder 2">
            <a:extLst>
              <a:ext uri="{FF2B5EF4-FFF2-40B4-BE49-F238E27FC236}">
                <a16:creationId xmlns:a16="http://schemas.microsoft.com/office/drawing/2014/main" id="{4539A578-9CEB-49F8-8149-9D50E85B4A61}"/>
              </a:ext>
            </a:extLst>
          </p:cNvPr>
          <p:cNvSpPr>
            <a:spLocks noGrp="1"/>
          </p:cNvSpPr>
          <p:nvPr>
            <p:ph idx="1"/>
          </p:nvPr>
        </p:nvSpPr>
        <p:spPr/>
        <p:txBody>
          <a:bodyPr/>
          <a:lstStyle/>
          <a:p>
            <a:r>
              <a:rPr lang="en-US"/>
              <a:t>Create a new variable that is coded 0 for females and 1 for males</a:t>
            </a:r>
          </a:p>
          <a:p>
            <a:pPr marL="457200" lvl="1" indent="0">
              <a:buNone/>
            </a:pPr>
            <a:r>
              <a:rPr lang="en-US"/>
              <a:t>* create new variable called male.</a:t>
            </a:r>
          </a:p>
          <a:p>
            <a:pPr marL="457200" lvl="1" indent="0">
              <a:buNone/>
            </a:pPr>
            <a:r>
              <a:rPr lang="en-US"/>
              <a:t>recode female (0 = 1) (1 = 0) into male.</a:t>
            </a:r>
          </a:p>
          <a:p>
            <a:pPr marL="457200" lvl="1" indent="0">
              <a:buNone/>
            </a:pPr>
            <a:r>
              <a:rPr lang="en-US"/>
              <a:t>* check to see that the new variable is correct.</a:t>
            </a:r>
          </a:p>
          <a:p>
            <a:pPr marL="457200" lvl="1" indent="0">
              <a:buNone/>
            </a:pPr>
            <a:r>
              <a:rPr lang="en-US"/>
              <a:t>crosstabs</a:t>
            </a:r>
          </a:p>
          <a:p>
            <a:pPr marL="457200" lvl="1" indent="0">
              <a:buNone/>
            </a:pPr>
            <a:r>
              <a:rPr lang="en-US"/>
              <a:t>    /tables = female by male.</a:t>
            </a:r>
          </a:p>
        </p:txBody>
      </p:sp>
    </p:spTree>
    <p:extLst>
      <p:ext uri="{BB962C8B-B14F-4D97-AF65-F5344CB8AC3E}">
        <p14:creationId xmlns:p14="http://schemas.microsoft.com/office/powerpoint/2010/main" val="1377591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9E98B-9FC2-44B9-9F77-8FFD4DBB184B}"/>
              </a:ext>
            </a:extLst>
          </p:cNvPr>
          <p:cNvSpPr>
            <a:spLocks noGrp="1"/>
          </p:cNvSpPr>
          <p:nvPr>
            <p:ph type="title"/>
          </p:nvPr>
        </p:nvSpPr>
        <p:spPr/>
        <p:txBody>
          <a:bodyPr/>
          <a:lstStyle/>
          <a:p>
            <a:r>
              <a:rPr lang="en-US"/>
              <a:t>Answer continued</a:t>
            </a:r>
          </a:p>
        </p:txBody>
      </p:sp>
      <p:sp>
        <p:nvSpPr>
          <p:cNvPr id="3" name="Content Placeholder 2">
            <a:extLst>
              <a:ext uri="{FF2B5EF4-FFF2-40B4-BE49-F238E27FC236}">
                <a16:creationId xmlns:a16="http://schemas.microsoft.com/office/drawing/2014/main" id="{D6983685-7D69-4B42-B2FA-374CBA9D4235}"/>
              </a:ext>
            </a:extLst>
          </p:cNvPr>
          <p:cNvSpPr>
            <a:spLocks noGrp="1"/>
          </p:cNvSpPr>
          <p:nvPr>
            <p:ph idx="1"/>
          </p:nvPr>
        </p:nvSpPr>
        <p:spPr/>
        <p:txBody>
          <a:bodyPr/>
          <a:lstStyle/>
          <a:p>
            <a:r>
              <a:rPr lang="en-US"/>
              <a:t>Use that new variable (probably called “male”) and the variable “female” on the ratio subcommand</a:t>
            </a:r>
          </a:p>
          <a:p>
            <a:pPr marL="0" indent="0">
              <a:buNone/>
            </a:pPr>
            <a:r>
              <a:rPr lang="en-US" sz="2400"/>
              <a:t>csdescriptives</a:t>
            </a:r>
          </a:p>
          <a:p>
            <a:pPr marL="0" indent="0">
              <a:buNone/>
            </a:pPr>
            <a:r>
              <a:rPr lang="en-US" sz="2400"/>
              <a:t>  /plan file = 'D:\data\nhanes2f_plan.csaplan'</a:t>
            </a:r>
          </a:p>
          <a:p>
            <a:pPr marL="0" indent="0">
              <a:buNone/>
            </a:pPr>
            <a:r>
              <a:rPr lang="en-US" sz="2400"/>
              <a:t>  /summary variables = female male</a:t>
            </a:r>
          </a:p>
          <a:p>
            <a:pPr marL="0" indent="0">
              <a:buNone/>
            </a:pPr>
            <a:r>
              <a:rPr lang="en-US" sz="2400"/>
              <a:t>  /ratio numerator = female denominator = male</a:t>
            </a:r>
          </a:p>
          <a:p>
            <a:pPr marL="0" indent="0">
              <a:buNone/>
            </a:pPr>
            <a:r>
              <a:rPr lang="en-US" sz="2400"/>
              <a:t>  /statistics se count popsize cin(95).</a:t>
            </a:r>
          </a:p>
          <a:p>
            <a:pPr marL="0" indent="0">
              <a:buNone/>
            </a:pPr>
            <a:endParaRPr lang="en-US" sz="2400"/>
          </a:p>
        </p:txBody>
      </p:sp>
      <p:pic>
        <p:nvPicPr>
          <p:cNvPr id="4" name="Picture 3">
            <a:extLst>
              <a:ext uri="{FF2B5EF4-FFF2-40B4-BE49-F238E27FC236}">
                <a16:creationId xmlns:a16="http://schemas.microsoft.com/office/drawing/2014/main" id="{247DCC9C-3933-40CE-B0A2-CABB01B7C2DB}"/>
              </a:ext>
            </a:extLst>
          </p:cNvPr>
          <p:cNvPicPr>
            <a:picLocks noChangeAspect="1"/>
          </p:cNvPicPr>
          <p:nvPr/>
        </p:nvPicPr>
        <p:blipFill>
          <a:blip r:embed="rId2"/>
          <a:stretch>
            <a:fillRect/>
          </a:stretch>
        </p:blipFill>
        <p:spPr>
          <a:xfrm>
            <a:off x="838200" y="5173312"/>
            <a:ext cx="8162925" cy="1047750"/>
          </a:xfrm>
          <a:prstGeom prst="rect">
            <a:avLst/>
          </a:prstGeom>
        </p:spPr>
      </p:pic>
    </p:spTree>
    <p:extLst>
      <p:ext uri="{BB962C8B-B14F-4D97-AF65-F5344CB8AC3E}">
        <p14:creationId xmlns:p14="http://schemas.microsoft.com/office/powerpoint/2010/main" val="2571362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910F0-EBA0-4D58-8E70-D8FE9DEA590B}"/>
              </a:ext>
            </a:extLst>
          </p:cNvPr>
          <p:cNvSpPr>
            <a:spLocks noGrp="1"/>
          </p:cNvSpPr>
          <p:nvPr>
            <p:ph type="title"/>
          </p:nvPr>
        </p:nvSpPr>
        <p:spPr/>
        <p:txBody>
          <a:bodyPr/>
          <a:lstStyle/>
          <a:p>
            <a:r>
              <a:rPr lang="en-US"/>
              <a:t>Is the mean of hemocrit different from 40?</a:t>
            </a:r>
          </a:p>
        </p:txBody>
      </p:sp>
      <p:sp>
        <p:nvSpPr>
          <p:cNvPr id="3" name="Content Placeholder 2">
            <a:extLst>
              <a:ext uri="{FF2B5EF4-FFF2-40B4-BE49-F238E27FC236}">
                <a16:creationId xmlns:a16="http://schemas.microsoft.com/office/drawing/2014/main" id="{71909C09-5D26-48D2-9895-7CF00EB718F4}"/>
              </a:ext>
            </a:extLst>
          </p:cNvPr>
          <p:cNvSpPr>
            <a:spLocks noGrp="1"/>
          </p:cNvSpPr>
          <p:nvPr>
            <p:ph idx="1"/>
          </p:nvPr>
        </p:nvSpPr>
        <p:spPr/>
        <p:txBody>
          <a:bodyPr>
            <a:normAutofit/>
          </a:bodyPr>
          <a:lstStyle/>
          <a:p>
            <a:pPr marL="0" indent="0">
              <a:buNone/>
            </a:pPr>
            <a:r>
              <a:rPr lang="en-US" sz="2400"/>
              <a:t>* t-test comparing mean to a user-specified value.</a:t>
            </a:r>
          </a:p>
          <a:p>
            <a:pPr marL="0" indent="0">
              <a:buNone/>
            </a:pPr>
            <a:r>
              <a:rPr lang="en-US" sz="2400"/>
              <a:t>csdescriptives</a:t>
            </a:r>
          </a:p>
          <a:p>
            <a:pPr marL="0" indent="0">
              <a:buNone/>
            </a:pPr>
            <a:r>
              <a:rPr lang="en-US" sz="2400"/>
              <a:t>  /plan file = 'D:\data\nhanes2f_plan.csaplan'</a:t>
            </a:r>
          </a:p>
          <a:p>
            <a:pPr marL="0" indent="0">
              <a:buNone/>
            </a:pPr>
            <a:r>
              <a:rPr lang="en-US" sz="2400"/>
              <a:t>  /summary variables = hct</a:t>
            </a:r>
          </a:p>
          <a:p>
            <a:pPr marL="0" indent="0">
              <a:buNone/>
            </a:pPr>
            <a:r>
              <a:rPr lang="en-US" sz="2400"/>
              <a:t>  /mean ttest = 40</a:t>
            </a:r>
          </a:p>
          <a:p>
            <a:pPr marL="0" indent="0">
              <a:buNone/>
            </a:pPr>
            <a:r>
              <a:rPr lang="en-US" sz="2400"/>
              <a:t>  /statistics se count popsize cin(95).</a:t>
            </a:r>
          </a:p>
          <a:p>
            <a:pPr marL="0" indent="0">
              <a:buNone/>
            </a:pPr>
            <a:endParaRPr lang="en-US" sz="2400"/>
          </a:p>
        </p:txBody>
      </p:sp>
      <p:pic>
        <p:nvPicPr>
          <p:cNvPr id="4" name="Picture 3">
            <a:extLst>
              <a:ext uri="{FF2B5EF4-FFF2-40B4-BE49-F238E27FC236}">
                <a16:creationId xmlns:a16="http://schemas.microsoft.com/office/drawing/2014/main" id="{4CABFF9A-908B-4389-9D7A-C5BF7F16DD3D}"/>
              </a:ext>
            </a:extLst>
          </p:cNvPr>
          <p:cNvPicPr>
            <a:picLocks noChangeAspect="1"/>
          </p:cNvPicPr>
          <p:nvPr/>
        </p:nvPicPr>
        <p:blipFill>
          <a:blip r:embed="rId2"/>
          <a:stretch>
            <a:fillRect/>
          </a:stretch>
        </p:blipFill>
        <p:spPr>
          <a:xfrm>
            <a:off x="838200" y="4528086"/>
            <a:ext cx="11249025" cy="1047750"/>
          </a:xfrm>
          <a:prstGeom prst="rect">
            <a:avLst/>
          </a:prstGeom>
        </p:spPr>
      </p:pic>
    </p:spTree>
    <p:extLst>
      <p:ext uri="{BB962C8B-B14F-4D97-AF65-F5344CB8AC3E}">
        <p14:creationId xmlns:p14="http://schemas.microsoft.com/office/powerpoint/2010/main" val="3667796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D4D18-BBCC-46B7-BD29-CBE13E250A21}"/>
              </a:ext>
            </a:extLst>
          </p:cNvPr>
          <p:cNvSpPr>
            <a:spLocks noGrp="1"/>
          </p:cNvSpPr>
          <p:nvPr>
            <p:ph type="title"/>
          </p:nvPr>
        </p:nvSpPr>
        <p:spPr/>
        <p:txBody>
          <a:bodyPr/>
          <a:lstStyle/>
          <a:p>
            <a:r>
              <a:rPr lang="en-US"/>
              <a:t>Descriptives with a binary variable</a:t>
            </a:r>
          </a:p>
        </p:txBody>
      </p:sp>
      <p:sp>
        <p:nvSpPr>
          <p:cNvPr id="3" name="Content Placeholder 2">
            <a:extLst>
              <a:ext uri="{FF2B5EF4-FFF2-40B4-BE49-F238E27FC236}">
                <a16:creationId xmlns:a16="http://schemas.microsoft.com/office/drawing/2014/main" id="{CE4DC643-C93F-4517-B713-884D7A41B7D2}"/>
              </a:ext>
            </a:extLst>
          </p:cNvPr>
          <p:cNvSpPr>
            <a:spLocks noGrp="1"/>
          </p:cNvSpPr>
          <p:nvPr>
            <p:ph idx="1"/>
          </p:nvPr>
        </p:nvSpPr>
        <p:spPr/>
        <p:txBody>
          <a:bodyPr>
            <a:normAutofit/>
          </a:bodyPr>
          <a:lstStyle/>
          <a:p>
            <a:pPr marL="0" indent="0">
              <a:buNone/>
            </a:pPr>
            <a:r>
              <a:rPr lang="en-US" sz="2400"/>
              <a:t>* the mean of a binary variable is the proportion of 1s</a:t>
            </a:r>
          </a:p>
          <a:p>
            <a:pPr marL="0" indent="0">
              <a:buNone/>
            </a:pPr>
            <a:r>
              <a:rPr lang="en-US" sz="2400"/>
              <a:t>csdescriptives</a:t>
            </a:r>
          </a:p>
          <a:p>
            <a:pPr marL="0" indent="0">
              <a:buNone/>
            </a:pPr>
            <a:r>
              <a:rPr lang="en-US" sz="2400"/>
              <a:t>  /plan file = 'D:\data\nhanes2f_plan.csaplan'</a:t>
            </a:r>
          </a:p>
          <a:p>
            <a:pPr marL="0" indent="0">
              <a:buNone/>
            </a:pPr>
            <a:r>
              <a:rPr lang="en-US" sz="2400"/>
              <a:t>  /summary variables = female</a:t>
            </a:r>
          </a:p>
          <a:p>
            <a:pPr marL="0" indent="0">
              <a:buNone/>
            </a:pPr>
            <a:r>
              <a:rPr lang="en-US" sz="2400"/>
              <a:t>  /mean</a:t>
            </a:r>
          </a:p>
          <a:p>
            <a:pPr marL="0" indent="0">
              <a:buNone/>
            </a:pPr>
            <a:r>
              <a:rPr lang="en-US" sz="2400"/>
              <a:t>  /statistics se count popsize cin(95).</a:t>
            </a:r>
          </a:p>
          <a:p>
            <a:pPr marL="0" indent="0">
              <a:buNone/>
            </a:pPr>
            <a:endParaRPr lang="en-US" sz="2400"/>
          </a:p>
        </p:txBody>
      </p:sp>
      <p:pic>
        <p:nvPicPr>
          <p:cNvPr id="4" name="Picture 3">
            <a:extLst>
              <a:ext uri="{FF2B5EF4-FFF2-40B4-BE49-F238E27FC236}">
                <a16:creationId xmlns:a16="http://schemas.microsoft.com/office/drawing/2014/main" id="{A13D69BE-ECE4-4397-9061-74AAE785B8C1}"/>
              </a:ext>
            </a:extLst>
          </p:cNvPr>
          <p:cNvPicPr>
            <a:picLocks noChangeAspect="1"/>
          </p:cNvPicPr>
          <p:nvPr/>
        </p:nvPicPr>
        <p:blipFill>
          <a:blip r:embed="rId2"/>
          <a:stretch>
            <a:fillRect/>
          </a:stretch>
        </p:blipFill>
        <p:spPr>
          <a:xfrm>
            <a:off x="796079" y="4769551"/>
            <a:ext cx="7591425" cy="1047750"/>
          </a:xfrm>
          <a:prstGeom prst="rect">
            <a:avLst/>
          </a:prstGeom>
        </p:spPr>
      </p:pic>
    </p:spTree>
    <p:extLst>
      <p:ext uri="{BB962C8B-B14F-4D97-AF65-F5344CB8AC3E}">
        <p14:creationId xmlns:p14="http://schemas.microsoft.com/office/powerpoint/2010/main" val="8990208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78A5A-8E20-4D05-AB02-C548C5B16F1E}"/>
              </a:ext>
            </a:extLst>
          </p:cNvPr>
          <p:cNvSpPr>
            <a:spLocks noGrp="1"/>
          </p:cNvSpPr>
          <p:nvPr>
            <p:ph type="title"/>
          </p:nvPr>
        </p:nvSpPr>
        <p:spPr/>
        <p:txBody>
          <a:bodyPr/>
          <a:lstStyle/>
          <a:p>
            <a:r>
              <a:rPr lang="en-US"/>
              <a:t>Descriptives for categorical variables</a:t>
            </a:r>
          </a:p>
        </p:txBody>
      </p:sp>
      <p:sp>
        <p:nvSpPr>
          <p:cNvPr id="3" name="Content Placeholder 2">
            <a:extLst>
              <a:ext uri="{FF2B5EF4-FFF2-40B4-BE49-F238E27FC236}">
                <a16:creationId xmlns:a16="http://schemas.microsoft.com/office/drawing/2014/main" id="{913B48A2-8FEA-4681-8760-176339E3A89A}"/>
              </a:ext>
            </a:extLst>
          </p:cNvPr>
          <p:cNvSpPr>
            <a:spLocks noGrp="1"/>
          </p:cNvSpPr>
          <p:nvPr>
            <p:ph idx="1"/>
          </p:nvPr>
        </p:nvSpPr>
        <p:spPr/>
        <p:txBody>
          <a:bodyPr/>
          <a:lstStyle/>
          <a:p>
            <a:r>
              <a:rPr lang="en-US"/>
              <a:t>Main command is cstabulate</a:t>
            </a:r>
          </a:p>
          <a:p>
            <a:r>
              <a:rPr lang="en-US"/>
              <a:t>Creates one-way frequency tables and two-way crosstabulations</a:t>
            </a:r>
          </a:p>
          <a:p>
            <a:r>
              <a:rPr lang="en-US"/>
              <a:t>Only the plan and table subcommands are required</a:t>
            </a:r>
          </a:p>
          <a:p>
            <a:r>
              <a:rPr lang="en-US"/>
              <a:t>Probably want other subcommands to add more information to the output</a:t>
            </a:r>
          </a:p>
        </p:txBody>
      </p:sp>
    </p:spTree>
    <p:extLst>
      <p:ext uri="{BB962C8B-B14F-4D97-AF65-F5344CB8AC3E}">
        <p14:creationId xmlns:p14="http://schemas.microsoft.com/office/powerpoint/2010/main" val="3630451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C42C2-B1FD-4889-AD32-C9D278BD11FE}"/>
              </a:ext>
            </a:extLst>
          </p:cNvPr>
          <p:cNvSpPr>
            <a:spLocks noGrp="1"/>
          </p:cNvSpPr>
          <p:nvPr>
            <p:ph type="title"/>
          </p:nvPr>
        </p:nvSpPr>
        <p:spPr/>
        <p:txBody>
          <a:bodyPr/>
          <a:lstStyle/>
          <a:p>
            <a:r>
              <a:rPr lang="en-US"/>
              <a:t>Frequencies for the variable “female”</a:t>
            </a:r>
          </a:p>
        </p:txBody>
      </p:sp>
      <p:sp>
        <p:nvSpPr>
          <p:cNvPr id="3" name="Content Placeholder 2">
            <a:extLst>
              <a:ext uri="{FF2B5EF4-FFF2-40B4-BE49-F238E27FC236}">
                <a16:creationId xmlns:a16="http://schemas.microsoft.com/office/drawing/2014/main" id="{7BED4723-706D-42E7-8FE4-2C910F59BCE5}"/>
              </a:ext>
            </a:extLst>
          </p:cNvPr>
          <p:cNvSpPr>
            <a:spLocks noGrp="1"/>
          </p:cNvSpPr>
          <p:nvPr>
            <p:ph idx="1"/>
          </p:nvPr>
        </p:nvSpPr>
        <p:spPr/>
        <p:txBody>
          <a:bodyPr>
            <a:normAutofit/>
          </a:bodyPr>
          <a:lstStyle/>
          <a:p>
            <a:pPr marL="0" indent="0">
              <a:buNone/>
            </a:pPr>
            <a:r>
              <a:rPr lang="en-US" sz="2400"/>
              <a:t>cstabulate</a:t>
            </a:r>
          </a:p>
          <a:p>
            <a:pPr marL="0" indent="0">
              <a:buNone/>
            </a:pPr>
            <a:r>
              <a:rPr lang="en-US" sz="2400"/>
              <a:t>    /plan file = 'D:\data\nhanes2f_plan.csaplan'</a:t>
            </a:r>
          </a:p>
          <a:p>
            <a:pPr marL="0" indent="0">
              <a:buNone/>
            </a:pPr>
            <a:r>
              <a:rPr lang="en-US" sz="2400"/>
              <a:t>    /tables variables = female.</a:t>
            </a:r>
          </a:p>
          <a:p>
            <a:pPr marL="0" indent="0">
              <a:buNone/>
            </a:pPr>
            <a:r>
              <a:rPr lang="en-US" sz="2400"/>
              <a:t>* defaults:</a:t>
            </a:r>
          </a:p>
          <a:p>
            <a:pPr marL="0" indent="0">
              <a:buNone/>
            </a:pPr>
            <a:r>
              <a:rPr lang="en-US" sz="2400"/>
              <a:t>    /cells popsize</a:t>
            </a:r>
          </a:p>
          <a:p>
            <a:pPr marL="0" indent="0">
              <a:buNone/>
            </a:pPr>
            <a:r>
              <a:rPr lang="en-US" sz="2400"/>
              <a:t>    /statistics se.</a:t>
            </a:r>
          </a:p>
          <a:p>
            <a:pPr marL="0" indent="0">
              <a:buNone/>
            </a:pPr>
            <a:endParaRPr lang="en-US" sz="2400"/>
          </a:p>
        </p:txBody>
      </p:sp>
      <p:pic>
        <p:nvPicPr>
          <p:cNvPr id="4" name="Picture 3">
            <a:extLst>
              <a:ext uri="{FF2B5EF4-FFF2-40B4-BE49-F238E27FC236}">
                <a16:creationId xmlns:a16="http://schemas.microsoft.com/office/drawing/2014/main" id="{CD4BFF4C-4267-4E70-82D1-1FB877E37D8C}"/>
              </a:ext>
            </a:extLst>
          </p:cNvPr>
          <p:cNvPicPr>
            <a:picLocks noChangeAspect="1"/>
          </p:cNvPicPr>
          <p:nvPr/>
        </p:nvPicPr>
        <p:blipFill>
          <a:blip r:embed="rId2"/>
          <a:stretch>
            <a:fillRect/>
          </a:stretch>
        </p:blipFill>
        <p:spPr>
          <a:xfrm>
            <a:off x="838200" y="4772210"/>
            <a:ext cx="4152900" cy="1438275"/>
          </a:xfrm>
          <a:prstGeom prst="rect">
            <a:avLst/>
          </a:prstGeom>
        </p:spPr>
      </p:pic>
    </p:spTree>
    <p:extLst>
      <p:ext uri="{BB962C8B-B14F-4D97-AF65-F5344CB8AC3E}">
        <p14:creationId xmlns:p14="http://schemas.microsoft.com/office/powerpoint/2010/main" val="9990272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823B1-62B8-4E08-B851-A005023BB296}"/>
              </a:ext>
            </a:extLst>
          </p:cNvPr>
          <p:cNvSpPr>
            <a:spLocks noGrp="1"/>
          </p:cNvSpPr>
          <p:nvPr>
            <p:ph type="title"/>
          </p:nvPr>
        </p:nvSpPr>
        <p:spPr/>
        <p:txBody>
          <a:bodyPr/>
          <a:lstStyle/>
          <a:p>
            <a:r>
              <a:rPr lang="en-US"/>
              <a:t>Let’s add some subcommands</a:t>
            </a:r>
          </a:p>
        </p:txBody>
      </p:sp>
      <p:sp>
        <p:nvSpPr>
          <p:cNvPr id="3" name="Content Placeholder 2">
            <a:extLst>
              <a:ext uri="{FF2B5EF4-FFF2-40B4-BE49-F238E27FC236}">
                <a16:creationId xmlns:a16="http://schemas.microsoft.com/office/drawing/2014/main" id="{25B4DEB1-CCAC-4532-A1F7-8345C456765B}"/>
              </a:ext>
            </a:extLst>
          </p:cNvPr>
          <p:cNvSpPr>
            <a:spLocks noGrp="1"/>
          </p:cNvSpPr>
          <p:nvPr>
            <p:ph idx="1"/>
          </p:nvPr>
        </p:nvSpPr>
        <p:spPr/>
        <p:txBody>
          <a:bodyPr>
            <a:normAutofit/>
          </a:bodyPr>
          <a:lstStyle/>
          <a:p>
            <a:pPr marL="0" indent="0">
              <a:buNone/>
            </a:pPr>
            <a:r>
              <a:rPr lang="en-US" sz="2400"/>
              <a:t>cstabulate</a:t>
            </a:r>
          </a:p>
          <a:p>
            <a:pPr marL="0" indent="0">
              <a:buNone/>
            </a:pPr>
            <a:r>
              <a:rPr lang="en-US" sz="2400"/>
              <a:t>    /plan file = 'D:\data\nhanes2f_plan.csaplan'</a:t>
            </a:r>
          </a:p>
          <a:p>
            <a:pPr marL="0" indent="0">
              <a:buNone/>
            </a:pPr>
            <a:r>
              <a:rPr lang="en-US" sz="2400"/>
              <a:t>    /tables variables = female</a:t>
            </a:r>
          </a:p>
          <a:p>
            <a:pPr marL="0" indent="0">
              <a:buNone/>
            </a:pPr>
            <a:r>
              <a:rPr lang="en-US" sz="2400"/>
              <a:t>    /cells popsize tablepct</a:t>
            </a:r>
          </a:p>
          <a:p>
            <a:pPr marL="0" indent="0">
              <a:buNone/>
            </a:pPr>
            <a:r>
              <a:rPr lang="en-US" sz="2400"/>
              <a:t>    /statistics count.</a:t>
            </a:r>
          </a:p>
          <a:p>
            <a:pPr marL="0" indent="0">
              <a:buNone/>
            </a:pPr>
            <a:endParaRPr lang="en-US" sz="2400"/>
          </a:p>
        </p:txBody>
      </p:sp>
      <p:pic>
        <p:nvPicPr>
          <p:cNvPr id="4" name="Picture 3">
            <a:extLst>
              <a:ext uri="{FF2B5EF4-FFF2-40B4-BE49-F238E27FC236}">
                <a16:creationId xmlns:a16="http://schemas.microsoft.com/office/drawing/2014/main" id="{FF38A4A8-1D89-479F-AD58-E99E90B69C03}"/>
              </a:ext>
            </a:extLst>
          </p:cNvPr>
          <p:cNvPicPr>
            <a:picLocks noChangeAspect="1"/>
          </p:cNvPicPr>
          <p:nvPr/>
        </p:nvPicPr>
        <p:blipFill>
          <a:blip r:embed="rId2"/>
          <a:stretch>
            <a:fillRect/>
          </a:stretch>
        </p:blipFill>
        <p:spPr>
          <a:xfrm>
            <a:off x="838200" y="4110038"/>
            <a:ext cx="4152900" cy="2066925"/>
          </a:xfrm>
          <a:prstGeom prst="rect">
            <a:avLst/>
          </a:prstGeom>
        </p:spPr>
      </p:pic>
    </p:spTree>
    <p:extLst>
      <p:ext uri="{BB962C8B-B14F-4D97-AF65-F5344CB8AC3E}">
        <p14:creationId xmlns:p14="http://schemas.microsoft.com/office/powerpoint/2010/main" val="2332653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32FE6-9FBB-40A9-84EB-63CFE77AB908}"/>
              </a:ext>
            </a:extLst>
          </p:cNvPr>
          <p:cNvSpPr>
            <a:spLocks noGrp="1"/>
          </p:cNvSpPr>
          <p:nvPr>
            <p:ph type="title"/>
          </p:nvPr>
        </p:nvSpPr>
        <p:spPr/>
        <p:txBody>
          <a:bodyPr/>
          <a:lstStyle/>
          <a:p>
            <a:r>
              <a:rPr lang="en-US"/>
              <a:t>Answers</a:t>
            </a:r>
          </a:p>
        </p:txBody>
      </p:sp>
      <p:sp>
        <p:nvSpPr>
          <p:cNvPr id="3" name="Content Placeholder 2">
            <a:extLst>
              <a:ext uri="{FF2B5EF4-FFF2-40B4-BE49-F238E27FC236}">
                <a16:creationId xmlns:a16="http://schemas.microsoft.com/office/drawing/2014/main" id="{FE3C0930-72E5-4880-87E6-31FE798F0ECB}"/>
              </a:ext>
            </a:extLst>
          </p:cNvPr>
          <p:cNvSpPr>
            <a:spLocks noGrp="1"/>
          </p:cNvSpPr>
          <p:nvPr>
            <p:ph idx="1"/>
          </p:nvPr>
        </p:nvSpPr>
        <p:spPr/>
        <p:txBody>
          <a:bodyPr>
            <a:normAutofit/>
          </a:bodyPr>
          <a:lstStyle/>
          <a:p>
            <a:r>
              <a:rPr lang="en-US"/>
              <a:t>Do not assume simple random sampling (SRS)</a:t>
            </a:r>
          </a:p>
          <a:p>
            <a:pPr lvl="1"/>
            <a:r>
              <a:rPr lang="en-US"/>
              <a:t>Simple random sampling:  each element in the population has an equal chance of being selected into the sample</a:t>
            </a:r>
          </a:p>
          <a:p>
            <a:r>
              <a:rPr lang="en-US"/>
              <a:t>Different from convenience sampling</a:t>
            </a:r>
          </a:p>
          <a:p>
            <a:pPr lvl="1"/>
            <a:r>
              <a:rPr lang="en-US"/>
              <a:t>Know the probability of being selected into the sample</a:t>
            </a:r>
          </a:p>
          <a:p>
            <a:pPr lvl="1"/>
            <a:r>
              <a:rPr lang="en-US"/>
              <a:t>This information is contained in a sampling weight variable, which must be included in the dataset</a:t>
            </a:r>
          </a:p>
          <a:p>
            <a:r>
              <a:rPr lang="en-US"/>
              <a:t>Have strata and/or clustering</a:t>
            </a:r>
          </a:p>
          <a:p>
            <a:endParaRPr lang="en-US"/>
          </a:p>
        </p:txBody>
      </p:sp>
    </p:spTree>
    <p:extLst>
      <p:ext uri="{BB962C8B-B14F-4D97-AF65-F5344CB8AC3E}">
        <p14:creationId xmlns:p14="http://schemas.microsoft.com/office/powerpoint/2010/main" val="12091451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127AF-0BBB-439F-A547-EFFB5DFAB7B9}"/>
              </a:ext>
            </a:extLst>
          </p:cNvPr>
          <p:cNvSpPr>
            <a:spLocks noGrp="1"/>
          </p:cNvSpPr>
          <p:nvPr>
            <p:ph type="title"/>
          </p:nvPr>
        </p:nvSpPr>
        <p:spPr/>
        <p:txBody>
          <a:bodyPr/>
          <a:lstStyle/>
          <a:p>
            <a:r>
              <a:rPr lang="en-US"/>
              <a:t>Notice what is not in the output now</a:t>
            </a:r>
          </a:p>
        </p:txBody>
      </p:sp>
      <p:sp>
        <p:nvSpPr>
          <p:cNvPr id="3" name="Content Placeholder 2">
            <a:extLst>
              <a:ext uri="{FF2B5EF4-FFF2-40B4-BE49-F238E27FC236}">
                <a16:creationId xmlns:a16="http://schemas.microsoft.com/office/drawing/2014/main" id="{D3916C0B-EF85-4C7A-9140-638DD5149679}"/>
              </a:ext>
            </a:extLst>
          </p:cNvPr>
          <p:cNvSpPr>
            <a:spLocks noGrp="1"/>
          </p:cNvSpPr>
          <p:nvPr>
            <p:ph idx="1"/>
          </p:nvPr>
        </p:nvSpPr>
        <p:spPr/>
        <p:txBody>
          <a:bodyPr/>
          <a:lstStyle/>
          <a:p>
            <a:r>
              <a:rPr lang="en-US"/>
              <a:t>When you specify options on a subcommand, the default is overwritten</a:t>
            </a:r>
          </a:p>
          <a:p>
            <a:r>
              <a:rPr lang="en-US"/>
              <a:t>If you want the default output to be included, you need to use those options on the subcommand</a:t>
            </a:r>
          </a:p>
          <a:p>
            <a:r>
              <a:rPr lang="en-US"/>
              <a:t>Example:</a:t>
            </a:r>
          </a:p>
          <a:p>
            <a:pPr lvl="1"/>
            <a:r>
              <a:rPr lang="en-US"/>
              <a:t>The default for the statistics subcommand is “se”, but the SE is not included in the output when only the “count” option is used</a:t>
            </a:r>
          </a:p>
        </p:txBody>
      </p:sp>
    </p:spTree>
    <p:extLst>
      <p:ext uri="{BB962C8B-B14F-4D97-AF65-F5344CB8AC3E}">
        <p14:creationId xmlns:p14="http://schemas.microsoft.com/office/powerpoint/2010/main" val="40594586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ACDE7-732D-4341-9A6F-BDEA366FE572}"/>
              </a:ext>
            </a:extLst>
          </p:cNvPr>
          <p:cNvSpPr>
            <a:spLocks noGrp="1"/>
          </p:cNvSpPr>
          <p:nvPr>
            <p:ph type="title"/>
          </p:nvPr>
        </p:nvSpPr>
        <p:spPr/>
        <p:txBody>
          <a:bodyPr/>
          <a:lstStyle/>
          <a:p>
            <a:r>
              <a:rPr lang="en-US"/>
              <a:t>Test for homogeneity of proportions</a:t>
            </a:r>
          </a:p>
        </p:txBody>
      </p:sp>
      <p:sp>
        <p:nvSpPr>
          <p:cNvPr id="3" name="Content Placeholder 2">
            <a:extLst>
              <a:ext uri="{FF2B5EF4-FFF2-40B4-BE49-F238E27FC236}">
                <a16:creationId xmlns:a16="http://schemas.microsoft.com/office/drawing/2014/main" id="{00A38B8E-433B-413F-9CC8-ED8E4A8EB826}"/>
              </a:ext>
            </a:extLst>
          </p:cNvPr>
          <p:cNvSpPr>
            <a:spLocks noGrp="1"/>
          </p:cNvSpPr>
          <p:nvPr>
            <p:ph idx="1"/>
          </p:nvPr>
        </p:nvSpPr>
        <p:spPr/>
        <p:txBody>
          <a:bodyPr>
            <a:normAutofit/>
          </a:bodyPr>
          <a:lstStyle/>
          <a:p>
            <a:pPr marL="0" indent="0">
              <a:buNone/>
            </a:pPr>
            <a:r>
              <a:rPr lang="en-US" sz="2400"/>
              <a:t>* homogeneity test available only for one-way tables.</a:t>
            </a:r>
          </a:p>
          <a:p>
            <a:pPr marL="0" indent="0">
              <a:buNone/>
            </a:pPr>
            <a:r>
              <a:rPr lang="en-US" sz="2400"/>
              <a:t>cstabulate</a:t>
            </a:r>
          </a:p>
          <a:p>
            <a:pPr marL="0" indent="0">
              <a:buNone/>
            </a:pPr>
            <a:r>
              <a:rPr lang="en-US" sz="2400"/>
              <a:t>      /plan file = 'D:\data\nhanes2f_plan.csaplan'</a:t>
            </a:r>
          </a:p>
          <a:p>
            <a:pPr marL="0" indent="0">
              <a:buNone/>
            </a:pPr>
            <a:r>
              <a:rPr lang="en-US" sz="2400"/>
              <a:t>      /tables variables = female</a:t>
            </a:r>
          </a:p>
          <a:p>
            <a:pPr marL="0" indent="0">
              <a:buNone/>
            </a:pPr>
            <a:r>
              <a:rPr lang="en-US" sz="2400"/>
              <a:t>      /cells popsize tablepct</a:t>
            </a:r>
          </a:p>
          <a:p>
            <a:pPr marL="0" indent="0">
              <a:buNone/>
            </a:pPr>
            <a:r>
              <a:rPr lang="en-US" sz="2400"/>
              <a:t>      /statistics se cin(95) count</a:t>
            </a:r>
          </a:p>
          <a:p>
            <a:pPr marL="0" indent="0">
              <a:buNone/>
            </a:pPr>
            <a:r>
              <a:rPr lang="en-US" sz="2400"/>
              <a:t>      /test homogeneity.</a:t>
            </a:r>
          </a:p>
          <a:p>
            <a:pPr marL="0" indent="0">
              <a:buNone/>
            </a:pPr>
            <a:endParaRPr lang="en-US" sz="2400"/>
          </a:p>
        </p:txBody>
      </p:sp>
    </p:spTree>
    <p:extLst>
      <p:ext uri="{BB962C8B-B14F-4D97-AF65-F5344CB8AC3E}">
        <p14:creationId xmlns:p14="http://schemas.microsoft.com/office/powerpoint/2010/main" val="5663042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616AE-8183-472E-B851-730CF7C7324A}"/>
              </a:ext>
            </a:extLst>
          </p:cNvPr>
          <p:cNvSpPr>
            <a:spLocks noGrp="1"/>
          </p:cNvSpPr>
          <p:nvPr>
            <p:ph type="title"/>
          </p:nvPr>
        </p:nvSpPr>
        <p:spPr/>
        <p:txBody>
          <a:bodyPr/>
          <a:lstStyle/>
          <a:p>
            <a:r>
              <a:rPr lang="en-US"/>
              <a:t>Two output tables</a:t>
            </a:r>
          </a:p>
        </p:txBody>
      </p:sp>
      <p:pic>
        <p:nvPicPr>
          <p:cNvPr id="4" name="Content Placeholder 3">
            <a:extLst>
              <a:ext uri="{FF2B5EF4-FFF2-40B4-BE49-F238E27FC236}">
                <a16:creationId xmlns:a16="http://schemas.microsoft.com/office/drawing/2014/main" id="{7EC2138B-E32D-43BF-A48B-93E7159BC4C2}"/>
              </a:ext>
            </a:extLst>
          </p:cNvPr>
          <p:cNvPicPr>
            <a:picLocks noGrp="1" noChangeAspect="1"/>
          </p:cNvPicPr>
          <p:nvPr>
            <p:ph idx="1"/>
          </p:nvPr>
        </p:nvPicPr>
        <p:blipFill>
          <a:blip r:embed="rId2"/>
          <a:stretch>
            <a:fillRect/>
          </a:stretch>
        </p:blipFill>
        <p:spPr>
          <a:xfrm>
            <a:off x="801213" y="1821430"/>
            <a:ext cx="7296150" cy="2095500"/>
          </a:xfrm>
          <a:prstGeom prst="rect">
            <a:avLst/>
          </a:prstGeom>
        </p:spPr>
      </p:pic>
      <p:pic>
        <p:nvPicPr>
          <p:cNvPr id="5" name="Picture 4">
            <a:extLst>
              <a:ext uri="{FF2B5EF4-FFF2-40B4-BE49-F238E27FC236}">
                <a16:creationId xmlns:a16="http://schemas.microsoft.com/office/drawing/2014/main" id="{8EF41E58-9AF3-409F-ACF0-0D0F97B87B59}"/>
              </a:ext>
            </a:extLst>
          </p:cNvPr>
          <p:cNvPicPr>
            <a:picLocks noChangeAspect="1"/>
          </p:cNvPicPr>
          <p:nvPr/>
        </p:nvPicPr>
        <p:blipFill>
          <a:blip r:embed="rId3"/>
          <a:stretch>
            <a:fillRect/>
          </a:stretch>
        </p:blipFill>
        <p:spPr>
          <a:xfrm>
            <a:off x="955469" y="4146776"/>
            <a:ext cx="6781800" cy="1438275"/>
          </a:xfrm>
          <a:prstGeom prst="rect">
            <a:avLst/>
          </a:prstGeom>
        </p:spPr>
      </p:pic>
    </p:spTree>
    <p:extLst>
      <p:ext uri="{BB962C8B-B14F-4D97-AF65-F5344CB8AC3E}">
        <p14:creationId xmlns:p14="http://schemas.microsoft.com/office/powerpoint/2010/main" val="12406849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813B6-39B8-49DD-A180-E78A2F735F3C}"/>
              </a:ext>
            </a:extLst>
          </p:cNvPr>
          <p:cNvSpPr>
            <a:spLocks noGrp="1"/>
          </p:cNvSpPr>
          <p:nvPr>
            <p:ph type="title"/>
          </p:nvPr>
        </p:nvSpPr>
        <p:spPr/>
        <p:txBody>
          <a:bodyPr/>
          <a:lstStyle/>
          <a:p>
            <a:r>
              <a:rPr lang="en-US"/>
              <a:t>Crosstabulation or two-way table</a:t>
            </a:r>
          </a:p>
        </p:txBody>
      </p:sp>
      <p:sp>
        <p:nvSpPr>
          <p:cNvPr id="3" name="Content Placeholder 2">
            <a:extLst>
              <a:ext uri="{FF2B5EF4-FFF2-40B4-BE49-F238E27FC236}">
                <a16:creationId xmlns:a16="http://schemas.microsoft.com/office/drawing/2014/main" id="{D82848D5-62A2-456C-A4E9-3BF1F7D94110}"/>
              </a:ext>
            </a:extLst>
          </p:cNvPr>
          <p:cNvSpPr>
            <a:spLocks noGrp="1"/>
          </p:cNvSpPr>
          <p:nvPr>
            <p:ph idx="1"/>
          </p:nvPr>
        </p:nvSpPr>
        <p:spPr/>
        <p:txBody>
          <a:bodyPr>
            <a:normAutofit/>
          </a:bodyPr>
          <a:lstStyle/>
          <a:p>
            <a:pPr marL="0" indent="0">
              <a:buNone/>
            </a:pPr>
            <a:r>
              <a:rPr lang="en-US" sz="2400"/>
              <a:t>cstabulate</a:t>
            </a:r>
          </a:p>
          <a:p>
            <a:pPr marL="0" indent="0">
              <a:buNone/>
            </a:pPr>
            <a:r>
              <a:rPr lang="en-US" sz="2400"/>
              <a:t>    /plan file = 'D:\data\nhanes2f_plan.csaplan'</a:t>
            </a:r>
          </a:p>
          <a:p>
            <a:pPr marL="0" indent="0">
              <a:buNone/>
            </a:pPr>
            <a:r>
              <a:rPr lang="en-US" sz="2400"/>
              <a:t>    /tables variables = female by rural.</a:t>
            </a:r>
          </a:p>
          <a:p>
            <a:pPr marL="0" indent="0">
              <a:buNone/>
            </a:pPr>
            <a:endParaRPr lang="en-US" sz="2400"/>
          </a:p>
        </p:txBody>
      </p:sp>
      <p:pic>
        <p:nvPicPr>
          <p:cNvPr id="4" name="Picture 3">
            <a:extLst>
              <a:ext uri="{FF2B5EF4-FFF2-40B4-BE49-F238E27FC236}">
                <a16:creationId xmlns:a16="http://schemas.microsoft.com/office/drawing/2014/main" id="{7B752777-D628-40C2-B700-918106A86EB1}"/>
              </a:ext>
            </a:extLst>
          </p:cNvPr>
          <p:cNvPicPr>
            <a:picLocks noChangeAspect="1"/>
          </p:cNvPicPr>
          <p:nvPr/>
        </p:nvPicPr>
        <p:blipFill>
          <a:blip r:embed="rId2"/>
          <a:stretch>
            <a:fillRect/>
          </a:stretch>
        </p:blipFill>
        <p:spPr>
          <a:xfrm>
            <a:off x="1113621" y="3560866"/>
            <a:ext cx="6315075" cy="2095500"/>
          </a:xfrm>
          <a:prstGeom prst="rect">
            <a:avLst/>
          </a:prstGeom>
        </p:spPr>
      </p:pic>
    </p:spTree>
    <p:extLst>
      <p:ext uri="{BB962C8B-B14F-4D97-AF65-F5344CB8AC3E}">
        <p14:creationId xmlns:p14="http://schemas.microsoft.com/office/powerpoint/2010/main" val="6437583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058EE-ECB5-4DC3-B7FD-E7AD35B32A0A}"/>
              </a:ext>
            </a:extLst>
          </p:cNvPr>
          <p:cNvSpPr>
            <a:spLocks noGrp="1"/>
          </p:cNvSpPr>
          <p:nvPr>
            <p:ph type="title"/>
          </p:nvPr>
        </p:nvSpPr>
        <p:spPr/>
        <p:txBody>
          <a:bodyPr/>
          <a:lstStyle/>
          <a:p>
            <a:r>
              <a:rPr lang="en-US"/>
              <a:t>Let’s add some options</a:t>
            </a:r>
          </a:p>
        </p:txBody>
      </p:sp>
      <p:sp>
        <p:nvSpPr>
          <p:cNvPr id="3" name="Content Placeholder 2">
            <a:extLst>
              <a:ext uri="{FF2B5EF4-FFF2-40B4-BE49-F238E27FC236}">
                <a16:creationId xmlns:a16="http://schemas.microsoft.com/office/drawing/2014/main" id="{A1F65FD4-A9DC-4476-B2ED-4631FCAE2D41}"/>
              </a:ext>
            </a:extLst>
          </p:cNvPr>
          <p:cNvSpPr>
            <a:spLocks noGrp="1"/>
          </p:cNvSpPr>
          <p:nvPr>
            <p:ph idx="1"/>
          </p:nvPr>
        </p:nvSpPr>
        <p:spPr/>
        <p:txBody>
          <a:bodyPr>
            <a:normAutofit/>
          </a:bodyPr>
          <a:lstStyle/>
          <a:p>
            <a:pPr marL="0" indent="0">
              <a:buNone/>
            </a:pPr>
            <a:r>
              <a:rPr lang="en-US" sz="2400"/>
              <a:t>cstabulate</a:t>
            </a:r>
          </a:p>
          <a:p>
            <a:pPr marL="0" indent="0">
              <a:buNone/>
            </a:pPr>
            <a:r>
              <a:rPr lang="en-US" sz="2400"/>
              <a:t>      /plan file = 'D:\data\nhanes2f_plan.csaplan'</a:t>
            </a:r>
          </a:p>
          <a:p>
            <a:pPr marL="0" indent="0">
              <a:buNone/>
            </a:pPr>
            <a:r>
              <a:rPr lang="en-US" sz="2400"/>
              <a:t>      /tables variables = female by rural</a:t>
            </a:r>
          </a:p>
          <a:p>
            <a:pPr marL="0" indent="0">
              <a:buNone/>
            </a:pPr>
            <a:r>
              <a:rPr lang="en-US" sz="2400"/>
              <a:t>      /cells rowpct colpct tablepct</a:t>
            </a:r>
          </a:p>
          <a:p>
            <a:pPr marL="0" indent="0">
              <a:buNone/>
            </a:pPr>
            <a:r>
              <a:rPr lang="en-US" sz="2400"/>
              <a:t>      /statistics se cin(95) count.</a:t>
            </a:r>
          </a:p>
          <a:p>
            <a:pPr marL="0" indent="0">
              <a:buNone/>
            </a:pPr>
            <a:endParaRPr lang="en-US" sz="2400"/>
          </a:p>
        </p:txBody>
      </p:sp>
    </p:spTree>
    <p:extLst>
      <p:ext uri="{BB962C8B-B14F-4D97-AF65-F5344CB8AC3E}">
        <p14:creationId xmlns:p14="http://schemas.microsoft.com/office/powerpoint/2010/main" val="40660665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4434-4D7E-4D52-B9DA-FECE325F827F}"/>
              </a:ext>
            </a:extLst>
          </p:cNvPr>
          <p:cNvSpPr>
            <a:spLocks noGrp="1"/>
          </p:cNvSpPr>
          <p:nvPr>
            <p:ph type="title"/>
          </p:nvPr>
        </p:nvSpPr>
        <p:spPr/>
        <p:txBody>
          <a:bodyPr/>
          <a:lstStyle/>
          <a:p>
            <a:r>
              <a:rPr lang="en-US"/>
              <a:t>Lots of output</a:t>
            </a:r>
          </a:p>
        </p:txBody>
      </p:sp>
      <p:pic>
        <p:nvPicPr>
          <p:cNvPr id="4" name="Content Placeholder 3">
            <a:extLst>
              <a:ext uri="{FF2B5EF4-FFF2-40B4-BE49-F238E27FC236}">
                <a16:creationId xmlns:a16="http://schemas.microsoft.com/office/drawing/2014/main" id="{90E8790C-6214-4210-A118-47A0EB2AB9C9}"/>
              </a:ext>
            </a:extLst>
          </p:cNvPr>
          <p:cNvPicPr>
            <a:picLocks noGrp="1" noChangeAspect="1"/>
          </p:cNvPicPr>
          <p:nvPr>
            <p:ph idx="1"/>
          </p:nvPr>
        </p:nvPicPr>
        <p:blipFill>
          <a:blip r:embed="rId2"/>
          <a:stretch>
            <a:fillRect/>
          </a:stretch>
        </p:blipFill>
        <p:spPr>
          <a:xfrm>
            <a:off x="893271" y="1718746"/>
            <a:ext cx="3615393" cy="4902383"/>
          </a:xfrm>
          <a:prstGeom prst="rect">
            <a:avLst/>
          </a:prstGeom>
        </p:spPr>
      </p:pic>
    </p:spTree>
    <p:extLst>
      <p:ext uri="{BB962C8B-B14F-4D97-AF65-F5344CB8AC3E}">
        <p14:creationId xmlns:p14="http://schemas.microsoft.com/office/powerpoint/2010/main" val="13215628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52EF5-FFE6-49C1-AFD2-C0FC1B4771EB}"/>
              </a:ext>
            </a:extLst>
          </p:cNvPr>
          <p:cNvSpPr>
            <a:spLocks noGrp="1"/>
          </p:cNvSpPr>
          <p:nvPr>
            <p:ph type="title"/>
          </p:nvPr>
        </p:nvSpPr>
        <p:spPr/>
        <p:txBody>
          <a:bodyPr/>
          <a:lstStyle/>
          <a:p>
            <a:r>
              <a:rPr lang="en-US"/>
              <a:t>Making multiple two-way tables at once</a:t>
            </a:r>
          </a:p>
        </p:txBody>
      </p:sp>
      <p:sp>
        <p:nvSpPr>
          <p:cNvPr id="3" name="Content Placeholder 2">
            <a:extLst>
              <a:ext uri="{FF2B5EF4-FFF2-40B4-BE49-F238E27FC236}">
                <a16:creationId xmlns:a16="http://schemas.microsoft.com/office/drawing/2014/main" id="{6D2B63B1-A4A1-4326-98D5-5B2640BA6621}"/>
              </a:ext>
            </a:extLst>
          </p:cNvPr>
          <p:cNvSpPr>
            <a:spLocks noGrp="1"/>
          </p:cNvSpPr>
          <p:nvPr>
            <p:ph idx="1"/>
          </p:nvPr>
        </p:nvSpPr>
        <p:spPr/>
        <p:txBody>
          <a:bodyPr>
            <a:normAutofit/>
          </a:bodyPr>
          <a:lstStyle/>
          <a:p>
            <a:pPr marL="0" indent="0">
              <a:buNone/>
            </a:pPr>
            <a:r>
              <a:rPr lang="en-US" sz="2400"/>
              <a:t>cstabulate</a:t>
            </a:r>
          </a:p>
          <a:p>
            <a:pPr marL="0" indent="0">
              <a:buNone/>
            </a:pPr>
            <a:r>
              <a:rPr lang="en-US" sz="2400"/>
              <a:t>      /plan file = 'D:\data\nhanes2f_plan.csaplan'</a:t>
            </a:r>
          </a:p>
          <a:p>
            <a:pPr marL="0" indent="0">
              <a:buNone/>
            </a:pPr>
            <a:r>
              <a:rPr lang="en-US" sz="2400"/>
              <a:t>      /tables variables = female health by rural</a:t>
            </a:r>
          </a:p>
          <a:p>
            <a:pPr marL="0" indent="0">
              <a:buNone/>
            </a:pPr>
            <a:r>
              <a:rPr lang="en-US" sz="2400"/>
              <a:t>      /cells popsize tablepct</a:t>
            </a:r>
          </a:p>
          <a:p>
            <a:pPr marL="0" indent="0">
              <a:buNone/>
            </a:pPr>
            <a:r>
              <a:rPr lang="en-US" sz="2400"/>
              <a:t>      /statistics se cin(95) count.</a:t>
            </a:r>
          </a:p>
          <a:p>
            <a:pPr marL="0" indent="0">
              <a:buNone/>
            </a:pPr>
            <a:endParaRPr lang="en-US" sz="2400"/>
          </a:p>
        </p:txBody>
      </p:sp>
    </p:spTree>
    <p:extLst>
      <p:ext uri="{BB962C8B-B14F-4D97-AF65-F5344CB8AC3E}">
        <p14:creationId xmlns:p14="http://schemas.microsoft.com/office/powerpoint/2010/main" val="39253025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5B4E-7F5D-46C4-AB1C-C5E88139E4D3}"/>
              </a:ext>
            </a:extLst>
          </p:cNvPr>
          <p:cNvSpPr>
            <a:spLocks noGrp="1"/>
          </p:cNvSpPr>
          <p:nvPr>
            <p:ph type="title"/>
          </p:nvPr>
        </p:nvSpPr>
        <p:spPr/>
        <p:txBody>
          <a:bodyPr/>
          <a:lstStyle/>
          <a:p>
            <a:r>
              <a:rPr lang="en-US"/>
              <a:t>Two tables</a:t>
            </a:r>
          </a:p>
        </p:txBody>
      </p:sp>
      <p:pic>
        <p:nvPicPr>
          <p:cNvPr id="4" name="Content Placeholder 3">
            <a:extLst>
              <a:ext uri="{FF2B5EF4-FFF2-40B4-BE49-F238E27FC236}">
                <a16:creationId xmlns:a16="http://schemas.microsoft.com/office/drawing/2014/main" id="{89E344C3-8C67-4C9E-B026-BBD85998EF03}"/>
              </a:ext>
            </a:extLst>
          </p:cNvPr>
          <p:cNvPicPr>
            <a:picLocks noGrp="1" noChangeAspect="1"/>
          </p:cNvPicPr>
          <p:nvPr>
            <p:ph idx="1"/>
          </p:nvPr>
        </p:nvPicPr>
        <p:blipFill>
          <a:blip r:embed="rId2"/>
          <a:stretch>
            <a:fillRect/>
          </a:stretch>
        </p:blipFill>
        <p:spPr>
          <a:xfrm>
            <a:off x="838200" y="1758332"/>
            <a:ext cx="4648020" cy="4351338"/>
          </a:xfrm>
          <a:prstGeom prst="rect">
            <a:avLst/>
          </a:prstGeom>
        </p:spPr>
      </p:pic>
      <p:pic>
        <p:nvPicPr>
          <p:cNvPr id="5" name="Picture 4">
            <a:extLst>
              <a:ext uri="{FF2B5EF4-FFF2-40B4-BE49-F238E27FC236}">
                <a16:creationId xmlns:a16="http://schemas.microsoft.com/office/drawing/2014/main" id="{59C061C6-8D08-4767-8984-9B1C328D0CCE}"/>
              </a:ext>
            </a:extLst>
          </p:cNvPr>
          <p:cNvPicPr>
            <a:picLocks noChangeAspect="1"/>
          </p:cNvPicPr>
          <p:nvPr/>
        </p:nvPicPr>
        <p:blipFill>
          <a:blip r:embed="rId3"/>
          <a:stretch>
            <a:fillRect/>
          </a:stretch>
        </p:blipFill>
        <p:spPr>
          <a:xfrm>
            <a:off x="7045593" y="365125"/>
            <a:ext cx="3749078" cy="6533047"/>
          </a:xfrm>
          <a:prstGeom prst="rect">
            <a:avLst/>
          </a:prstGeom>
        </p:spPr>
      </p:pic>
    </p:spTree>
    <p:extLst>
      <p:ext uri="{BB962C8B-B14F-4D97-AF65-F5344CB8AC3E}">
        <p14:creationId xmlns:p14="http://schemas.microsoft.com/office/powerpoint/2010/main" val="13973941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B2A08-38F0-4C51-A2E9-4A8A36357957}"/>
              </a:ext>
            </a:extLst>
          </p:cNvPr>
          <p:cNvSpPr>
            <a:spLocks noGrp="1"/>
          </p:cNvSpPr>
          <p:nvPr>
            <p:ph type="title"/>
          </p:nvPr>
        </p:nvSpPr>
        <p:spPr/>
        <p:txBody>
          <a:bodyPr/>
          <a:lstStyle/>
          <a:p>
            <a:r>
              <a:rPr lang="en-US"/>
              <a:t>Chi-square test of independence</a:t>
            </a:r>
          </a:p>
        </p:txBody>
      </p:sp>
      <p:sp>
        <p:nvSpPr>
          <p:cNvPr id="3" name="Content Placeholder 2">
            <a:extLst>
              <a:ext uri="{FF2B5EF4-FFF2-40B4-BE49-F238E27FC236}">
                <a16:creationId xmlns:a16="http://schemas.microsoft.com/office/drawing/2014/main" id="{2F9877DB-D99B-4E98-8FA9-360E36823739}"/>
              </a:ext>
            </a:extLst>
          </p:cNvPr>
          <p:cNvSpPr>
            <a:spLocks noGrp="1"/>
          </p:cNvSpPr>
          <p:nvPr>
            <p:ph idx="1"/>
          </p:nvPr>
        </p:nvSpPr>
        <p:spPr/>
        <p:txBody>
          <a:bodyPr>
            <a:normAutofit/>
          </a:bodyPr>
          <a:lstStyle/>
          <a:p>
            <a:pPr marL="0" indent="0">
              <a:buNone/>
            </a:pPr>
            <a:r>
              <a:rPr lang="en-US" sz="2400"/>
              <a:t>* expected option only works with a two-way table.</a:t>
            </a:r>
          </a:p>
          <a:p>
            <a:pPr marL="0" indent="0">
              <a:buNone/>
            </a:pPr>
            <a:r>
              <a:rPr lang="en-US" sz="2400"/>
              <a:t>* must have the tablepct option on the cells subcommand.</a:t>
            </a:r>
          </a:p>
          <a:p>
            <a:pPr marL="0" indent="0">
              <a:buNone/>
            </a:pPr>
            <a:r>
              <a:rPr lang="en-US" sz="2400"/>
              <a:t>cstabulate</a:t>
            </a:r>
          </a:p>
          <a:p>
            <a:pPr marL="0" indent="0">
              <a:buNone/>
            </a:pPr>
            <a:r>
              <a:rPr lang="en-US" sz="2400"/>
              <a:t>      /plan file = 'D:\data\nhanes2f_plan.csaplan'</a:t>
            </a:r>
          </a:p>
          <a:p>
            <a:pPr marL="0" indent="0">
              <a:buNone/>
            </a:pPr>
            <a:r>
              <a:rPr lang="en-US" sz="2400"/>
              <a:t>      /tables variables = female by rural</a:t>
            </a:r>
          </a:p>
          <a:p>
            <a:pPr marL="0" indent="0">
              <a:buNone/>
            </a:pPr>
            <a:r>
              <a:rPr lang="en-US" sz="2400"/>
              <a:t>      /cells popsize tablepct</a:t>
            </a:r>
          </a:p>
          <a:p>
            <a:pPr marL="0" indent="0">
              <a:buNone/>
            </a:pPr>
            <a:r>
              <a:rPr lang="en-US" sz="2400"/>
              <a:t>      /statistics count expected</a:t>
            </a:r>
          </a:p>
          <a:p>
            <a:pPr marL="0" indent="0">
              <a:buNone/>
            </a:pPr>
            <a:r>
              <a:rPr lang="en-US" sz="2400"/>
              <a:t>      /test independence.</a:t>
            </a:r>
          </a:p>
        </p:txBody>
      </p:sp>
    </p:spTree>
    <p:extLst>
      <p:ext uri="{BB962C8B-B14F-4D97-AF65-F5344CB8AC3E}">
        <p14:creationId xmlns:p14="http://schemas.microsoft.com/office/powerpoint/2010/main" val="39505532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B7A1-652E-40CF-AC41-1D826E42BC90}"/>
              </a:ext>
            </a:extLst>
          </p:cNvPr>
          <p:cNvSpPr>
            <a:spLocks noGrp="1"/>
          </p:cNvSpPr>
          <p:nvPr>
            <p:ph type="title"/>
          </p:nvPr>
        </p:nvSpPr>
        <p:spPr/>
        <p:txBody>
          <a:bodyPr/>
          <a:lstStyle/>
          <a:p>
            <a:r>
              <a:rPr lang="en-US"/>
              <a:t>Two output tables</a:t>
            </a:r>
          </a:p>
        </p:txBody>
      </p:sp>
      <p:pic>
        <p:nvPicPr>
          <p:cNvPr id="4" name="Content Placeholder 3">
            <a:extLst>
              <a:ext uri="{FF2B5EF4-FFF2-40B4-BE49-F238E27FC236}">
                <a16:creationId xmlns:a16="http://schemas.microsoft.com/office/drawing/2014/main" id="{3FA9D63A-DBAD-4AFE-80EC-1DAC10982109}"/>
              </a:ext>
            </a:extLst>
          </p:cNvPr>
          <p:cNvPicPr>
            <a:picLocks noGrp="1" noChangeAspect="1"/>
          </p:cNvPicPr>
          <p:nvPr>
            <p:ph idx="1"/>
          </p:nvPr>
        </p:nvPicPr>
        <p:blipFill>
          <a:blip r:embed="rId2"/>
          <a:stretch>
            <a:fillRect/>
          </a:stretch>
        </p:blipFill>
        <p:spPr>
          <a:xfrm>
            <a:off x="834242" y="1505744"/>
            <a:ext cx="6543675" cy="3771900"/>
          </a:xfrm>
          <a:prstGeom prst="rect">
            <a:avLst/>
          </a:prstGeom>
        </p:spPr>
      </p:pic>
      <p:pic>
        <p:nvPicPr>
          <p:cNvPr id="5" name="Picture 4">
            <a:extLst>
              <a:ext uri="{FF2B5EF4-FFF2-40B4-BE49-F238E27FC236}">
                <a16:creationId xmlns:a16="http://schemas.microsoft.com/office/drawing/2014/main" id="{BCCC7E03-DB98-40CA-849F-0B794FE996C3}"/>
              </a:ext>
            </a:extLst>
          </p:cNvPr>
          <p:cNvPicPr>
            <a:picLocks noChangeAspect="1"/>
          </p:cNvPicPr>
          <p:nvPr/>
        </p:nvPicPr>
        <p:blipFill>
          <a:blip r:embed="rId3"/>
          <a:stretch>
            <a:fillRect/>
          </a:stretch>
        </p:blipFill>
        <p:spPr>
          <a:xfrm>
            <a:off x="868136" y="5239306"/>
            <a:ext cx="7581900" cy="1438275"/>
          </a:xfrm>
          <a:prstGeom prst="rect">
            <a:avLst/>
          </a:prstGeom>
        </p:spPr>
      </p:pic>
    </p:spTree>
    <p:extLst>
      <p:ext uri="{BB962C8B-B14F-4D97-AF65-F5344CB8AC3E}">
        <p14:creationId xmlns:p14="http://schemas.microsoft.com/office/powerpoint/2010/main" val="1647320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8D6AB-7209-4A98-B8A5-8197F823DE99}"/>
              </a:ext>
            </a:extLst>
          </p:cNvPr>
          <p:cNvSpPr>
            <a:spLocks noGrp="1"/>
          </p:cNvSpPr>
          <p:nvPr>
            <p:ph type="title"/>
          </p:nvPr>
        </p:nvSpPr>
        <p:spPr/>
        <p:txBody>
          <a:bodyPr/>
          <a:lstStyle/>
          <a:p>
            <a:r>
              <a:rPr lang="en-US"/>
              <a:t>More questions</a:t>
            </a:r>
          </a:p>
        </p:txBody>
      </p:sp>
      <p:sp>
        <p:nvSpPr>
          <p:cNvPr id="3" name="Content Placeholder 2">
            <a:extLst>
              <a:ext uri="{FF2B5EF4-FFF2-40B4-BE49-F238E27FC236}">
                <a16:creationId xmlns:a16="http://schemas.microsoft.com/office/drawing/2014/main" id="{8F922829-9F70-4F00-B195-5161B3553157}"/>
              </a:ext>
            </a:extLst>
          </p:cNvPr>
          <p:cNvSpPr>
            <a:spLocks noGrp="1"/>
          </p:cNvSpPr>
          <p:nvPr>
            <p:ph idx="1"/>
          </p:nvPr>
        </p:nvSpPr>
        <p:spPr/>
        <p:txBody>
          <a:bodyPr/>
          <a:lstStyle/>
          <a:p>
            <a:r>
              <a:rPr lang="en-US"/>
              <a:t>What is stratification?</a:t>
            </a:r>
          </a:p>
          <a:p>
            <a:r>
              <a:rPr lang="en-US"/>
              <a:t>What is clustering?</a:t>
            </a:r>
          </a:p>
          <a:p>
            <a:r>
              <a:rPr lang="en-US"/>
              <a:t>Why do we care about these?</a:t>
            </a:r>
          </a:p>
        </p:txBody>
      </p:sp>
    </p:spTree>
    <p:extLst>
      <p:ext uri="{BB962C8B-B14F-4D97-AF65-F5344CB8AC3E}">
        <p14:creationId xmlns:p14="http://schemas.microsoft.com/office/powerpoint/2010/main" val="14963543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5304C-7F62-4AB7-AD45-272799C86891}"/>
              </a:ext>
            </a:extLst>
          </p:cNvPr>
          <p:cNvSpPr>
            <a:spLocks noGrp="1"/>
          </p:cNvSpPr>
          <p:nvPr>
            <p:ph type="title"/>
          </p:nvPr>
        </p:nvSpPr>
        <p:spPr/>
        <p:txBody>
          <a:bodyPr/>
          <a:lstStyle/>
          <a:p>
            <a:r>
              <a:rPr lang="en-US"/>
              <a:t>Try it yourself!</a:t>
            </a:r>
          </a:p>
        </p:txBody>
      </p:sp>
      <p:sp>
        <p:nvSpPr>
          <p:cNvPr id="3" name="Content Placeholder 2">
            <a:extLst>
              <a:ext uri="{FF2B5EF4-FFF2-40B4-BE49-F238E27FC236}">
                <a16:creationId xmlns:a16="http://schemas.microsoft.com/office/drawing/2014/main" id="{2C97678B-CA5A-4035-9BB2-12BA1497B5C7}"/>
              </a:ext>
            </a:extLst>
          </p:cNvPr>
          <p:cNvSpPr>
            <a:spLocks noGrp="1"/>
          </p:cNvSpPr>
          <p:nvPr>
            <p:ph idx="1"/>
          </p:nvPr>
        </p:nvSpPr>
        <p:spPr/>
        <p:txBody>
          <a:bodyPr/>
          <a:lstStyle/>
          <a:p>
            <a:pPr marL="514350" indent="-514350">
              <a:buFont typeface="+mj-lt"/>
              <a:buAutoNum type="arabicPeriod"/>
            </a:pPr>
            <a:r>
              <a:rPr lang="en-US"/>
              <a:t>Get the means for the variables “iron” and “hgb”; include the weighted (population) and unweighted size and 95% confidence intervals in the output</a:t>
            </a:r>
          </a:p>
          <a:p>
            <a:pPr marL="514350" indent="-514350">
              <a:buFont typeface="+mj-lt"/>
              <a:buAutoNum type="arabicPeriod"/>
            </a:pPr>
            <a:r>
              <a:rPr lang="en-US"/>
              <a:t>Get a frequency table for the variable "sex"; include both the weighted (population) and unweighted size and the design effect.</a:t>
            </a:r>
          </a:p>
          <a:p>
            <a:pPr marL="514350" indent="-514350">
              <a:buFont typeface="+mj-lt"/>
              <a:buAutoNum type="arabicPeriod"/>
            </a:pPr>
            <a:r>
              <a:rPr lang="en-US"/>
              <a:t>Is there a relationship between the variables “sex” and “agecat”?</a:t>
            </a:r>
          </a:p>
        </p:txBody>
      </p:sp>
    </p:spTree>
    <p:extLst>
      <p:ext uri="{BB962C8B-B14F-4D97-AF65-F5344CB8AC3E}">
        <p14:creationId xmlns:p14="http://schemas.microsoft.com/office/powerpoint/2010/main" val="12776455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65D14-FB48-4DD1-BF63-B7C6428211BE}"/>
              </a:ext>
            </a:extLst>
          </p:cNvPr>
          <p:cNvSpPr>
            <a:spLocks noGrp="1"/>
          </p:cNvSpPr>
          <p:nvPr>
            <p:ph type="title"/>
          </p:nvPr>
        </p:nvSpPr>
        <p:spPr/>
        <p:txBody>
          <a:bodyPr/>
          <a:lstStyle/>
          <a:p>
            <a:r>
              <a:rPr lang="en-US"/>
              <a:t>Let’s take a short break!</a:t>
            </a:r>
          </a:p>
        </p:txBody>
      </p:sp>
      <p:pic>
        <p:nvPicPr>
          <p:cNvPr id="5" name="Content Placeholder 4">
            <a:extLst>
              <a:ext uri="{FF2B5EF4-FFF2-40B4-BE49-F238E27FC236}">
                <a16:creationId xmlns:a16="http://schemas.microsoft.com/office/drawing/2014/main" id="{6BC8A39E-4831-48FD-B72A-68502BAC03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8162" y="1758331"/>
            <a:ext cx="3810148" cy="4351338"/>
          </a:xfrm>
        </p:spPr>
      </p:pic>
    </p:spTree>
    <p:extLst>
      <p:ext uri="{BB962C8B-B14F-4D97-AF65-F5344CB8AC3E}">
        <p14:creationId xmlns:p14="http://schemas.microsoft.com/office/powerpoint/2010/main" val="15538547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3C74F-05F9-43C8-9317-6C89E98F3E39}"/>
              </a:ext>
            </a:extLst>
          </p:cNvPr>
          <p:cNvSpPr>
            <a:spLocks noGrp="1"/>
          </p:cNvSpPr>
          <p:nvPr>
            <p:ph type="title"/>
          </p:nvPr>
        </p:nvSpPr>
        <p:spPr/>
        <p:txBody>
          <a:bodyPr/>
          <a:lstStyle/>
          <a:p>
            <a:r>
              <a:rPr lang="en-US"/>
              <a:t>Analyses of subpopulations</a:t>
            </a:r>
          </a:p>
        </p:txBody>
      </p:sp>
      <p:sp>
        <p:nvSpPr>
          <p:cNvPr id="3" name="Content Placeholder 2">
            <a:extLst>
              <a:ext uri="{FF2B5EF4-FFF2-40B4-BE49-F238E27FC236}">
                <a16:creationId xmlns:a16="http://schemas.microsoft.com/office/drawing/2014/main" id="{02D840A5-0B1B-4A53-A8E7-934EAE282C65}"/>
              </a:ext>
            </a:extLst>
          </p:cNvPr>
          <p:cNvSpPr>
            <a:spLocks noGrp="1"/>
          </p:cNvSpPr>
          <p:nvPr>
            <p:ph idx="1"/>
          </p:nvPr>
        </p:nvSpPr>
        <p:spPr/>
        <p:txBody>
          <a:bodyPr>
            <a:normAutofit lnSpcReduction="10000"/>
          </a:bodyPr>
          <a:lstStyle/>
          <a:p>
            <a:r>
              <a:rPr lang="en-US"/>
              <a:t>Difference between the anlaysis of experimental and complex survey data</a:t>
            </a:r>
          </a:p>
          <a:p>
            <a:r>
              <a:rPr lang="en-US"/>
              <a:t>With complex survey data, you (almost) never get to delete any cases from the data set, even if you will never use them in any of your analyses</a:t>
            </a:r>
          </a:p>
          <a:p>
            <a:r>
              <a:rPr lang="en-US"/>
              <a:t>When the subpop (or domain) subcommand is used, only the cases defined by the subpopulation are used in the calculation of the estimate, but all cases are used in the calculation of the standard errors. </a:t>
            </a:r>
          </a:p>
          <a:p>
            <a:r>
              <a:rPr lang="en-US"/>
              <a:t>Use subpop subcommand with descriptive procedures and domain subcommand with regression procedures</a:t>
            </a:r>
          </a:p>
        </p:txBody>
      </p:sp>
    </p:spTree>
    <p:extLst>
      <p:ext uri="{BB962C8B-B14F-4D97-AF65-F5344CB8AC3E}">
        <p14:creationId xmlns:p14="http://schemas.microsoft.com/office/powerpoint/2010/main" val="8690037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3A63A-129D-4708-A0F6-490D31755B0E}"/>
              </a:ext>
            </a:extLst>
          </p:cNvPr>
          <p:cNvSpPr>
            <a:spLocks noGrp="1"/>
          </p:cNvSpPr>
          <p:nvPr>
            <p:ph type="title"/>
          </p:nvPr>
        </p:nvSpPr>
        <p:spPr/>
        <p:txBody>
          <a:bodyPr/>
          <a:lstStyle/>
          <a:p>
            <a:r>
              <a:rPr lang="en-US"/>
              <a:t>No subpopulation – using all data</a:t>
            </a:r>
          </a:p>
        </p:txBody>
      </p:sp>
      <p:sp>
        <p:nvSpPr>
          <p:cNvPr id="3" name="Content Placeholder 2">
            <a:extLst>
              <a:ext uri="{FF2B5EF4-FFF2-40B4-BE49-F238E27FC236}">
                <a16:creationId xmlns:a16="http://schemas.microsoft.com/office/drawing/2014/main" id="{87104983-C639-4296-9E08-D9D18E918EEF}"/>
              </a:ext>
            </a:extLst>
          </p:cNvPr>
          <p:cNvSpPr>
            <a:spLocks noGrp="1"/>
          </p:cNvSpPr>
          <p:nvPr>
            <p:ph idx="1"/>
          </p:nvPr>
        </p:nvSpPr>
        <p:spPr/>
        <p:txBody>
          <a:bodyPr>
            <a:normAutofit/>
          </a:bodyPr>
          <a:lstStyle/>
          <a:p>
            <a:pPr marL="0" indent="0">
              <a:buNone/>
            </a:pPr>
            <a:r>
              <a:rPr lang="en-US" sz="2400"/>
              <a:t>* remember this anlaysis.</a:t>
            </a:r>
          </a:p>
          <a:p>
            <a:pPr marL="0" indent="0">
              <a:buNone/>
            </a:pPr>
            <a:r>
              <a:rPr lang="en-US" sz="2400"/>
              <a:t>csdescriptives</a:t>
            </a:r>
          </a:p>
          <a:p>
            <a:pPr marL="0" indent="0">
              <a:buNone/>
            </a:pPr>
            <a:r>
              <a:rPr lang="en-US" sz="2400"/>
              <a:t>  /plan file = 'D:\data\nhanes2f_plan.csaplan'</a:t>
            </a:r>
          </a:p>
          <a:p>
            <a:pPr marL="0" indent="0">
              <a:buNone/>
            </a:pPr>
            <a:r>
              <a:rPr lang="en-US" sz="2400"/>
              <a:t>  /summary variables = age</a:t>
            </a:r>
          </a:p>
          <a:p>
            <a:pPr marL="0" indent="0">
              <a:buNone/>
            </a:pPr>
            <a:r>
              <a:rPr lang="en-US" sz="2400"/>
              <a:t>  /mean.</a:t>
            </a:r>
          </a:p>
          <a:p>
            <a:pPr marL="0" indent="0">
              <a:buNone/>
            </a:pPr>
            <a:endParaRPr lang="en-US" sz="2400"/>
          </a:p>
        </p:txBody>
      </p:sp>
      <p:pic>
        <p:nvPicPr>
          <p:cNvPr id="4" name="Picture 3">
            <a:extLst>
              <a:ext uri="{FF2B5EF4-FFF2-40B4-BE49-F238E27FC236}">
                <a16:creationId xmlns:a16="http://schemas.microsoft.com/office/drawing/2014/main" id="{23F6C12C-D51A-4A0C-8F96-24C172646F83}"/>
              </a:ext>
            </a:extLst>
          </p:cNvPr>
          <p:cNvPicPr>
            <a:picLocks noChangeAspect="1"/>
          </p:cNvPicPr>
          <p:nvPr/>
        </p:nvPicPr>
        <p:blipFill>
          <a:blip r:embed="rId2"/>
          <a:stretch>
            <a:fillRect/>
          </a:stretch>
        </p:blipFill>
        <p:spPr>
          <a:xfrm>
            <a:off x="942665" y="4257365"/>
            <a:ext cx="3838575" cy="1019175"/>
          </a:xfrm>
          <a:prstGeom prst="rect">
            <a:avLst/>
          </a:prstGeom>
        </p:spPr>
      </p:pic>
    </p:spTree>
    <p:extLst>
      <p:ext uri="{BB962C8B-B14F-4D97-AF65-F5344CB8AC3E}">
        <p14:creationId xmlns:p14="http://schemas.microsoft.com/office/powerpoint/2010/main" val="38668438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A30C2-BF86-4F60-8260-EA911E395132}"/>
              </a:ext>
            </a:extLst>
          </p:cNvPr>
          <p:cNvSpPr>
            <a:spLocks noGrp="1"/>
          </p:cNvSpPr>
          <p:nvPr>
            <p:ph type="title"/>
          </p:nvPr>
        </p:nvSpPr>
        <p:spPr/>
        <p:txBody>
          <a:bodyPr/>
          <a:lstStyle/>
          <a:p>
            <a:r>
              <a:rPr lang="en-US"/>
              <a:t>Analyzing only a subpopulation</a:t>
            </a:r>
          </a:p>
        </p:txBody>
      </p:sp>
      <p:pic>
        <p:nvPicPr>
          <p:cNvPr id="6" name="Content Placeholder 5">
            <a:extLst>
              <a:ext uri="{FF2B5EF4-FFF2-40B4-BE49-F238E27FC236}">
                <a16:creationId xmlns:a16="http://schemas.microsoft.com/office/drawing/2014/main" id="{3732EA3F-C8ED-45D3-962A-C23C4FB4CD6F}"/>
              </a:ext>
            </a:extLst>
          </p:cNvPr>
          <p:cNvPicPr>
            <a:picLocks noGrp="1" noChangeAspect="1"/>
          </p:cNvPicPr>
          <p:nvPr>
            <p:ph idx="1"/>
          </p:nvPr>
        </p:nvPicPr>
        <p:blipFill>
          <a:blip r:embed="rId2"/>
          <a:stretch>
            <a:fillRect/>
          </a:stretch>
        </p:blipFill>
        <p:spPr>
          <a:xfrm>
            <a:off x="882804" y="5023200"/>
            <a:ext cx="3749365" cy="640135"/>
          </a:xfrm>
          <a:prstGeom prst="rect">
            <a:avLst/>
          </a:prstGeom>
        </p:spPr>
      </p:pic>
      <p:pic>
        <p:nvPicPr>
          <p:cNvPr id="4" name="Picture 3">
            <a:extLst>
              <a:ext uri="{FF2B5EF4-FFF2-40B4-BE49-F238E27FC236}">
                <a16:creationId xmlns:a16="http://schemas.microsoft.com/office/drawing/2014/main" id="{10F99B1D-E090-491C-B28B-59FE0008DBED}"/>
              </a:ext>
            </a:extLst>
          </p:cNvPr>
          <p:cNvPicPr>
            <a:picLocks noChangeAspect="1"/>
          </p:cNvPicPr>
          <p:nvPr/>
        </p:nvPicPr>
        <p:blipFill>
          <a:blip r:embed="rId3"/>
          <a:stretch>
            <a:fillRect/>
          </a:stretch>
        </p:blipFill>
        <p:spPr>
          <a:xfrm>
            <a:off x="882804" y="3919413"/>
            <a:ext cx="3838575" cy="1019175"/>
          </a:xfrm>
          <a:prstGeom prst="rect">
            <a:avLst/>
          </a:prstGeom>
        </p:spPr>
      </p:pic>
      <p:pic>
        <p:nvPicPr>
          <p:cNvPr id="5" name="Picture 4">
            <a:extLst>
              <a:ext uri="{FF2B5EF4-FFF2-40B4-BE49-F238E27FC236}">
                <a16:creationId xmlns:a16="http://schemas.microsoft.com/office/drawing/2014/main" id="{6078E254-F8C9-45DF-ABCB-427AD688718B}"/>
              </a:ext>
            </a:extLst>
          </p:cNvPr>
          <p:cNvPicPr>
            <a:picLocks noChangeAspect="1"/>
          </p:cNvPicPr>
          <p:nvPr/>
        </p:nvPicPr>
        <p:blipFill>
          <a:blip r:embed="rId4"/>
          <a:stretch>
            <a:fillRect/>
          </a:stretch>
        </p:blipFill>
        <p:spPr>
          <a:xfrm>
            <a:off x="838200" y="5503348"/>
            <a:ext cx="4600575" cy="1228725"/>
          </a:xfrm>
          <a:prstGeom prst="rect">
            <a:avLst/>
          </a:prstGeom>
        </p:spPr>
      </p:pic>
      <p:sp>
        <p:nvSpPr>
          <p:cNvPr id="7" name="Rectangle 6">
            <a:extLst>
              <a:ext uri="{FF2B5EF4-FFF2-40B4-BE49-F238E27FC236}">
                <a16:creationId xmlns:a16="http://schemas.microsoft.com/office/drawing/2014/main" id="{980E9AD0-64C7-4195-86E7-3B4E57366E76}"/>
              </a:ext>
            </a:extLst>
          </p:cNvPr>
          <p:cNvSpPr/>
          <p:nvPr/>
        </p:nvSpPr>
        <p:spPr>
          <a:xfrm>
            <a:off x="961902" y="1728482"/>
            <a:ext cx="6096000" cy="1477328"/>
          </a:xfrm>
          <a:prstGeom prst="rect">
            <a:avLst/>
          </a:prstGeom>
        </p:spPr>
        <p:txBody>
          <a:bodyPr>
            <a:spAutoFit/>
          </a:bodyPr>
          <a:lstStyle/>
          <a:p>
            <a:r>
              <a:rPr lang="en-US"/>
              <a:t>csdescriptives</a:t>
            </a:r>
          </a:p>
          <a:p>
            <a:r>
              <a:rPr lang="en-US"/>
              <a:t>  /plan file = 'D:\data\Seminars\nhanes2f_plan.csaplan'</a:t>
            </a:r>
          </a:p>
          <a:p>
            <a:r>
              <a:rPr lang="en-US"/>
              <a:t>  /summary variables = age</a:t>
            </a:r>
          </a:p>
          <a:p>
            <a:r>
              <a:rPr lang="en-US"/>
              <a:t>  /subpop table = female display = layered</a:t>
            </a:r>
          </a:p>
          <a:p>
            <a:r>
              <a:rPr lang="en-US"/>
              <a:t>  /mean.</a:t>
            </a:r>
          </a:p>
        </p:txBody>
      </p:sp>
    </p:spTree>
    <p:extLst>
      <p:ext uri="{BB962C8B-B14F-4D97-AF65-F5344CB8AC3E}">
        <p14:creationId xmlns:p14="http://schemas.microsoft.com/office/powerpoint/2010/main" val="40565732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15B6E-BF69-4932-857B-AB3A2E61D6AB}"/>
              </a:ext>
            </a:extLst>
          </p:cNvPr>
          <p:cNvSpPr>
            <a:spLocks noGrp="1"/>
          </p:cNvSpPr>
          <p:nvPr>
            <p:ph type="title"/>
          </p:nvPr>
        </p:nvSpPr>
        <p:spPr/>
        <p:txBody>
          <a:bodyPr/>
          <a:lstStyle/>
          <a:p>
            <a:r>
              <a:rPr lang="en-US"/>
              <a:t>Displaying the output in a different way</a:t>
            </a:r>
          </a:p>
        </p:txBody>
      </p:sp>
      <p:sp>
        <p:nvSpPr>
          <p:cNvPr id="3" name="Content Placeholder 2">
            <a:extLst>
              <a:ext uri="{FF2B5EF4-FFF2-40B4-BE49-F238E27FC236}">
                <a16:creationId xmlns:a16="http://schemas.microsoft.com/office/drawing/2014/main" id="{9D575D48-81AC-438A-9DD2-69A57C0CD5D6}"/>
              </a:ext>
            </a:extLst>
          </p:cNvPr>
          <p:cNvSpPr>
            <a:spLocks noGrp="1"/>
          </p:cNvSpPr>
          <p:nvPr>
            <p:ph idx="1"/>
          </p:nvPr>
        </p:nvSpPr>
        <p:spPr/>
        <p:txBody>
          <a:bodyPr>
            <a:normAutofit/>
          </a:bodyPr>
          <a:lstStyle/>
          <a:p>
            <a:pPr marL="0" indent="0">
              <a:buNone/>
            </a:pPr>
            <a:r>
              <a:rPr lang="en-US" sz="2400"/>
              <a:t>csdescriptives</a:t>
            </a:r>
          </a:p>
          <a:p>
            <a:pPr marL="0" indent="0">
              <a:buNone/>
            </a:pPr>
            <a:r>
              <a:rPr lang="en-US" sz="2400"/>
              <a:t>  /plan file = 'D:\data\nhanes2f_plan.csaplan'</a:t>
            </a:r>
          </a:p>
          <a:p>
            <a:pPr marL="0" indent="0">
              <a:buNone/>
            </a:pPr>
            <a:r>
              <a:rPr lang="en-US" sz="2400"/>
              <a:t>  /summary variables = age</a:t>
            </a:r>
          </a:p>
          <a:p>
            <a:pPr marL="0" indent="0">
              <a:buNone/>
            </a:pPr>
            <a:r>
              <a:rPr lang="en-US" sz="2400"/>
              <a:t>  /subpop table = female display = separate</a:t>
            </a:r>
          </a:p>
          <a:p>
            <a:pPr marL="0" indent="0">
              <a:buNone/>
            </a:pPr>
            <a:r>
              <a:rPr lang="en-US" sz="2400"/>
              <a:t>  /mean.</a:t>
            </a:r>
          </a:p>
          <a:p>
            <a:pPr marL="0" indent="0">
              <a:buNone/>
            </a:pPr>
            <a:endParaRPr lang="en-US" sz="2400"/>
          </a:p>
          <a:p>
            <a:pPr marL="0" indent="0">
              <a:buNone/>
            </a:pPr>
            <a:endParaRPr lang="en-US" sz="2400"/>
          </a:p>
        </p:txBody>
      </p:sp>
      <p:pic>
        <p:nvPicPr>
          <p:cNvPr id="5" name="Picture 4">
            <a:extLst>
              <a:ext uri="{FF2B5EF4-FFF2-40B4-BE49-F238E27FC236}">
                <a16:creationId xmlns:a16="http://schemas.microsoft.com/office/drawing/2014/main" id="{C8917863-7D77-40C3-8F5E-A84A1434D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905" y="1552385"/>
            <a:ext cx="3978833" cy="4980345"/>
          </a:xfrm>
          <a:prstGeom prst="rect">
            <a:avLst/>
          </a:prstGeom>
        </p:spPr>
      </p:pic>
    </p:spTree>
    <p:extLst>
      <p:ext uri="{BB962C8B-B14F-4D97-AF65-F5344CB8AC3E}">
        <p14:creationId xmlns:p14="http://schemas.microsoft.com/office/powerpoint/2010/main" val="27788697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75156-1DB7-4F8B-9A6B-8082667D151C}"/>
              </a:ext>
            </a:extLst>
          </p:cNvPr>
          <p:cNvSpPr>
            <a:spLocks noGrp="1"/>
          </p:cNvSpPr>
          <p:nvPr>
            <p:ph type="title"/>
          </p:nvPr>
        </p:nvSpPr>
        <p:spPr/>
        <p:txBody>
          <a:bodyPr/>
          <a:lstStyle/>
          <a:p>
            <a:r>
              <a:rPr lang="en-US"/>
              <a:t>Two categorical variables listed on the subpop subcommand</a:t>
            </a:r>
          </a:p>
        </p:txBody>
      </p:sp>
      <p:sp>
        <p:nvSpPr>
          <p:cNvPr id="3" name="Content Placeholder 2">
            <a:extLst>
              <a:ext uri="{FF2B5EF4-FFF2-40B4-BE49-F238E27FC236}">
                <a16:creationId xmlns:a16="http://schemas.microsoft.com/office/drawing/2014/main" id="{8AC9BE44-7F5A-4876-9D8B-78FAB18E0C0B}"/>
              </a:ext>
            </a:extLst>
          </p:cNvPr>
          <p:cNvSpPr>
            <a:spLocks noGrp="1"/>
          </p:cNvSpPr>
          <p:nvPr>
            <p:ph idx="1"/>
          </p:nvPr>
        </p:nvSpPr>
        <p:spPr/>
        <p:txBody>
          <a:bodyPr>
            <a:normAutofit/>
          </a:bodyPr>
          <a:lstStyle/>
          <a:p>
            <a:pPr marL="0" indent="0">
              <a:buNone/>
            </a:pPr>
            <a:r>
              <a:rPr lang="en-US" sz="2400"/>
              <a:t>csdescriptives</a:t>
            </a:r>
          </a:p>
          <a:p>
            <a:pPr marL="0" indent="0">
              <a:buNone/>
            </a:pPr>
            <a:r>
              <a:rPr lang="en-US" sz="2400"/>
              <a:t>  /plan file = 'D:\data\nhanes2f_plan.csaplan'</a:t>
            </a:r>
          </a:p>
          <a:p>
            <a:pPr marL="0" indent="0">
              <a:buNone/>
            </a:pPr>
            <a:r>
              <a:rPr lang="en-US" sz="2400"/>
              <a:t>  /summary variables = copper</a:t>
            </a:r>
          </a:p>
          <a:p>
            <a:pPr marL="0" indent="0">
              <a:buNone/>
            </a:pPr>
            <a:r>
              <a:rPr lang="en-US" sz="2400"/>
              <a:t>  /subpop table = health by female display = layered</a:t>
            </a:r>
          </a:p>
          <a:p>
            <a:pPr marL="0" indent="0">
              <a:buNone/>
            </a:pPr>
            <a:r>
              <a:rPr lang="en-US" sz="2400"/>
              <a:t>  /mean.</a:t>
            </a:r>
          </a:p>
          <a:p>
            <a:pPr marL="0" indent="0">
              <a:buNone/>
            </a:pPr>
            <a:endParaRPr lang="en-US" sz="2400"/>
          </a:p>
        </p:txBody>
      </p:sp>
    </p:spTree>
    <p:extLst>
      <p:ext uri="{BB962C8B-B14F-4D97-AF65-F5344CB8AC3E}">
        <p14:creationId xmlns:p14="http://schemas.microsoft.com/office/powerpoint/2010/main" val="24713184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4013C-7619-4813-88B8-87C16F27986B}"/>
              </a:ext>
            </a:extLst>
          </p:cNvPr>
          <p:cNvSpPr>
            <a:spLocks noGrp="1"/>
          </p:cNvSpPr>
          <p:nvPr>
            <p:ph type="title"/>
          </p:nvPr>
        </p:nvSpPr>
        <p:spPr/>
        <p:txBody>
          <a:bodyPr/>
          <a:lstStyle/>
          <a:p>
            <a:r>
              <a:rPr lang="en-US"/>
              <a:t>Output</a:t>
            </a:r>
          </a:p>
        </p:txBody>
      </p:sp>
      <p:sp>
        <p:nvSpPr>
          <p:cNvPr id="3" name="Content Placeholder 2">
            <a:extLst>
              <a:ext uri="{FF2B5EF4-FFF2-40B4-BE49-F238E27FC236}">
                <a16:creationId xmlns:a16="http://schemas.microsoft.com/office/drawing/2014/main" id="{150A53C6-563A-4776-92CB-5F079D312967}"/>
              </a:ext>
            </a:extLst>
          </p:cNvPr>
          <p:cNvSpPr>
            <a:spLocks noGrp="1"/>
          </p:cNvSpPr>
          <p:nvPr>
            <p:ph idx="1"/>
          </p:nvPr>
        </p:nvSpPr>
        <p:spPr/>
        <p:txBody>
          <a:bodyPr/>
          <a:lstStyle/>
          <a:p>
            <a:pPr marL="0" indent="0">
              <a:buNone/>
            </a:pPr>
            <a:endParaRPr lang="en-US"/>
          </a:p>
        </p:txBody>
      </p:sp>
      <p:pic>
        <p:nvPicPr>
          <p:cNvPr id="4" name="Picture 3">
            <a:extLst>
              <a:ext uri="{FF2B5EF4-FFF2-40B4-BE49-F238E27FC236}">
                <a16:creationId xmlns:a16="http://schemas.microsoft.com/office/drawing/2014/main" id="{9FDDFE5B-1BED-4400-B5B4-EA41F0185F15}"/>
              </a:ext>
            </a:extLst>
          </p:cNvPr>
          <p:cNvPicPr>
            <a:picLocks noChangeAspect="1"/>
          </p:cNvPicPr>
          <p:nvPr/>
        </p:nvPicPr>
        <p:blipFill>
          <a:blip r:embed="rId2"/>
          <a:stretch>
            <a:fillRect/>
          </a:stretch>
        </p:blipFill>
        <p:spPr>
          <a:xfrm>
            <a:off x="909278" y="1861428"/>
            <a:ext cx="4988802" cy="4854068"/>
          </a:xfrm>
          <a:prstGeom prst="rect">
            <a:avLst/>
          </a:prstGeom>
        </p:spPr>
      </p:pic>
    </p:spTree>
    <p:extLst>
      <p:ext uri="{BB962C8B-B14F-4D97-AF65-F5344CB8AC3E}">
        <p14:creationId xmlns:p14="http://schemas.microsoft.com/office/powerpoint/2010/main" val="831759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9BCD1-67B8-4758-AF6F-0D6E30D7EDAA}"/>
              </a:ext>
            </a:extLst>
          </p:cNvPr>
          <p:cNvSpPr>
            <a:spLocks noGrp="1"/>
          </p:cNvSpPr>
          <p:nvPr>
            <p:ph type="title"/>
          </p:nvPr>
        </p:nvSpPr>
        <p:spPr/>
        <p:txBody>
          <a:bodyPr/>
          <a:lstStyle/>
          <a:p>
            <a:r>
              <a:rPr lang="en-US"/>
              <a:t>Adding more categorical variables to the subpop subcommand</a:t>
            </a:r>
          </a:p>
        </p:txBody>
      </p:sp>
      <p:sp>
        <p:nvSpPr>
          <p:cNvPr id="3" name="Content Placeholder 2">
            <a:extLst>
              <a:ext uri="{FF2B5EF4-FFF2-40B4-BE49-F238E27FC236}">
                <a16:creationId xmlns:a16="http://schemas.microsoft.com/office/drawing/2014/main" id="{CFB06B64-A08E-4F2A-9591-54E7DE9A08A7}"/>
              </a:ext>
            </a:extLst>
          </p:cNvPr>
          <p:cNvSpPr>
            <a:spLocks noGrp="1"/>
          </p:cNvSpPr>
          <p:nvPr>
            <p:ph idx="1"/>
          </p:nvPr>
        </p:nvSpPr>
        <p:spPr/>
        <p:txBody>
          <a:bodyPr>
            <a:normAutofit/>
          </a:bodyPr>
          <a:lstStyle/>
          <a:p>
            <a:pPr marL="0" indent="0">
              <a:buNone/>
            </a:pPr>
            <a:r>
              <a:rPr lang="en-US" sz="2400"/>
              <a:t>* up to 17 variables can be added to the subpop subcommand.</a:t>
            </a:r>
            <a:br>
              <a:rPr lang="en-US" sz="2400"/>
            </a:br>
            <a:r>
              <a:rPr lang="en-US" sz="2400"/>
              <a:t>csdescriptives</a:t>
            </a:r>
          </a:p>
          <a:p>
            <a:pPr marL="0" indent="0">
              <a:buNone/>
            </a:pPr>
            <a:r>
              <a:rPr lang="en-US" sz="2400"/>
              <a:t>  /plan file = 'D:\data\nhanes2f_plan.csaplan'</a:t>
            </a:r>
          </a:p>
          <a:p>
            <a:pPr marL="0" indent="0">
              <a:buNone/>
            </a:pPr>
            <a:r>
              <a:rPr lang="en-US" sz="2400"/>
              <a:t>  /summary variables = copper</a:t>
            </a:r>
          </a:p>
          <a:p>
            <a:pPr marL="0" indent="0">
              <a:buNone/>
            </a:pPr>
            <a:r>
              <a:rPr lang="en-US" sz="2400"/>
              <a:t>  /subpop table = female by race by region display = layered</a:t>
            </a:r>
          </a:p>
          <a:p>
            <a:pPr marL="0" indent="0">
              <a:buNone/>
            </a:pPr>
            <a:r>
              <a:rPr lang="en-US" sz="2400"/>
              <a:t>  /mean</a:t>
            </a:r>
          </a:p>
          <a:p>
            <a:pPr marL="0" indent="0">
              <a:buNone/>
            </a:pPr>
            <a:r>
              <a:rPr lang="en-US" sz="2400"/>
              <a:t>  /statistics count popsize.</a:t>
            </a:r>
          </a:p>
        </p:txBody>
      </p:sp>
    </p:spTree>
    <p:extLst>
      <p:ext uri="{BB962C8B-B14F-4D97-AF65-F5344CB8AC3E}">
        <p14:creationId xmlns:p14="http://schemas.microsoft.com/office/powerpoint/2010/main" val="15379006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74D31-5540-4051-A851-B932EC9FE919}"/>
              </a:ext>
            </a:extLst>
          </p:cNvPr>
          <p:cNvSpPr>
            <a:spLocks noGrp="1"/>
          </p:cNvSpPr>
          <p:nvPr>
            <p:ph type="title"/>
          </p:nvPr>
        </p:nvSpPr>
        <p:spPr/>
        <p:txBody>
          <a:bodyPr/>
          <a:lstStyle/>
          <a:p>
            <a:r>
              <a:rPr lang="en-US"/>
              <a:t>Output part 1</a:t>
            </a:r>
          </a:p>
        </p:txBody>
      </p:sp>
      <p:pic>
        <p:nvPicPr>
          <p:cNvPr id="5" name="Content Placeholder 4">
            <a:extLst>
              <a:ext uri="{FF2B5EF4-FFF2-40B4-BE49-F238E27FC236}">
                <a16:creationId xmlns:a16="http://schemas.microsoft.com/office/drawing/2014/main" id="{812FC299-EA06-4DA8-9E0A-B71CBCC950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8301" y="1742497"/>
            <a:ext cx="5184842" cy="4351338"/>
          </a:xfrm>
        </p:spPr>
      </p:pic>
    </p:spTree>
    <p:extLst>
      <p:ext uri="{BB962C8B-B14F-4D97-AF65-F5344CB8AC3E}">
        <p14:creationId xmlns:p14="http://schemas.microsoft.com/office/powerpoint/2010/main" val="857694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A200C-7437-4A16-B1C7-7C3A22600A42}"/>
              </a:ext>
            </a:extLst>
          </p:cNvPr>
          <p:cNvSpPr>
            <a:spLocks noGrp="1"/>
          </p:cNvSpPr>
          <p:nvPr>
            <p:ph type="title"/>
          </p:nvPr>
        </p:nvSpPr>
        <p:spPr/>
        <p:txBody>
          <a:bodyPr/>
          <a:lstStyle/>
          <a:p>
            <a:r>
              <a:rPr lang="en-US"/>
              <a:t>Difference between stratified and clustered sampling</a:t>
            </a:r>
          </a:p>
        </p:txBody>
      </p:sp>
      <p:pic>
        <p:nvPicPr>
          <p:cNvPr id="5" name="Content Placeholder 4">
            <a:extLst>
              <a:ext uri="{FF2B5EF4-FFF2-40B4-BE49-F238E27FC236}">
                <a16:creationId xmlns:a16="http://schemas.microsoft.com/office/drawing/2014/main" id="{F221CA54-1F36-421C-9A5E-F49918142A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6151" y="2477254"/>
            <a:ext cx="6999697" cy="3048080"/>
          </a:xfrm>
        </p:spPr>
      </p:pic>
    </p:spTree>
    <p:extLst>
      <p:ext uri="{BB962C8B-B14F-4D97-AF65-F5344CB8AC3E}">
        <p14:creationId xmlns:p14="http://schemas.microsoft.com/office/powerpoint/2010/main" val="25891525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00F24-3700-4232-A196-480A4A2810A5}"/>
              </a:ext>
            </a:extLst>
          </p:cNvPr>
          <p:cNvSpPr>
            <a:spLocks noGrp="1"/>
          </p:cNvSpPr>
          <p:nvPr>
            <p:ph type="title"/>
          </p:nvPr>
        </p:nvSpPr>
        <p:spPr/>
        <p:txBody>
          <a:bodyPr/>
          <a:lstStyle/>
          <a:p>
            <a:r>
              <a:rPr lang="en-US"/>
              <a:t>Output part 2</a:t>
            </a:r>
          </a:p>
        </p:txBody>
      </p:sp>
      <p:pic>
        <p:nvPicPr>
          <p:cNvPr id="5" name="Content Placeholder 4">
            <a:extLst>
              <a:ext uri="{FF2B5EF4-FFF2-40B4-BE49-F238E27FC236}">
                <a16:creationId xmlns:a16="http://schemas.microsoft.com/office/drawing/2014/main" id="{BDEAE3D0-7B72-4B94-9634-671415EFEF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77085"/>
            <a:ext cx="7403049" cy="4351338"/>
          </a:xfrm>
        </p:spPr>
      </p:pic>
    </p:spTree>
    <p:extLst>
      <p:ext uri="{BB962C8B-B14F-4D97-AF65-F5344CB8AC3E}">
        <p14:creationId xmlns:p14="http://schemas.microsoft.com/office/powerpoint/2010/main" val="26224051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FD5F8-AF45-4AC2-8605-CFEC5108E684}"/>
              </a:ext>
            </a:extLst>
          </p:cNvPr>
          <p:cNvSpPr>
            <a:spLocks noGrp="1"/>
          </p:cNvSpPr>
          <p:nvPr>
            <p:ph type="title"/>
          </p:nvPr>
        </p:nvSpPr>
        <p:spPr/>
        <p:txBody>
          <a:bodyPr/>
          <a:lstStyle/>
          <a:p>
            <a:r>
              <a:rPr lang="en-US"/>
              <a:t>Subpopulations for cstabulate</a:t>
            </a:r>
          </a:p>
        </p:txBody>
      </p:sp>
      <p:sp>
        <p:nvSpPr>
          <p:cNvPr id="3" name="Content Placeholder 2">
            <a:extLst>
              <a:ext uri="{FF2B5EF4-FFF2-40B4-BE49-F238E27FC236}">
                <a16:creationId xmlns:a16="http://schemas.microsoft.com/office/drawing/2014/main" id="{158F42B9-283B-4BDE-BA92-4BE6ECBFFABA}"/>
              </a:ext>
            </a:extLst>
          </p:cNvPr>
          <p:cNvSpPr>
            <a:spLocks noGrp="1"/>
          </p:cNvSpPr>
          <p:nvPr>
            <p:ph idx="1"/>
          </p:nvPr>
        </p:nvSpPr>
        <p:spPr/>
        <p:txBody>
          <a:bodyPr>
            <a:normAutofit/>
          </a:bodyPr>
          <a:lstStyle/>
          <a:p>
            <a:pPr marL="0" indent="0">
              <a:buNone/>
            </a:pPr>
            <a:r>
              <a:rPr lang="en-US" sz="2400"/>
              <a:t>cstabulate</a:t>
            </a:r>
          </a:p>
          <a:p>
            <a:pPr marL="0" indent="0">
              <a:buNone/>
            </a:pPr>
            <a:r>
              <a:rPr lang="en-US" sz="2400"/>
              <a:t>      /plan file = 'D:\data\nhanes2f_plan.csaplan'</a:t>
            </a:r>
          </a:p>
          <a:p>
            <a:pPr marL="0" indent="0">
              <a:buNone/>
            </a:pPr>
            <a:r>
              <a:rPr lang="en-US" sz="2400"/>
              <a:t>      /tables variables = female by region</a:t>
            </a:r>
          </a:p>
          <a:p>
            <a:pPr marL="0" indent="0">
              <a:buNone/>
            </a:pPr>
            <a:r>
              <a:rPr lang="en-US" sz="2400"/>
              <a:t>      /cells popsize tablepct</a:t>
            </a:r>
          </a:p>
          <a:p>
            <a:pPr marL="0" indent="0">
              <a:buNone/>
            </a:pPr>
            <a:r>
              <a:rPr lang="en-US" sz="2400"/>
              <a:t>      /statistics se cin(95) count expected</a:t>
            </a:r>
          </a:p>
          <a:p>
            <a:pPr marL="0" indent="0">
              <a:buNone/>
            </a:pPr>
            <a:r>
              <a:rPr lang="en-US" sz="2400"/>
              <a:t>      /subpop table = rural.</a:t>
            </a:r>
          </a:p>
        </p:txBody>
      </p:sp>
    </p:spTree>
    <p:extLst>
      <p:ext uri="{BB962C8B-B14F-4D97-AF65-F5344CB8AC3E}">
        <p14:creationId xmlns:p14="http://schemas.microsoft.com/office/powerpoint/2010/main" val="28595989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F80B4-D553-4D7C-B3E0-6B1FDD916071}"/>
              </a:ext>
            </a:extLst>
          </p:cNvPr>
          <p:cNvSpPr>
            <a:spLocks noGrp="1"/>
          </p:cNvSpPr>
          <p:nvPr>
            <p:ph type="title"/>
          </p:nvPr>
        </p:nvSpPr>
        <p:spPr/>
        <p:txBody>
          <a:bodyPr/>
          <a:lstStyle/>
          <a:p>
            <a:r>
              <a:rPr lang="en-US"/>
              <a:t>Output part 1</a:t>
            </a:r>
          </a:p>
        </p:txBody>
      </p:sp>
      <p:pic>
        <p:nvPicPr>
          <p:cNvPr id="5" name="Content Placeholder 4">
            <a:extLst>
              <a:ext uri="{FF2B5EF4-FFF2-40B4-BE49-F238E27FC236}">
                <a16:creationId xmlns:a16="http://schemas.microsoft.com/office/drawing/2014/main" id="{DFC1814F-1F31-47DF-9BC3-50BFA960F3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28742"/>
            <a:ext cx="5642427" cy="4351338"/>
          </a:xfrm>
        </p:spPr>
      </p:pic>
    </p:spTree>
    <p:extLst>
      <p:ext uri="{BB962C8B-B14F-4D97-AF65-F5344CB8AC3E}">
        <p14:creationId xmlns:p14="http://schemas.microsoft.com/office/powerpoint/2010/main" val="15298886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C7A57-6F9D-4151-A59D-A1D3B399B38F}"/>
              </a:ext>
            </a:extLst>
          </p:cNvPr>
          <p:cNvSpPr>
            <a:spLocks noGrp="1"/>
          </p:cNvSpPr>
          <p:nvPr>
            <p:ph type="title"/>
          </p:nvPr>
        </p:nvSpPr>
        <p:spPr/>
        <p:txBody>
          <a:bodyPr/>
          <a:lstStyle/>
          <a:p>
            <a:r>
              <a:rPr lang="en-US"/>
              <a:t>Output part 2</a:t>
            </a:r>
          </a:p>
        </p:txBody>
      </p:sp>
      <p:pic>
        <p:nvPicPr>
          <p:cNvPr id="5" name="Content Placeholder 4">
            <a:extLst>
              <a:ext uri="{FF2B5EF4-FFF2-40B4-BE49-F238E27FC236}">
                <a16:creationId xmlns:a16="http://schemas.microsoft.com/office/drawing/2014/main" id="{3A1E7EC3-C9BE-4CA6-BD09-CE4847A17A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05833"/>
            <a:ext cx="5855284" cy="4351338"/>
          </a:xfrm>
        </p:spPr>
      </p:pic>
    </p:spTree>
    <p:extLst>
      <p:ext uri="{BB962C8B-B14F-4D97-AF65-F5344CB8AC3E}">
        <p14:creationId xmlns:p14="http://schemas.microsoft.com/office/powerpoint/2010/main" val="26030354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62AF-B68E-4766-84F5-27FE745CE4C9}"/>
              </a:ext>
            </a:extLst>
          </p:cNvPr>
          <p:cNvSpPr>
            <a:spLocks noGrp="1"/>
          </p:cNvSpPr>
          <p:nvPr>
            <p:ph type="title"/>
          </p:nvPr>
        </p:nvSpPr>
        <p:spPr/>
        <p:txBody>
          <a:bodyPr/>
          <a:lstStyle/>
          <a:p>
            <a:r>
              <a:rPr lang="en-US"/>
              <a:t>Output part 3</a:t>
            </a:r>
          </a:p>
        </p:txBody>
      </p:sp>
      <p:pic>
        <p:nvPicPr>
          <p:cNvPr id="5" name="Content Placeholder 4">
            <a:extLst>
              <a:ext uri="{FF2B5EF4-FFF2-40B4-BE49-F238E27FC236}">
                <a16:creationId xmlns:a16="http://schemas.microsoft.com/office/drawing/2014/main" id="{D5EF82FA-3A61-4AFC-BB25-94861110B2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6194" y="1690688"/>
            <a:ext cx="6607842" cy="4351338"/>
          </a:xfrm>
        </p:spPr>
      </p:pic>
    </p:spTree>
    <p:extLst>
      <p:ext uri="{BB962C8B-B14F-4D97-AF65-F5344CB8AC3E}">
        <p14:creationId xmlns:p14="http://schemas.microsoft.com/office/powerpoint/2010/main" val="30406433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5933-33E5-4FA7-A290-79860D2C17A0}"/>
              </a:ext>
            </a:extLst>
          </p:cNvPr>
          <p:cNvSpPr>
            <a:spLocks noGrp="1"/>
          </p:cNvSpPr>
          <p:nvPr>
            <p:ph type="title"/>
          </p:nvPr>
        </p:nvSpPr>
        <p:spPr/>
        <p:txBody>
          <a:bodyPr/>
          <a:lstStyle/>
          <a:p>
            <a:r>
              <a:rPr lang="en-US"/>
              <a:t>Cannot get a chi-square test with a subpopulation</a:t>
            </a:r>
          </a:p>
        </p:txBody>
      </p:sp>
      <p:sp>
        <p:nvSpPr>
          <p:cNvPr id="3" name="Content Placeholder 2">
            <a:extLst>
              <a:ext uri="{FF2B5EF4-FFF2-40B4-BE49-F238E27FC236}">
                <a16:creationId xmlns:a16="http://schemas.microsoft.com/office/drawing/2014/main" id="{3C154C58-7839-4166-884B-C96830AB3B0D}"/>
              </a:ext>
            </a:extLst>
          </p:cNvPr>
          <p:cNvSpPr>
            <a:spLocks noGrp="1"/>
          </p:cNvSpPr>
          <p:nvPr>
            <p:ph idx="1"/>
          </p:nvPr>
        </p:nvSpPr>
        <p:spPr/>
        <p:txBody>
          <a:bodyPr>
            <a:normAutofit/>
          </a:bodyPr>
          <a:lstStyle/>
          <a:p>
            <a:pPr marL="0" indent="0">
              <a:buNone/>
            </a:pPr>
            <a:r>
              <a:rPr lang="en-US" sz="2400"/>
              <a:t>cstabulate</a:t>
            </a:r>
          </a:p>
          <a:p>
            <a:pPr marL="0" indent="0">
              <a:buNone/>
            </a:pPr>
            <a:r>
              <a:rPr lang="en-US" sz="2400"/>
              <a:t>      /plan file = 'D:\data\nhanes2f_plan.csaplan'</a:t>
            </a:r>
          </a:p>
          <a:p>
            <a:pPr marL="0" indent="0">
              <a:buNone/>
            </a:pPr>
            <a:r>
              <a:rPr lang="en-US" sz="2400"/>
              <a:t>      /tables variables = female by region</a:t>
            </a:r>
          </a:p>
          <a:p>
            <a:pPr marL="0" indent="0">
              <a:buNone/>
            </a:pPr>
            <a:r>
              <a:rPr lang="en-US" sz="2400"/>
              <a:t>      /cells popsize tablepct</a:t>
            </a:r>
          </a:p>
          <a:p>
            <a:pPr marL="0" indent="0">
              <a:buNone/>
            </a:pPr>
            <a:r>
              <a:rPr lang="en-US" sz="2400"/>
              <a:t>      /statistics count expected</a:t>
            </a:r>
          </a:p>
          <a:p>
            <a:pPr marL="0" indent="0">
              <a:buNone/>
            </a:pPr>
            <a:r>
              <a:rPr lang="en-US" sz="2400"/>
              <a:t>      /test independence</a:t>
            </a:r>
          </a:p>
          <a:p>
            <a:pPr marL="0" indent="0">
              <a:buNone/>
            </a:pPr>
            <a:r>
              <a:rPr lang="en-US" sz="2400"/>
              <a:t>      /subpop table = rural.</a:t>
            </a:r>
          </a:p>
        </p:txBody>
      </p:sp>
    </p:spTree>
    <p:extLst>
      <p:ext uri="{BB962C8B-B14F-4D97-AF65-F5344CB8AC3E}">
        <p14:creationId xmlns:p14="http://schemas.microsoft.com/office/powerpoint/2010/main" val="11896335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22CF-8989-45FD-B9F8-2CD3BCE606AD}"/>
              </a:ext>
            </a:extLst>
          </p:cNvPr>
          <p:cNvSpPr>
            <a:spLocks noGrp="1"/>
          </p:cNvSpPr>
          <p:nvPr>
            <p:ph type="title"/>
          </p:nvPr>
        </p:nvSpPr>
        <p:spPr/>
        <p:txBody>
          <a:bodyPr/>
          <a:lstStyle/>
          <a:p>
            <a:r>
              <a:rPr lang="en-US"/>
              <a:t>Output part 1</a:t>
            </a:r>
          </a:p>
        </p:txBody>
      </p:sp>
      <p:pic>
        <p:nvPicPr>
          <p:cNvPr id="4" name="Content Placeholder 3">
            <a:extLst>
              <a:ext uri="{FF2B5EF4-FFF2-40B4-BE49-F238E27FC236}">
                <a16:creationId xmlns:a16="http://schemas.microsoft.com/office/drawing/2014/main" id="{0877B64B-F35A-44CB-8CE6-2B2C0CD5C9AE}"/>
              </a:ext>
            </a:extLst>
          </p:cNvPr>
          <p:cNvPicPr>
            <a:picLocks noGrp="1" noChangeAspect="1"/>
          </p:cNvPicPr>
          <p:nvPr>
            <p:ph idx="1"/>
          </p:nvPr>
        </p:nvPicPr>
        <p:blipFill>
          <a:blip r:embed="rId2"/>
          <a:stretch>
            <a:fillRect/>
          </a:stretch>
        </p:blipFill>
        <p:spPr>
          <a:xfrm>
            <a:off x="838200" y="1576068"/>
            <a:ext cx="3552825" cy="828675"/>
          </a:xfrm>
          <a:prstGeom prst="rect">
            <a:avLst/>
          </a:prstGeom>
        </p:spPr>
      </p:pic>
      <p:pic>
        <p:nvPicPr>
          <p:cNvPr id="5" name="Picture 4">
            <a:extLst>
              <a:ext uri="{FF2B5EF4-FFF2-40B4-BE49-F238E27FC236}">
                <a16:creationId xmlns:a16="http://schemas.microsoft.com/office/drawing/2014/main" id="{32F23844-1D35-4C0E-80EC-CE835FDE4E69}"/>
              </a:ext>
            </a:extLst>
          </p:cNvPr>
          <p:cNvPicPr>
            <a:picLocks noChangeAspect="1"/>
          </p:cNvPicPr>
          <p:nvPr/>
        </p:nvPicPr>
        <p:blipFill>
          <a:blip r:embed="rId3"/>
          <a:stretch>
            <a:fillRect/>
          </a:stretch>
        </p:blipFill>
        <p:spPr>
          <a:xfrm>
            <a:off x="838200" y="2314946"/>
            <a:ext cx="8639175" cy="3771900"/>
          </a:xfrm>
          <a:prstGeom prst="rect">
            <a:avLst/>
          </a:prstGeom>
        </p:spPr>
      </p:pic>
    </p:spTree>
    <p:extLst>
      <p:ext uri="{BB962C8B-B14F-4D97-AF65-F5344CB8AC3E}">
        <p14:creationId xmlns:p14="http://schemas.microsoft.com/office/powerpoint/2010/main" val="29219145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955E-232B-438C-B8E3-7B9E068460CA}"/>
              </a:ext>
            </a:extLst>
          </p:cNvPr>
          <p:cNvSpPr>
            <a:spLocks noGrp="1"/>
          </p:cNvSpPr>
          <p:nvPr>
            <p:ph type="title"/>
          </p:nvPr>
        </p:nvSpPr>
        <p:spPr/>
        <p:txBody>
          <a:bodyPr/>
          <a:lstStyle/>
          <a:p>
            <a:r>
              <a:rPr lang="en-US"/>
              <a:t>Output part 2</a:t>
            </a:r>
          </a:p>
        </p:txBody>
      </p:sp>
      <p:pic>
        <p:nvPicPr>
          <p:cNvPr id="4" name="Content Placeholder 3">
            <a:extLst>
              <a:ext uri="{FF2B5EF4-FFF2-40B4-BE49-F238E27FC236}">
                <a16:creationId xmlns:a16="http://schemas.microsoft.com/office/drawing/2014/main" id="{EA8576E1-8C30-4BD7-A0F0-0549A4A523D3}"/>
              </a:ext>
            </a:extLst>
          </p:cNvPr>
          <p:cNvPicPr>
            <a:picLocks noGrp="1" noChangeAspect="1"/>
          </p:cNvPicPr>
          <p:nvPr>
            <p:ph idx="1"/>
          </p:nvPr>
        </p:nvPicPr>
        <p:blipFill>
          <a:blip r:embed="rId2"/>
          <a:stretch>
            <a:fillRect/>
          </a:stretch>
        </p:blipFill>
        <p:spPr>
          <a:xfrm>
            <a:off x="838200" y="1659370"/>
            <a:ext cx="6125249" cy="4351338"/>
          </a:xfrm>
          <a:prstGeom prst="rect">
            <a:avLst/>
          </a:prstGeom>
        </p:spPr>
      </p:pic>
    </p:spTree>
    <p:extLst>
      <p:ext uri="{BB962C8B-B14F-4D97-AF65-F5344CB8AC3E}">
        <p14:creationId xmlns:p14="http://schemas.microsoft.com/office/powerpoint/2010/main" val="24838613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891E1-DD8A-4EF6-A2F6-DD67CB7938A2}"/>
              </a:ext>
            </a:extLst>
          </p:cNvPr>
          <p:cNvSpPr>
            <a:spLocks noGrp="1"/>
          </p:cNvSpPr>
          <p:nvPr>
            <p:ph type="title"/>
          </p:nvPr>
        </p:nvSpPr>
        <p:spPr/>
        <p:txBody>
          <a:bodyPr/>
          <a:lstStyle/>
          <a:p>
            <a:r>
              <a:rPr lang="en-US"/>
              <a:t>Getting a sum with a subpopulation</a:t>
            </a:r>
          </a:p>
        </p:txBody>
      </p:sp>
      <p:sp>
        <p:nvSpPr>
          <p:cNvPr id="3" name="Content Placeholder 2">
            <a:extLst>
              <a:ext uri="{FF2B5EF4-FFF2-40B4-BE49-F238E27FC236}">
                <a16:creationId xmlns:a16="http://schemas.microsoft.com/office/drawing/2014/main" id="{B801D1CF-80CC-4E9F-A5AF-29FE059C9168}"/>
              </a:ext>
            </a:extLst>
          </p:cNvPr>
          <p:cNvSpPr>
            <a:spLocks noGrp="1"/>
          </p:cNvSpPr>
          <p:nvPr>
            <p:ph idx="1"/>
          </p:nvPr>
        </p:nvSpPr>
        <p:spPr/>
        <p:txBody>
          <a:bodyPr>
            <a:normAutofit/>
          </a:bodyPr>
          <a:lstStyle/>
          <a:p>
            <a:pPr marL="0" indent="0">
              <a:buNone/>
            </a:pPr>
            <a:r>
              <a:rPr lang="en-US" sz="2400"/>
              <a:t>csdescriptives</a:t>
            </a:r>
          </a:p>
          <a:p>
            <a:pPr marL="0" indent="0">
              <a:buNone/>
            </a:pPr>
            <a:r>
              <a:rPr lang="en-US" sz="2400"/>
              <a:t>  /plan file = 'D:\data\nhanes2f_plan.csaplan'</a:t>
            </a:r>
          </a:p>
          <a:p>
            <a:pPr marL="0" indent="0">
              <a:buNone/>
            </a:pPr>
            <a:r>
              <a:rPr lang="en-US" sz="2400"/>
              <a:t>  /summary variables = diabetes</a:t>
            </a:r>
          </a:p>
          <a:p>
            <a:pPr marL="0" indent="0">
              <a:buNone/>
            </a:pPr>
            <a:r>
              <a:rPr lang="en-US" sz="2400"/>
              <a:t>  /subpop table = female display = layered</a:t>
            </a:r>
          </a:p>
          <a:p>
            <a:pPr marL="0" indent="0">
              <a:buNone/>
            </a:pPr>
            <a:r>
              <a:rPr lang="en-US" sz="2400"/>
              <a:t>  /sum</a:t>
            </a:r>
          </a:p>
          <a:p>
            <a:pPr marL="0" indent="0">
              <a:buNone/>
            </a:pPr>
            <a:r>
              <a:rPr lang="en-US" sz="2400"/>
              <a:t>  /statistics count popsize.</a:t>
            </a:r>
          </a:p>
        </p:txBody>
      </p:sp>
    </p:spTree>
    <p:extLst>
      <p:ext uri="{BB962C8B-B14F-4D97-AF65-F5344CB8AC3E}">
        <p14:creationId xmlns:p14="http://schemas.microsoft.com/office/powerpoint/2010/main" val="31037647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B66DB-6C57-43D1-BF38-E64FE4D5CF6F}"/>
              </a:ext>
            </a:extLst>
          </p:cNvPr>
          <p:cNvSpPr>
            <a:spLocks noGrp="1"/>
          </p:cNvSpPr>
          <p:nvPr>
            <p:ph type="title"/>
          </p:nvPr>
        </p:nvSpPr>
        <p:spPr/>
        <p:txBody>
          <a:bodyPr/>
          <a:lstStyle/>
          <a:p>
            <a:r>
              <a:rPr lang="en-US"/>
              <a:t>Output</a:t>
            </a:r>
          </a:p>
        </p:txBody>
      </p:sp>
      <p:pic>
        <p:nvPicPr>
          <p:cNvPr id="4" name="Content Placeholder 3">
            <a:extLst>
              <a:ext uri="{FF2B5EF4-FFF2-40B4-BE49-F238E27FC236}">
                <a16:creationId xmlns:a16="http://schemas.microsoft.com/office/drawing/2014/main" id="{57F9A870-A3A1-4B8D-A809-ED042E26B2DE}"/>
              </a:ext>
            </a:extLst>
          </p:cNvPr>
          <p:cNvPicPr>
            <a:picLocks noGrp="1" noChangeAspect="1"/>
          </p:cNvPicPr>
          <p:nvPr>
            <p:ph idx="1"/>
          </p:nvPr>
        </p:nvPicPr>
        <p:blipFill>
          <a:blip r:embed="rId2"/>
          <a:stretch>
            <a:fillRect/>
          </a:stretch>
        </p:blipFill>
        <p:spPr>
          <a:xfrm>
            <a:off x="1006247" y="1690688"/>
            <a:ext cx="5476875" cy="1019175"/>
          </a:xfrm>
          <a:prstGeom prst="rect">
            <a:avLst/>
          </a:prstGeom>
        </p:spPr>
      </p:pic>
      <p:pic>
        <p:nvPicPr>
          <p:cNvPr id="5" name="Picture 4">
            <a:extLst>
              <a:ext uri="{FF2B5EF4-FFF2-40B4-BE49-F238E27FC236}">
                <a16:creationId xmlns:a16="http://schemas.microsoft.com/office/drawing/2014/main" id="{DDC62DB6-6908-424A-9841-45E6A85EA658}"/>
              </a:ext>
            </a:extLst>
          </p:cNvPr>
          <p:cNvPicPr>
            <a:picLocks noChangeAspect="1"/>
          </p:cNvPicPr>
          <p:nvPr/>
        </p:nvPicPr>
        <p:blipFill>
          <a:blip r:embed="rId3"/>
          <a:stretch>
            <a:fillRect/>
          </a:stretch>
        </p:blipFill>
        <p:spPr>
          <a:xfrm>
            <a:off x="1006247" y="3147146"/>
            <a:ext cx="6238875" cy="1228725"/>
          </a:xfrm>
          <a:prstGeom prst="rect">
            <a:avLst/>
          </a:prstGeom>
        </p:spPr>
      </p:pic>
    </p:spTree>
    <p:extLst>
      <p:ext uri="{BB962C8B-B14F-4D97-AF65-F5344CB8AC3E}">
        <p14:creationId xmlns:p14="http://schemas.microsoft.com/office/powerpoint/2010/main" val="3975252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6CAF7-3730-4596-9082-D27A5858E097}"/>
              </a:ext>
            </a:extLst>
          </p:cNvPr>
          <p:cNvSpPr>
            <a:spLocks noGrp="1"/>
          </p:cNvSpPr>
          <p:nvPr>
            <p:ph type="title"/>
          </p:nvPr>
        </p:nvSpPr>
        <p:spPr/>
        <p:txBody>
          <a:bodyPr/>
          <a:lstStyle/>
          <a:p>
            <a:r>
              <a:rPr lang="en-US"/>
              <a:t>Why does any of this matter?</a:t>
            </a:r>
          </a:p>
        </p:txBody>
      </p:sp>
      <p:sp>
        <p:nvSpPr>
          <p:cNvPr id="3" name="Content Placeholder 2">
            <a:extLst>
              <a:ext uri="{FF2B5EF4-FFF2-40B4-BE49-F238E27FC236}">
                <a16:creationId xmlns:a16="http://schemas.microsoft.com/office/drawing/2014/main" id="{64B48665-5291-414A-95AF-176E71A591AB}"/>
              </a:ext>
            </a:extLst>
          </p:cNvPr>
          <p:cNvSpPr>
            <a:spLocks noGrp="1"/>
          </p:cNvSpPr>
          <p:nvPr>
            <p:ph idx="1"/>
          </p:nvPr>
        </p:nvSpPr>
        <p:spPr/>
        <p:txBody>
          <a:bodyPr/>
          <a:lstStyle/>
          <a:p>
            <a:r>
              <a:rPr lang="en-US"/>
              <a:t>Sampling weight is used in the calculation of the point estimate (e.g., mean, regression coefficient, etc.)</a:t>
            </a:r>
          </a:p>
          <a:p>
            <a:r>
              <a:rPr lang="en-US"/>
              <a:t>Stratification and/or cluster variable(s) used in the calculation of the standard error</a:t>
            </a:r>
          </a:p>
          <a:p>
            <a:r>
              <a:rPr lang="en-US"/>
              <a:t>The results from analyses that do not incorporate the sampling weight and the variance correction variable(s) can only be generalized to the sample, NOT the population from which the sample was drawn</a:t>
            </a:r>
          </a:p>
        </p:txBody>
      </p:sp>
    </p:spTree>
    <p:extLst>
      <p:ext uri="{BB962C8B-B14F-4D97-AF65-F5344CB8AC3E}">
        <p14:creationId xmlns:p14="http://schemas.microsoft.com/office/powerpoint/2010/main" val="40883718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2D64B-0ADE-43FB-8B3D-F47C5BBF2EC8}"/>
              </a:ext>
            </a:extLst>
          </p:cNvPr>
          <p:cNvSpPr>
            <a:spLocks noGrp="1"/>
          </p:cNvSpPr>
          <p:nvPr>
            <p:ph type="title"/>
          </p:nvPr>
        </p:nvSpPr>
        <p:spPr/>
        <p:txBody>
          <a:bodyPr/>
          <a:lstStyle/>
          <a:p>
            <a:r>
              <a:rPr lang="en-US"/>
              <a:t>Linear regression</a:t>
            </a:r>
          </a:p>
        </p:txBody>
      </p:sp>
      <p:sp>
        <p:nvSpPr>
          <p:cNvPr id="3" name="Content Placeholder 2">
            <a:extLst>
              <a:ext uri="{FF2B5EF4-FFF2-40B4-BE49-F238E27FC236}">
                <a16:creationId xmlns:a16="http://schemas.microsoft.com/office/drawing/2014/main" id="{5A57F874-C90B-431A-9AFE-12D80F070C5B}"/>
              </a:ext>
            </a:extLst>
          </p:cNvPr>
          <p:cNvSpPr>
            <a:spLocks noGrp="1"/>
          </p:cNvSpPr>
          <p:nvPr>
            <p:ph idx="1"/>
          </p:nvPr>
        </p:nvSpPr>
        <p:spPr/>
        <p:txBody>
          <a:bodyPr/>
          <a:lstStyle/>
          <a:p>
            <a:r>
              <a:rPr lang="en-US"/>
              <a:t>Use the csglm command to run a linear regression</a:t>
            </a:r>
          </a:p>
          <a:p>
            <a:r>
              <a:rPr lang="en-US"/>
              <a:t>Has many of the same features as the glm command (used for unweighted data)</a:t>
            </a:r>
          </a:p>
          <a:p>
            <a:r>
              <a:rPr lang="en-US"/>
              <a:t>Use when the outcome variable is continuous </a:t>
            </a:r>
          </a:p>
          <a:p>
            <a:r>
              <a:rPr lang="en-US"/>
              <a:t>Helpful if the outcome variable is approximately normally distributed</a:t>
            </a:r>
          </a:p>
          <a:p>
            <a:pPr marL="0" indent="0">
              <a:buNone/>
            </a:pPr>
            <a:endParaRPr lang="en-US"/>
          </a:p>
        </p:txBody>
      </p:sp>
    </p:spTree>
    <p:extLst>
      <p:ext uri="{BB962C8B-B14F-4D97-AF65-F5344CB8AC3E}">
        <p14:creationId xmlns:p14="http://schemas.microsoft.com/office/powerpoint/2010/main" val="37671560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74600-0164-4798-BDCB-D63220E3858B}"/>
              </a:ext>
            </a:extLst>
          </p:cNvPr>
          <p:cNvSpPr>
            <a:spLocks noGrp="1"/>
          </p:cNvSpPr>
          <p:nvPr>
            <p:ph type="title"/>
          </p:nvPr>
        </p:nvSpPr>
        <p:spPr/>
        <p:txBody>
          <a:bodyPr/>
          <a:lstStyle/>
          <a:p>
            <a:r>
              <a:rPr lang="en-US"/>
              <a:t>Question</a:t>
            </a:r>
          </a:p>
        </p:txBody>
      </p:sp>
      <p:sp>
        <p:nvSpPr>
          <p:cNvPr id="3" name="Content Placeholder 2">
            <a:extLst>
              <a:ext uri="{FF2B5EF4-FFF2-40B4-BE49-F238E27FC236}">
                <a16:creationId xmlns:a16="http://schemas.microsoft.com/office/drawing/2014/main" id="{1BD91C29-51AD-4B9C-B713-6E8F41CBF40C}"/>
              </a:ext>
            </a:extLst>
          </p:cNvPr>
          <p:cNvSpPr>
            <a:spLocks noGrp="1"/>
          </p:cNvSpPr>
          <p:nvPr>
            <p:ph idx="1"/>
          </p:nvPr>
        </p:nvSpPr>
        <p:spPr/>
        <p:txBody>
          <a:bodyPr/>
          <a:lstStyle/>
          <a:p>
            <a:r>
              <a:rPr lang="en-US"/>
              <a:t>What do you call a linear regression with a single dichotomous predictor?</a:t>
            </a:r>
          </a:p>
        </p:txBody>
      </p:sp>
    </p:spTree>
    <p:extLst>
      <p:ext uri="{BB962C8B-B14F-4D97-AF65-F5344CB8AC3E}">
        <p14:creationId xmlns:p14="http://schemas.microsoft.com/office/powerpoint/2010/main" val="35179726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E2250-43FD-4D8A-9BBE-3521280C81B8}"/>
              </a:ext>
            </a:extLst>
          </p:cNvPr>
          <p:cNvSpPr>
            <a:spLocks noGrp="1"/>
          </p:cNvSpPr>
          <p:nvPr>
            <p:ph type="title"/>
          </p:nvPr>
        </p:nvSpPr>
        <p:spPr/>
        <p:txBody>
          <a:bodyPr/>
          <a:lstStyle/>
          <a:p>
            <a:r>
              <a:rPr lang="en-US"/>
              <a:t>Answer</a:t>
            </a:r>
          </a:p>
        </p:txBody>
      </p:sp>
      <p:sp>
        <p:nvSpPr>
          <p:cNvPr id="3" name="Content Placeholder 2">
            <a:extLst>
              <a:ext uri="{FF2B5EF4-FFF2-40B4-BE49-F238E27FC236}">
                <a16:creationId xmlns:a16="http://schemas.microsoft.com/office/drawing/2014/main" id="{CD860E75-3B91-4850-80A9-9A2D03C3B7BE}"/>
              </a:ext>
            </a:extLst>
          </p:cNvPr>
          <p:cNvSpPr>
            <a:spLocks noGrp="1"/>
          </p:cNvSpPr>
          <p:nvPr>
            <p:ph idx="1"/>
          </p:nvPr>
        </p:nvSpPr>
        <p:spPr/>
        <p:txBody>
          <a:bodyPr/>
          <a:lstStyle/>
          <a:p>
            <a:r>
              <a:rPr lang="en-US"/>
              <a:t>A t-test!</a:t>
            </a:r>
          </a:p>
          <a:p>
            <a:endParaRPr lang="en-US"/>
          </a:p>
          <a:p>
            <a:r>
              <a:rPr lang="en-US"/>
              <a:t>Why is it important to realize this?</a:t>
            </a:r>
          </a:p>
          <a:p>
            <a:r>
              <a:rPr lang="en-US"/>
              <a:t>Because there is no csttest command</a:t>
            </a:r>
          </a:p>
        </p:txBody>
      </p:sp>
    </p:spTree>
    <p:extLst>
      <p:ext uri="{BB962C8B-B14F-4D97-AF65-F5344CB8AC3E}">
        <p14:creationId xmlns:p14="http://schemas.microsoft.com/office/powerpoint/2010/main" val="35382031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09171-B86E-4A81-AC9F-102120B3FB13}"/>
              </a:ext>
            </a:extLst>
          </p:cNvPr>
          <p:cNvSpPr>
            <a:spLocks noGrp="1"/>
          </p:cNvSpPr>
          <p:nvPr>
            <p:ph type="title"/>
          </p:nvPr>
        </p:nvSpPr>
        <p:spPr/>
        <p:txBody>
          <a:bodyPr/>
          <a:lstStyle/>
          <a:p>
            <a:r>
              <a:rPr lang="en-US"/>
              <a:t>Same subcommands for regression models</a:t>
            </a:r>
          </a:p>
        </p:txBody>
      </p:sp>
      <p:sp>
        <p:nvSpPr>
          <p:cNvPr id="3" name="Content Placeholder 2">
            <a:extLst>
              <a:ext uri="{FF2B5EF4-FFF2-40B4-BE49-F238E27FC236}">
                <a16:creationId xmlns:a16="http://schemas.microsoft.com/office/drawing/2014/main" id="{4C5A86D4-0422-4F47-BCD2-BFBF61375350}"/>
              </a:ext>
            </a:extLst>
          </p:cNvPr>
          <p:cNvSpPr>
            <a:spLocks noGrp="1"/>
          </p:cNvSpPr>
          <p:nvPr>
            <p:ph idx="1"/>
          </p:nvPr>
        </p:nvSpPr>
        <p:spPr/>
        <p:txBody>
          <a:bodyPr>
            <a:normAutofit lnSpcReduction="10000"/>
          </a:bodyPr>
          <a:lstStyle/>
          <a:p>
            <a:r>
              <a:rPr lang="en-US"/>
              <a:t>The csglm, cslogistic and csordinal commands have the following subcommands that are the same for these commands:</a:t>
            </a:r>
          </a:p>
          <a:p>
            <a:pPr lvl="1"/>
            <a:r>
              <a:rPr lang="en-US"/>
              <a:t>Domain</a:t>
            </a:r>
          </a:p>
          <a:p>
            <a:pPr lvl="1"/>
            <a:r>
              <a:rPr lang="en-US"/>
              <a:t>Intercept</a:t>
            </a:r>
          </a:p>
          <a:p>
            <a:pPr lvl="1"/>
            <a:r>
              <a:rPr lang="en-US"/>
              <a:t>Jointprob</a:t>
            </a:r>
          </a:p>
          <a:p>
            <a:pPr lvl="1"/>
            <a:r>
              <a:rPr lang="en-US"/>
              <a:t>Missing</a:t>
            </a:r>
          </a:p>
          <a:p>
            <a:pPr lvl="1"/>
            <a:r>
              <a:rPr lang="en-US"/>
              <a:t>Plan</a:t>
            </a:r>
          </a:p>
          <a:p>
            <a:pPr lvl="1"/>
            <a:r>
              <a:rPr lang="en-US"/>
              <a:t>Outfile</a:t>
            </a:r>
          </a:p>
          <a:p>
            <a:pPr lvl="1"/>
            <a:r>
              <a:rPr lang="en-US"/>
              <a:t>Test</a:t>
            </a:r>
          </a:p>
          <a:p>
            <a:r>
              <a:rPr lang="en-US"/>
              <a:t>The model and the save subcommands are similar across these commands</a:t>
            </a:r>
          </a:p>
        </p:txBody>
      </p:sp>
    </p:spTree>
    <p:extLst>
      <p:ext uri="{BB962C8B-B14F-4D97-AF65-F5344CB8AC3E}">
        <p14:creationId xmlns:p14="http://schemas.microsoft.com/office/powerpoint/2010/main" val="6000252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C7DAA-C214-4F03-9058-C09CEBCA1405}"/>
              </a:ext>
            </a:extLst>
          </p:cNvPr>
          <p:cNvSpPr>
            <a:spLocks noGrp="1"/>
          </p:cNvSpPr>
          <p:nvPr>
            <p:ph type="title"/>
          </p:nvPr>
        </p:nvSpPr>
        <p:spPr/>
        <p:txBody>
          <a:bodyPr/>
          <a:lstStyle/>
          <a:p>
            <a:r>
              <a:rPr lang="en-US"/>
              <a:t>Linear regression with single predictor</a:t>
            </a:r>
          </a:p>
        </p:txBody>
      </p:sp>
      <p:sp>
        <p:nvSpPr>
          <p:cNvPr id="3" name="Content Placeholder 2">
            <a:extLst>
              <a:ext uri="{FF2B5EF4-FFF2-40B4-BE49-F238E27FC236}">
                <a16:creationId xmlns:a16="http://schemas.microsoft.com/office/drawing/2014/main" id="{1B729C62-8202-4684-A2EA-64161CE2E086}"/>
              </a:ext>
            </a:extLst>
          </p:cNvPr>
          <p:cNvSpPr>
            <a:spLocks noGrp="1"/>
          </p:cNvSpPr>
          <p:nvPr>
            <p:ph idx="1"/>
          </p:nvPr>
        </p:nvSpPr>
        <p:spPr/>
        <p:txBody>
          <a:bodyPr>
            <a:normAutofit/>
          </a:bodyPr>
          <a:lstStyle/>
          <a:p>
            <a:pPr marL="0" indent="0">
              <a:buNone/>
            </a:pPr>
            <a:r>
              <a:rPr lang="en-US" sz="2400"/>
              <a:t>* remember that the highest numbered category is the reference category.</a:t>
            </a:r>
          </a:p>
          <a:p>
            <a:pPr marL="0" indent="0">
              <a:buNone/>
            </a:pPr>
            <a:r>
              <a:rPr lang="en-US" sz="2400"/>
              <a:t>csglm copper by female</a:t>
            </a:r>
          </a:p>
          <a:p>
            <a:pPr marL="0" indent="0">
              <a:buNone/>
            </a:pPr>
            <a:r>
              <a:rPr lang="en-US" sz="2400"/>
              <a:t>      /plan file = 'D:\data\nhanes2f_plan.csaplan'</a:t>
            </a:r>
          </a:p>
          <a:p>
            <a:pPr marL="0" indent="0">
              <a:buNone/>
            </a:pPr>
            <a:r>
              <a:rPr lang="en-US" sz="2400"/>
              <a:t>      /model female</a:t>
            </a:r>
          </a:p>
          <a:p>
            <a:pPr marL="0" indent="0">
              <a:buNone/>
            </a:pPr>
            <a:r>
              <a:rPr lang="en-US" sz="2400"/>
              <a:t>      /statistics parameter cinterval ttest</a:t>
            </a:r>
          </a:p>
          <a:p>
            <a:pPr marL="0" indent="0">
              <a:buNone/>
            </a:pPr>
            <a:r>
              <a:rPr lang="en-US" sz="2400"/>
              <a:t>      /test type = adjf.</a:t>
            </a:r>
          </a:p>
        </p:txBody>
      </p:sp>
    </p:spTree>
    <p:extLst>
      <p:ext uri="{BB962C8B-B14F-4D97-AF65-F5344CB8AC3E}">
        <p14:creationId xmlns:p14="http://schemas.microsoft.com/office/powerpoint/2010/main" val="20836882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085DF-65D5-4C5E-87C6-C204B96B46AC}"/>
              </a:ext>
            </a:extLst>
          </p:cNvPr>
          <p:cNvSpPr>
            <a:spLocks noGrp="1"/>
          </p:cNvSpPr>
          <p:nvPr>
            <p:ph type="title"/>
          </p:nvPr>
        </p:nvSpPr>
        <p:spPr/>
        <p:txBody>
          <a:bodyPr/>
          <a:lstStyle/>
          <a:p>
            <a:r>
              <a:rPr lang="en-US"/>
              <a:t>Regression output</a:t>
            </a:r>
          </a:p>
        </p:txBody>
      </p:sp>
      <p:pic>
        <p:nvPicPr>
          <p:cNvPr id="4" name="Content Placeholder 3">
            <a:extLst>
              <a:ext uri="{FF2B5EF4-FFF2-40B4-BE49-F238E27FC236}">
                <a16:creationId xmlns:a16="http://schemas.microsoft.com/office/drawing/2014/main" id="{1AD56C36-003A-45A0-871B-D5F9BBE71B41}"/>
              </a:ext>
            </a:extLst>
          </p:cNvPr>
          <p:cNvPicPr>
            <a:picLocks noGrp="1" noChangeAspect="1"/>
          </p:cNvPicPr>
          <p:nvPr>
            <p:ph idx="1"/>
          </p:nvPr>
        </p:nvPicPr>
        <p:blipFill>
          <a:blip r:embed="rId2"/>
          <a:stretch>
            <a:fillRect/>
          </a:stretch>
        </p:blipFill>
        <p:spPr>
          <a:xfrm>
            <a:off x="830283" y="1275968"/>
            <a:ext cx="3914775" cy="2085975"/>
          </a:xfrm>
          <a:prstGeom prst="rect">
            <a:avLst/>
          </a:prstGeom>
        </p:spPr>
      </p:pic>
      <p:pic>
        <p:nvPicPr>
          <p:cNvPr id="5" name="Picture 4">
            <a:extLst>
              <a:ext uri="{FF2B5EF4-FFF2-40B4-BE49-F238E27FC236}">
                <a16:creationId xmlns:a16="http://schemas.microsoft.com/office/drawing/2014/main" id="{0BE3C33C-22C1-4486-B002-C66E06A14CA6}"/>
              </a:ext>
            </a:extLst>
          </p:cNvPr>
          <p:cNvPicPr>
            <a:picLocks noChangeAspect="1"/>
          </p:cNvPicPr>
          <p:nvPr/>
        </p:nvPicPr>
        <p:blipFill>
          <a:blip r:embed="rId3"/>
          <a:stretch>
            <a:fillRect/>
          </a:stretch>
        </p:blipFill>
        <p:spPr>
          <a:xfrm>
            <a:off x="830283" y="3361943"/>
            <a:ext cx="4486275" cy="1019175"/>
          </a:xfrm>
          <a:prstGeom prst="rect">
            <a:avLst/>
          </a:prstGeom>
        </p:spPr>
      </p:pic>
      <p:pic>
        <p:nvPicPr>
          <p:cNvPr id="6" name="Picture 5">
            <a:extLst>
              <a:ext uri="{FF2B5EF4-FFF2-40B4-BE49-F238E27FC236}">
                <a16:creationId xmlns:a16="http://schemas.microsoft.com/office/drawing/2014/main" id="{69CFF573-671A-49D2-939A-841083EEA437}"/>
              </a:ext>
            </a:extLst>
          </p:cNvPr>
          <p:cNvPicPr>
            <a:picLocks noChangeAspect="1"/>
          </p:cNvPicPr>
          <p:nvPr/>
        </p:nvPicPr>
        <p:blipFill>
          <a:blip r:embed="rId4"/>
          <a:stretch>
            <a:fillRect/>
          </a:stretch>
        </p:blipFill>
        <p:spPr>
          <a:xfrm>
            <a:off x="838200" y="4614098"/>
            <a:ext cx="4105275" cy="1438275"/>
          </a:xfrm>
          <a:prstGeom prst="rect">
            <a:avLst/>
          </a:prstGeom>
        </p:spPr>
      </p:pic>
      <p:pic>
        <p:nvPicPr>
          <p:cNvPr id="7" name="Picture 6">
            <a:extLst>
              <a:ext uri="{FF2B5EF4-FFF2-40B4-BE49-F238E27FC236}">
                <a16:creationId xmlns:a16="http://schemas.microsoft.com/office/drawing/2014/main" id="{277126E7-BA0F-45C3-AA80-23B7D5B64A98}"/>
              </a:ext>
            </a:extLst>
          </p:cNvPr>
          <p:cNvPicPr>
            <a:picLocks noChangeAspect="1"/>
          </p:cNvPicPr>
          <p:nvPr/>
        </p:nvPicPr>
        <p:blipFill>
          <a:blip r:embed="rId5"/>
          <a:stretch>
            <a:fillRect/>
          </a:stretch>
        </p:blipFill>
        <p:spPr>
          <a:xfrm>
            <a:off x="6510955" y="1370785"/>
            <a:ext cx="1743075" cy="1619250"/>
          </a:xfrm>
          <a:prstGeom prst="rect">
            <a:avLst/>
          </a:prstGeom>
        </p:spPr>
      </p:pic>
      <p:pic>
        <p:nvPicPr>
          <p:cNvPr id="8" name="Picture 7">
            <a:extLst>
              <a:ext uri="{FF2B5EF4-FFF2-40B4-BE49-F238E27FC236}">
                <a16:creationId xmlns:a16="http://schemas.microsoft.com/office/drawing/2014/main" id="{C05FC15F-4F5D-419B-BAC0-34B36574853C}"/>
              </a:ext>
            </a:extLst>
          </p:cNvPr>
          <p:cNvPicPr>
            <a:picLocks noChangeAspect="1"/>
          </p:cNvPicPr>
          <p:nvPr/>
        </p:nvPicPr>
        <p:blipFill>
          <a:blip r:embed="rId6"/>
          <a:stretch>
            <a:fillRect/>
          </a:stretch>
        </p:blipFill>
        <p:spPr>
          <a:xfrm>
            <a:off x="6042684" y="3152732"/>
            <a:ext cx="5086350" cy="1685925"/>
          </a:xfrm>
          <a:prstGeom prst="rect">
            <a:avLst/>
          </a:prstGeom>
        </p:spPr>
      </p:pic>
      <p:pic>
        <p:nvPicPr>
          <p:cNvPr id="9" name="Picture 8">
            <a:extLst>
              <a:ext uri="{FF2B5EF4-FFF2-40B4-BE49-F238E27FC236}">
                <a16:creationId xmlns:a16="http://schemas.microsoft.com/office/drawing/2014/main" id="{9529DEF8-CEE8-47BE-8392-52E96424598D}"/>
              </a:ext>
            </a:extLst>
          </p:cNvPr>
          <p:cNvPicPr>
            <a:picLocks noChangeAspect="1"/>
          </p:cNvPicPr>
          <p:nvPr/>
        </p:nvPicPr>
        <p:blipFill>
          <a:blip r:embed="rId7"/>
          <a:stretch>
            <a:fillRect/>
          </a:stretch>
        </p:blipFill>
        <p:spPr>
          <a:xfrm>
            <a:off x="5523571" y="4838657"/>
            <a:ext cx="6124575" cy="1962150"/>
          </a:xfrm>
          <a:prstGeom prst="rect">
            <a:avLst/>
          </a:prstGeom>
        </p:spPr>
      </p:pic>
    </p:spTree>
    <p:extLst>
      <p:ext uri="{BB962C8B-B14F-4D97-AF65-F5344CB8AC3E}">
        <p14:creationId xmlns:p14="http://schemas.microsoft.com/office/powerpoint/2010/main" val="40118495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D6E55-5CE7-4BF1-AF43-91D40E43E2BA}"/>
              </a:ext>
            </a:extLst>
          </p:cNvPr>
          <p:cNvSpPr>
            <a:spLocks noGrp="1"/>
          </p:cNvSpPr>
          <p:nvPr>
            <p:ph type="title"/>
          </p:nvPr>
        </p:nvSpPr>
        <p:spPr/>
        <p:txBody>
          <a:bodyPr/>
          <a:lstStyle/>
          <a:p>
            <a:r>
              <a:rPr lang="en-US"/>
              <a:t>How are the denominator degrees of freedom calculated?</a:t>
            </a:r>
          </a:p>
        </p:txBody>
      </p:sp>
      <p:sp>
        <p:nvSpPr>
          <p:cNvPr id="3" name="Content Placeholder 2">
            <a:extLst>
              <a:ext uri="{FF2B5EF4-FFF2-40B4-BE49-F238E27FC236}">
                <a16:creationId xmlns:a16="http://schemas.microsoft.com/office/drawing/2014/main" id="{745FB075-221C-423B-A895-F1D429F1658C}"/>
              </a:ext>
            </a:extLst>
          </p:cNvPr>
          <p:cNvSpPr>
            <a:spLocks noGrp="1"/>
          </p:cNvSpPr>
          <p:nvPr>
            <p:ph idx="1"/>
          </p:nvPr>
        </p:nvSpPr>
        <p:spPr/>
        <p:txBody>
          <a:bodyPr/>
          <a:lstStyle/>
          <a:p>
            <a:r>
              <a:rPr lang="en-US"/>
              <a:t>Number of clusters (AKA PSUs) – number of strata</a:t>
            </a:r>
          </a:p>
          <a:p>
            <a:r>
              <a:rPr lang="en-US"/>
              <a:t>In this dataset, there are 62 PSUs and 31 strata</a:t>
            </a:r>
          </a:p>
          <a:p>
            <a:r>
              <a:rPr lang="en-US"/>
              <a:t>62 -31 = 31</a:t>
            </a:r>
          </a:p>
        </p:txBody>
      </p:sp>
    </p:spTree>
    <p:extLst>
      <p:ext uri="{BB962C8B-B14F-4D97-AF65-F5344CB8AC3E}">
        <p14:creationId xmlns:p14="http://schemas.microsoft.com/office/powerpoint/2010/main" val="14772781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77B26-B708-4A48-8DC6-C6C66660DC98}"/>
              </a:ext>
            </a:extLst>
          </p:cNvPr>
          <p:cNvSpPr>
            <a:spLocks noGrp="1"/>
          </p:cNvSpPr>
          <p:nvPr>
            <p:ph type="title"/>
          </p:nvPr>
        </p:nvSpPr>
        <p:spPr/>
        <p:txBody>
          <a:bodyPr/>
          <a:lstStyle/>
          <a:p>
            <a:r>
              <a:rPr lang="en-US"/>
              <a:t>Using the emmeans subcommand</a:t>
            </a:r>
          </a:p>
        </p:txBody>
      </p:sp>
      <p:sp>
        <p:nvSpPr>
          <p:cNvPr id="3" name="Content Placeholder 2">
            <a:extLst>
              <a:ext uri="{FF2B5EF4-FFF2-40B4-BE49-F238E27FC236}">
                <a16:creationId xmlns:a16="http://schemas.microsoft.com/office/drawing/2014/main" id="{44180F0F-8A6F-4112-86C8-811DA76DB28B}"/>
              </a:ext>
            </a:extLst>
          </p:cNvPr>
          <p:cNvSpPr>
            <a:spLocks noGrp="1"/>
          </p:cNvSpPr>
          <p:nvPr>
            <p:ph idx="1"/>
          </p:nvPr>
        </p:nvSpPr>
        <p:spPr/>
        <p:txBody>
          <a:bodyPr>
            <a:normAutofit/>
          </a:bodyPr>
          <a:lstStyle/>
          <a:p>
            <a:pPr marL="0" indent="0">
              <a:buNone/>
            </a:pPr>
            <a:r>
              <a:rPr lang="en-US" sz="2400"/>
              <a:t>* using the emmeans subcommand.</a:t>
            </a:r>
          </a:p>
          <a:p>
            <a:pPr marL="0" indent="0">
              <a:buNone/>
            </a:pPr>
            <a:r>
              <a:rPr lang="en-US" sz="2400"/>
              <a:t>csglm copper by female</a:t>
            </a:r>
          </a:p>
          <a:p>
            <a:pPr marL="0" indent="0">
              <a:buNone/>
            </a:pPr>
            <a:r>
              <a:rPr lang="en-US" sz="2400"/>
              <a:t>      /plan file = 'D:\data\nhanes2f_plan.csaplan'</a:t>
            </a:r>
          </a:p>
          <a:p>
            <a:pPr marL="0" indent="0">
              <a:buNone/>
            </a:pPr>
            <a:r>
              <a:rPr lang="en-US" sz="2400"/>
              <a:t>      /model female</a:t>
            </a:r>
          </a:p>
          <a:p>
            <a:pPr marL="0" indent="0">
              <a:buNone/>
            </a:pPr>
            <a:r>
              <a:rPr lang="en-US" sz="2400"/>
              <a:t>      /statistics parameter cinterval ttest</a:t>
            </a:r>
          </a:p>
          <a:p>
            <a:pPr marL="0" indent="0">
              <a:buNone/>
            </a:pPr>
            <a:r>
              <a:rPr lang="en-US" sz="2400"/>
              <a:t>      /test type = adjf</a:t>
            </a:r>
          </a:p>
          <a:p>
            <a:pPr marL="0" indent="0">
              <a:buNone/>
            </a:pPr>
            <a:r>
              <a:rPr lang="en-US" sz="2400"/>
              <a:t>      /emmeans tables = female compare = female.</a:t>
            </a:r>
          </a:p>
          <a:p>
            <a:pPr marL="0" indent="0">
              <a:buNone/>
            </a:pPr>
            <a:r>
              <a:rPr lang="en-US" sz="2400"/>
              <a:t>* -24.774*-24.774 = 613.753 with some rounding error.</a:t>
            </a:r>
          </a:p>
        </p:txBody>
      </p:sp>
    </p:spTree>
    <p:extLst>
      <p:ext uri="{BB962C8B-B14F-4D97-AF65-F5344CB8AC3E}">
        <p14:creationId xmlns:p14="http://schemas.microsoft.com/office/powerpoint/2010/main" val="39744882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18B0-057B-4799-99CF-71F4EF3390B7}"/>
              </a:ext>
            </a:extLst>
          </p:cNvPr>
          <p:cNvSpPr>
            <a:spLocks noGrp="1"/>
          </p:cNvSpPr>
          <p:nvPr>
            <p:ph type="title"/>
          </p:nvPr>
        </p:nvSpPr>
        <p:spPr/>
        <p:txBody>
          <a:bodyPr/>
          <a:lstStyle/>
          <a:p>
            <a:r>
              <a:rPr lang="en-US"/>
              <a:t>Output from emmeans subcommand</a:t>
            </a:r>
          </a:p>
        </p:txBody>
      </p:sp>
      <p:pic>
        <p:nvPicPr>
          <p:cNvPr id="7" name="Content Placeholder 6">
            <a:extLst>
              <a:ext uri="{FF2B5EF4-FFF2-40B4-BE49-F238E27FC236}">
                <a16:creationId xmlns:a16="http://schemas.microsoft.com/office/drawing/2014/main" id="{79FC60CF-5F39-4056-87C0-DEC3AF4A35C4}"/>
              </a:ext>
            </a:extLst>
          </p:cNvPr>
          <p:cNvPicPr>
            <a:picLocks noGrp="1" noChangeAspect="1"/>
          </p:cNvPicPr>
          <p:nvPr>
            <p:ph idx="1"/>
          </p:nvPr>
        </p:nvPicPr>
        <p:blipFill>
          <a:blip r:embed="rId2"/>
          <a:stretch>
            <a:fillRect/>
          </a:stretch>
        </p:blipFill>
        <p:spPr>
          <a:xfrm>
            <a:off x="806965" y="2394909"/>
            <a:ext cx="4695825" cy="1257300"/>
          </a:xfrm>
          <a:prstGeom prst="rect">
            <a:avLst/>
          </a:prstGeom>
        </p:spPr>
      </p:pic>
      <p:pic>
        <p:nvPicPr>
          <p:cNvPr id="8" name="Picture 7">
            <a:extLst>
              <a:ext uri="{FF2B5EF4-FFF2-40B4-BE49-F238E27FC236}">
                <a16:creationId xmlns:a16="http://schemas.microsoft.com/office/drawing/2014/main" id="{56E4C6E8-83C5-443A-9E8D-2849FE56B7ED}"/>
              </a:ext>
            </a:extLst>
          </p:cNvPr>
          <p:cNvPicPr>
            <a:picLocks noChangeAspect="1"/>
          </p:cNvPicPr>
          <p:nvPr/>
        </p:nvPicPr>
        <p:blipFill>
          <a:blip r:embed="rId3"/>
          <a:stretch>
            <a:fillRect/>
          </a:stretch>
        </p:blipFill>
        <p:spPr>
          <a:xfrm>
            <a:off x="838200" y="3829606"/>
            <a:ext cx="9782175" cy="1819275"/>
          </a:xfrm>
          <a:prstGeom prst="rect">
            <a:avLst/>
          </a:prstGeom>
        </p:spPr>
      </p:pic>
      <p:pic>
        <p:nvPicPr>
          <p:cNvPr id="9" name="Picture 8">
            <a:extLst>
              <a:ext uri="{FF2B5EF4-FFF2-40B4-BE49-F238E27FC236}">
                <a16:creationId xmlns:a16="http://schemas.microsoft.com/office/drawing/2014/main" id="{86B91CB3-8AB2-45EE-B768-34BB050DDB69}"/>
              </a:ext>
            </a:extLst>
          </p:cNvPr>
          <p:cNvPicPr>
            <a:picLocks noChangeAspect="1"/>
          </p:cNvPicPr>
          <p:nvPr/>
        </p:nvPicPr>
        <p:blipFill>
          <a:blip r:embed="rId4"/>
          <a:stretch>
            <a:fillRect/>
          </a:stretch>
        </p:blipFill>
        <p:spPr>
          <a:xfrm>
            <a:off x="806965" y="5656250"/>
            <a:ext cx="3743325" cy="1019175"/>
          </a:xfrm>
          <a:prstGeom prst="rect">
            <a:avLst/>
          </a:prstGeom>
        </p:spPr>
      </p:pic>
      <p:sp>
        <p:nvSpPr>
          <p:cNvPr id="10" name="Rectangle 9">
            <a:extLst>
              <a:ext uri="{FF2B5EF4-FFF2-40B4-BE49-F238E27FC236}">
                <a16:creationId xmlns:a16="http://schemas.microsoft.com/office/drawing/2014/main" id="{4E635AFD-C22E-4A0E-9F91-98AAF950C24E}"/>
              </a:ext>
            </a:extLst>
          </p:cNvPr>
          <p:cNvSpPr/>
          <p:nvPr/>
        </p:nvSpPr>
        <p:spPr>
          <a:xfrm>
            <a:off x="806965" y="1756098"/>
            <a:ext cx="6096000" cy="1200329"/>
          </a:xfrm>
          <a:prstGeom prst="rect">
            <a:avLst/>
          </a:prstGeom>
        </p:spPr>
        <p:txBody>
          <a:bodyPr>
            <a:spAutoFit/>
          </a:bodyPr>
          <a:lstStyle/>
          <a:p>
            <a:endParaRPr lang="en-US" b="1">
              <a:solidFill>
                <a:srgbClr val="000000"/>
              </a:solidFill>
              <a:latin typeface="Arial" panose="020B0604020202020204" pitchFamily="34" charset="0"/>
            </a:endParaRPr>
          </a:p>
          <a:p>
            <a:r>
              <a:rPr lang="en-US" b="1">
                <a:solidFill>
                  <a:srgbClr val="000000"/>
                </a:solidFill>
                <a:latin typeface="Arial" panose="020B0604020202020204" pitchFamily="34" charset="0"/>
              </a:rPr>
              <a:t>Estimated Marginal Means: female Female</a:t>
            </a:r>
          </a:p>
          <a:p>
            <a:endParaRPr lang="en-US">
              <a:solidFill>
                <a:srgbClr val="000000"/>
              </a:solidFill>
              <a:latin typeface="Arial" panose="020B0604020202020204" pitchFamily="34" charset="0"/>
            </a:endParaRPr>
          </a:p>
          <a:p>
            <a:endParaRPr lang="en-US">
              <a:latin typeface="Times New Roman" panose="02020603050405020304" pitchFamily="18" charset="0"/>
            </a:endParaRPr>
          </a:p>
        </p:txBody>
      </p:sp>
      <p:sp>
        <p:nvSpPr>
          <p:cNvPr id="11" name="Rectangle 10">
            <a:extLst>
              <a:ext uri="{FF2B5EF4-FFF2-40B4-BE49-F238E27FC236}">
                <a16:creationId xmlns:a16="http://schemas.microsoft.com/office/drawing/2014/main" id="{AE370DE7-031C-4497-ADCF-DB4B6E33CC4B}"/>
              </a:ext>
            </a:extLst>
          </p:cNvPr>
          <p:cNvSpPr/>
          <p:nvPr/>
        </p:nvSpPr>
        <p:spPr>
          <a:xfrm>
            <a:off x="5167652" y="5648881"/>
            <a:ext cx="5371792" cy="369332"/>
          </a:xfrm>
          <a:prstGeom prst="rect">
            <a:avLst/>
          </a:prstGeom>
        </p:spPr>
        <p:txBody>
          <a:bodyPr wrap="none">
            <a:spAutoFit/>
          </a:bodyPr>
          <a:lstStyle/>
          <a:p>
            <a:r>
              <a:rPr lang="en-US"/>
              <a:t> -24.774*-24.774 = 613.753 with some rounding error.</a:t>
            </a:r>
          </a:p>
        </p:txBody>
      </p:sp>
    </p:spTree>
    <p:extLst>
      <p:ext uri="{BB962C8B-B14F-4D97-AF65-F5344CB8AC3E}">
        <p14:creationId xmlns:p14="http://schemas.microsoft.com/office/powerpoint/2010/main" val="42885135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D094E-092A-4977-B271-57692F1FAB58}"/>
              </a:ext>
            </a:extLst>
          </p:cNvPr>
          <p:cNvSpPr>
            <a:spLocks noGrp="1"/>
          </p:cNvSpPr>
          <p:nvPr>
            <p:ph type="title"/>
          </p:nvPr>
        </p:nvSpPr>
        <p:spPr/>
        <p:txBody>
          <a:bodyPr/>
          <a:lstStyle/>
          <a:p>
            <a:r>
              <a:rPr lang="en-US"/>
              <a:t>Using the compare and contrast options</a:t>
            </a:r>
          </a:p>
        </p:txBody>
      </p:sp>
      <p:sp>
        <p:nvSpPr>
          <p:cNvPr id="3" name="Content Placeholder 2">
            <a:extLst>
              <a:ext uri="{FF2B5EF4-FFF2-40B4-BE49-F238E27FC236}">
                <a16:creationId xmlns:a16="http://schemas.microsoft.com/office/drawing/2014/main" id="{B7AD0A1E-E74E-456D-A766-8DEAECEADCB9}"/>
              </a:ext>
            </a:extLst>
          </p:cNvPr>
          <p:cNvSpPr>
            <a:spLocks noGrp="1"/>
          </p:cNvSpPr>
          <p:nvPr>
            <p:ph idx="1"/>
          </p:nvPr>
        </p:nvSpPr>
        <p:spPr/>
        <p:txBody>
          <a:bodyPr>
            <a:normAutofit/>
          </a:bodyPr>
          <a:lstStyle/>
          <a:p>
            <a:pPr marL="0" indent="0">
              <a:buNone/>
            </a:pPr>
            <a:r>
              <a:rPr lang="en-US" sz="2400"/>
              <a:t>* using the contrast keyword with the deviation option (each level compared to the grand mean).</a:t>
            </a:r>
          </a:p>
          <a:p>
            <a:pPr marL="0" indent="0">
              <a:buNone/>
            </a:pPr>
            <a:r>
              <a:rPr lang="en-US" sz="2400"/>
              <a:t>csglm copper by female</a:t>
            </a:r>
          </a:p>
          <a:p>
            <a:pPr marL="0" indent="0">
              <a:buNone/>
            </a:pPr>
            <a:r>
              <a:rPr lang="en-US" sz="2400"/>
              <a:t>      /plan file = 'D:\data\nhanes2f_plan.csaplan'</a:t>
            </a:r>
          </a:p>
          <a:p>
            <a:pPr marL="0" indent="0">
              <a:buNone/>
            </a:pPr>
            <a:r>
              <a:rPr lang="en-US" sz="2400"/>
              <a:t>      /model female</a:t>
            </a:r>
          </a:p>
          <a:p>
            <a:pPr marL="0" indent="0">
              <a:buNone/>
            </a:pPr>
            <a:r>
              <a:rPr lang="en-US" sz="2400"/>
              <a:t>      /statistics parameter cinterval ttest</a:t>
            </a:r>
          </a:p>
          <a:p>
            <a:pPr marL="0" indent="0">
              <a:buNone/>
            </a:pPr>
            <a:r>
              <a:rPr lang="en-US" sz="2400"/>
              <a:t>      /test type = adjf</a:t>
            </a:r>
          </a:p>
          <a:p>
            <a:pPr marL="0" indent="0">
              <a:buNone/>
            </a:pPr>
            <a:r>
              <a:rPr lang="en-US" sz="2400"/>
              <a:t>      /emmeans tables = female compare = female contrast = deviation.</a:t>
            </a:r>
          </a:p>
        </p:txBody>
      </p:sp>
    </p:spTree>
    <p:extLst>
      <p:ext uri="{BB962C8B-B14F-4D97-AF65-F5344CB8AC3E}">
        <p14:creationId xmlns:p14="http://schemas.microsoft.com/office/powerpoint/2010/main" val="1262860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92115-63FD-4844-B4E2-3F0803A029BA}"/>
              </a:ext>
            </a:extLst>
          </p:cNvPr>
          <p:cNvSpPr>
            <a:spLocks noGrp="1"/>
          </p:cNvSpPr>
          <p:nvPr>
            <p:ph type="title"/>
          </p:nvPr>
        </p:nvSpPr>
        <p:spPr/>
        <p:txBody>
          <a:bodyPr/>
          <a:lstStyle/>
          <a:p>
            <a:r>
              <a:rPr lang="en-US"/>
              <a:t>Replicate weights</a:t>
            </a:r>
          </a:p>
        </p:txBody>
      </p:sp>
      <p:sp>
        <p:nvSpPr>
          <p:cNvPr id="3" name="Content Placeholder 2">
            <a:extLst>
              <a:ext uri="{FF2B5EF4-FFF2-40B4-BE49-F238E27FC236}">
                <a16:creationId xmlns:a16="http://schemas.microsoft.com/office/drawing/2014/main" id="{898DA854-019B-4B20-9321-58BF0CD7268F}"/>
              </a:ext>
            </a:extLst>
          </p:cNvPr>
          <p:cNvSpPr>
            <a:spLocks noGrp="1"/>
          </p:cNvSpPr>
          <p:nvPr>
            <p:ph idx="1"/>
          </p:nvPr>
        </p:nvSpPr>
        <p:spPr/>
        <p:txBody>
          <a:bodyPr/>
          <a:lstStyle/>
          <a:p>
            <a:r>
              <a:rPr lang="en-US"/>
              <a:t>Replicate weights are a different way of correcting the standard errors for the sampling plan</a:t>
            </a:r>
          </a:p>
          <a:p>
            <a:r>
              <a:rPr lang="en-US"/>
              <a:t>There are about half a dozen different types of replicate weights</a:t>
            </a:r>
          </a:p>
          <a:p>
            <a:r>
              <a:rPr lang="en-US"/>
              <a:t>As of version 29, SPSS does not handle any type of replicate weight</a:t>
            </a:r>
          </a:p>
        </p:txBody>
      </p:sp>
    </p:spTree>
    <p:extLst>
      <p:ext uri="{BB962C8B-B14F-4D97-AF65-F5344CB8AC3E}">
        <p14:creationId xmlns:p14="http://schemas.microsoft.com/office/powerpoint/2010/main" val="42230107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66F86-5197-4744-AB36-990CC1B5DEA4}"/>
              </a:ext>
            </a:extLst>
          </p:cNvPr>
          <p:cNvSpPr>
            <a:spLocks noGrp="1"/>
          </p:cNvSpPr>
          <p:nvPr>
            <p:ph type="title"/>
          </p:nvPr>
        </p:nvSpPr>
        <p:spPr/>
        <p:txBody>
          <a:bodyPr/>
          <a:lstStyle/>
          <a:p>
            <a:r>
              <a:rPr lang="en-US"/>
              <a:t>Output from emmeans</a:t>
            </a:r>
          </a:p>
        </p:txBody>
      </p:sp>
      <p:sp>
        <p:nvSpPr>
          <p:cNvPr id="3" name="Content Placeholder 2">
            <a:extLst>
              <a:ext uri="{FF2B5EF4-FFF2-40B4-BE49-F238E27FC236}">
                <a16:creationId xmlns:a16="http://schemas.microsoft.com/office/drawing/2014/main" id="{639A9ACC-078D-419A-9C5A-50C34C08F7BF}"/>
              </a:ext>
            </a:extLst>
          </p:cNvPr>
          <p:cNvSpPr>
            <a:spLocks noGrp="1"/>
          </p:cNvSpPr>
          <p:nvPr>
            <p:ph idx="1"/>
          </p:nvPr>
        </p:nvSpPr>
        <p:spPr/>
        <p:txBody>
          <a:bodyPr>
            <a:normAutofit/>
          </a:bodyPr>
          <a:lstStyle/>
          <a:p>
            <a:endParaRPr lang="en-US" sz="1100" b="1">
              <a:solidFill>
                <a:srgbClr val="000000"/>
              </a:solidFill>
              <a:latin typeface="Arial" panose="020B0604020202020204" pitchFamily="34" charset="0"/>
            </a:endParaRPr>
          </a:p>
          <a:p>
            <a:pPr marL="0" indent="0">
              <a:buNone/>
            </a:pPr>
            <a:r>
              <a:rPr lang="en-US" sz="1100" b="1">
                <a:solidFill>
                  <a:srgbClr val="000000"/>
                </a:solidFill>
                <a:latin typeface="Arial" panose="020B0604020202020204" pitchFamily="34" charset="0"/>
              </a:rPr>
              <a:t>Estimated Marginal Means: female Female</a:t>
            </a:r>
          </a:p>
          <a:p>
            <a:endParaRPr lang="en-US" sz="1100">
              <a:solidFill>
                <a:srgbClr val="000000"/>
              </a:solidFill>
              <a:latin typeface="Arial" panose="020B0604020202020204" pitchFamily="34" charset="0"/>
            </a:endParaRPr>
          </a:p>
          <a:p>
            <a:endParaRPr lang="en-US" sz="1100">
              <a:latin typeface="Times New Roman" panose="02020603050405020304" pitchFamily="18" charset="0"/>
            </a:endParaRPr>
          </a:p>
          <a:p>
            <a:pPr marL="0" indent="0">
              <a:buNone/>
            </a:pPr>
            <a:endParaRPr lang="en-US" sz="1100"/>
          </a:p>
        </p:txBody>
      </p:sp>
      <p:pic>
        <p:nvPicPr>
          <p:cNvPr id="4" name="Picture 3">
            <a:extLst>
              <a:ext uri="{FF2B5EF4-FFF2-40B4-BE49-F238E27FC236}">
                <a16:creationId xmlns:a16="http://schemas.microsoft.com/office/drawing/2014/main" id="{D4D18E62-5A73-4C9A-ABD2-E1D7C139158D}"/>
              </a:ext>
            </a:extLst>
          </p:cNvPr>
          <p:cNvPicPr>
            <a:picLocks noChangeAspect="1"/>
          </p:cNvPicPr>
          <p:nvPr/>
        </p:nvPicPr>
        <p:blipFill>
          <a:blip r:embed="rId2"/>
          <a:stretch>
            <a:fillRect/>
          </a:stretch>
        </p:blipFill>
        <p:spPr>
          <a:xfrm>
            <a:off x="838200" y="2341170"/>
            <a:ext cx="4695825" cy="1257300"/>
          </a:xfrm>
          <a:prstGeom prst="rect">
            <a:avLst/>
          </a:prstGeom>
        </p:spPr>
      </p:pic>
      <p:pic>
        <p:nvPicPr>
          <p:cNvPr id="5" name="Picture 4">
            <a:extLst>
              <a:ext uri="{FF2B5EF4-FFF2-40B4-BE49-F238E27FC236}">
                <a16:creationId xmlns:a16="http://schemas.microsoft.com/office/drawing/2014/main" id="{6E88BA70-1B5A-4776-B5AB-7A5238ED955A}"/>
              </a:ext>
            </a:extLst>
          </p:cNvPr>
          <p:cNvPicPr>
            <a:picLocks noChangeAspect="1"/>
          </p:cNvPicPr>
          <p:nvPr/>
        </p:nvPicPr>
        <p:blipFill>
          <a:blip r:embed="rId3"/>
          <a:stretch>
            <a:fillRect/>
          </a:stretch>
        </p:blipFill>
        <p:spPr>
          <a:xfrm>
            <a:off x="838200" y="3598470"/>
            <a:ext cx="9782175" cy="1628775"/>
          </a:xfrm>
          <a:prstGeom prst="rect">
            <a:avLst/>
          </a:prstGeom>
        </p:spPr>
      </p:pic>
      <p:pic>
        <p:nvPicPr>
          <p:cNvPr id="6" name="Picture 5">
            <a:extLst>
              <a:ext uri="{FF2B5EF4-FFF2-40B4-BE49-F238E27FC236}">
                <a16:creationId xmlns:a16="http://schemas.microsoft.com/office/drawing/2014/main" id="{7D58F1CE-D4DF-491F-A521-97FC34DB7D26}"/>
              </a:ext>
            </a:extLst>
          </p:cNvPr>
          <p:cNvPicPr>
            <a:picLocks noChangeAspect="1"/>
          </p:cNvPicPr>
          <p:nvPr/>
        </p:nvPicPr>
        <p:blipFill>
          <a:blip r:embed="rId4"/>
          <a:stretch>
            <a:fillRect/>
          </a:stretch>
        </p:blipFill>
        <p:spPr>
          <a:xfrm>
            <a:off x="838200" y="5227245"/>
            <a:ext cx="3743325" cy="1019175"/>
          </a:xfrm>
          <a:prstGeom prst="rect">
            <a:avLst/>
          </a:prstGeom>
        </p:spPr>
      </p:pic>
    </p:spTree>
    <p:extLst>
      <p:ext uri="{BB962C8B-B14F-4D97-AF65-F5344CB8AC3E}">
        <p14:creationId xmlns:p14="http://schemas.microsoft.com/office/powerpoint/2010/main" val="14342665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91BB9-4600-47B5-A87B-881E417DC736}"/>
              </a:ext>
            </a:extLst>
          </p:cNvPr>
          <p:cNvSpPr>
            <a:spLocks noGrp="1"/>
          </p:cNvSpPr>
          <p:nvPr>
            <p:ph type="title"/>
          </p:nvPr>
        </p:nvSpPr>
        <p:spPr/>
        <p:txBody>
          <a:bodyPr/>
          <a:lstStyle/>
          <a:p>
            <a:r>
              <a:rPr lang="en-US"/>
              <a:t>Another way to specify variables on the emmeans subcommand</a:t>
            </a:r>
          </a:p>
        </p:txBody>
      </p:sp>
      <p:sp>
        <p:nvSpPr>
          <p:cNvPr id="3" name="Content Placeholder 2">
            <a:extLst>
              <a:ext uri="{FF2B5EF4-FFF2-40B4-BE49-F238E27FC236}">
                <a16:creationId xmlns:a16="http://schemas.microsoft.com/office/drawing/2014/main" id="{AC2A5ABE-E3BA-420C-BB72-D6C82D9995AF}"/>
              </a:ext>
            </a:extLst>
          </p:cNvPr>
          <p:cNvSpPr>
            <a:spLocks noGrp="1"/>
          </p:cNvSpPr>
          <p:nvPr>
            <p:ph idx="1"/>
          </p:nvPr>
        </p:nvSpPr>
        <p:spPr/>
        <p:txBody>
          <a:bodyPr>
            <a:normAutofit/>
          </a:bodyPr>
          <a:lstStyle/>
          <a:p>
            <a:pPr marL="0" indent="0">
              <a:buNone/>
            </a:pPr>
            <a:r>
              <a:rPr lang="en-US" sz="2400"/>
              <a:t>csglm copper by female diabetes with age</a:t>
            </a:r>
          </a:p>
          <a:p>
            <a:pPr marL="0" indent="0">
              <a:buNone/>
            </a:pPr>
            <a:r>
              <a:rPr lang="en-US" sz="2400"/>
              <a:t>      /plan file = 'D:\data\nhanes2f_plan.csaplan'</a:t>
            </a:r>
          </a:p>
          <a:p>
            <a:pPr marL="0" indent="0">
              <a:buNone/>
            </a:pPr>
            <a:r>
              <a:rPr lang="en-US" sz="2400"/>
              <a:t>      /model female diabetes age female*diabetes</a:t>
            </a:r>
          </a:p>
          <a:p>
            <a:pPr marL="0" indent="0">
              <a:buNone/>
            </a:pPr>
            <a:r>
              <a:rPr lang="en-US" sz="2400"/>
              <a:t>      /statistics parameter cinterval ttest</a:t>
            </a:r>
          </a:p>
          <a:p>
            <a:pPr marL="0" indent="0">
              <a:buNone/>
            </a:pPr>
            <a:r>
              <a:rPr lang="en-US" sz="2400"/>
              <a:t>      /test type = adjf</a:t>
            </a:r>
          </a:p>
          <a:p>
            <a:pPr marL="0" indent="0">
              <a:buNone/>
            </a:pPr>
            <a:r>
              <a:rPr lang="en-US" sz="2400"/>
              <a:t>      /emmeans tables = female by diabetes compare = diabetes.</a:t>
            </a:r>
          </a:p>
        </p:txBody>
      </p:sp>
    </p:spTree>
    <p:extLst>
      <p:ext uri="{BB962C8B-B14F-4D97-AF65-F5344CB8AC3E}">
        <p14:creationId xmlns:p14="http://schemas.microsoft.com/office/powerpoint/2010/main" val="14168668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88875-81AF-499C-B2AE-6B877D040CC4}"/>
              </a:ext>
            </a:extLst>
          </p:cNvPr>
          <p:cNvSpPr>
            <a:spLocks noGrp="1"/>
          </p:cNvSpPr>
          <p:nvPr>
            <p:ph type="title"/>
          </p:nvPr>
        </p:nvSpPr>
        <p:spPr/>
        <p:txBody>
          <a:bodyPr/>
          <a:lstStyle/>
          <a:p>
            <a:r>
              <a:rPr lang="en-US"/>
              <a:t>Output part 1</a:t>
            </a:r>
          </a:p>
        </p:txBody>
      </p:sp>
      <p:pic>
        <p:nvPicPr>
          <p:cNvPr id="4" name="Content Placeholder 3">
            <a:extLst>
              <a:ext uri="{FF2B5EF4-FFF2-40B4-BE49-F238E27FC236}">
                <a16:creationId xmlns:a16="http://schemas.microsoft.com/office/drawing/2014/main" id="{62D9ABD0-CEBD-45D4-BFB9-AD696AE5767A}"/>
              </a:ext>
            </a:extLst>
          </p:cNvPr>
          <p:cNvPicPr>
            <a:picLocks noGrp="1" noChangeAspect="1"/>
          </p:cNvPicPr>
          <p:nvPr>
            <p:ph idx="1"/>
          </p:nvPr>
        </p:nvPicPr>
        <p:blipFill>
          <a:blip r:embed="rId2"/>
          <a:stretch>
            <a:fillRect/>
          </a:stretch>
        </p:blipFill>
        <p:spPr>
          <a:xfrm>
            <a:off x="777895" y="1441986"/>
            <a:ext cx="3914775" cy="2085975"/>
          </a:xfrm>
          <a:prstGeom prst="rect">
            <a:avLst/>
          </a:prstGeom>
        </p:spPr>
      </p:pic>
      <p:pic>
        <p:nvPicPr>
          <p:cNvPr id="5" name="Picture 4">
            <a:extLst>
              <a:ext uri="{FF2B5EF4-FFF2-40B4-BE49-F238E27FC236}">
                <a16:creationId xmlns:a16="http://schemas.microsoft.com/office/drawing/2014/main" id="{199E59D6-6B8A-497A-BB79-8B977BE467B3}"/>
              </a:ext>
            </a:extLst>
          </p:cNvPr>
          <p:cNvPicPr>
            <a:picLocks noChangeAspect="1"/>
          </p:cNvPicPr>
          <p:nvPr/>
        </p:nvPicPr>
        <p:blipFill>
          <a:blip r:embed="rId3"/>
          <a:stretch>
            <a:fillRect/>
          </a:stretch>
        </p:blipFill>
        <p:spPr>
          <a:xfrm>
            <a:off x="777895" y="3634034"/>
            <a:ext cx="4486275" cy="1228725"/>
          </a:xfrm>
          <a:prstGeom prst="rect">
            <a:avLst/>
          </a:prstGeom>
        </p:spPr>
      </p:pic>
      <p:pic>
        <p:nvPicPr>
          <p:cNvPr id="6" name="Picture 5">
            <a:extLst>
              <a:ext uri="{FF2B5EF4-FFF2-40B4-BE49-F238E27FC236}">
                <a16:creationId xmlns:a16="http://schemas.microsoft.com/office/drawing/2014/main" id="{3F3C6EF3-0019-4955-A8C9-1F92552A6BFD}"/>
              </a:ext>
            </a:extLst>
          </p:cNvPr>
          <p:cNvPicPr>
            <a:picLocks noChangeAspect="1"/>
          </p:cNvPicPr>
          <p:nvPr/>
        </p:nvPicPr>
        <p:blipFill>
          <a:blip r:embed="rId4"/>
          <a:stretch>
            <a:fillRect/>
          </a:stretch>
        </p:blipFill>
        <p:spPr>
          <a:xfrm>
            <a:off x="777895" y="4903086"/>
            <a:ext cx="5067300" cy="1857375"/>
          </a:xfrm>
          <a:prstGeom prst="rect">
            <a:avLst/>
          </a:prstGeom>
        </p:spPr>
      </p:pic>
      <p:pic>
        <p:nvPicPr>
          <p:cNvPr id="7" name="Picture 6">
            <a:extLst>
              <a:ext uri="{FF2B5EF4-FFF2-40B4-BE49-F238E27FC236}">
                <a16:creationId xmlns:a16="http://schemas.microsoft.com/office/drawing/2014/main" id="{1319E5C7-D83A-4729-A12E-92B06A5E5FBC}"/>
              </a:ext>
            </a:extLst>
          </p:cNvPr>
          <p:cNvPicPr>
            <a:picLocks noChangeAspect="1"/>
          </p:cNvPicPr>
          <p:nvPr/>
        </p:nvPicPr>
        <p:blipFill>
          <a:blip r:embed="rId5"/>
          <a:stretch>
            <a:fillRect/>
          </a:stretch>
        </p:blipFill>
        <p:spPr>
          <a:xfrm>
            <a:off x="6542623" y="1690688"/>
            <a:ext cx="1743075" cy="2190750"/>
          </a:xfrm>
          <a:prstGeom prst="rect">
            <a:avLst/>
          </a:prstGeom>
        </p:spPr>
      </p:pic>
      <p:pic>
        <p:nvPicPr>
          <p:cNvPr id="8" name="Picture 7">
            <a:extLst>
              <a:ext uri="{FF2B5EF4-FFF2-40B4-BE49-F238E27FC236}">
                <a16:creationId xmlns:a16="http://schemas.microsoft.com/office/drawing/2014/main" id="{39268CBD-C849-4E2C-A298-7B46154B398A}"/>
              </a:ext>
            </a:extLst>
          </p:cNvPr>
          <p:cNvPicPr>
            <a:picLocks noChangeAspect="1"/>
          </p:cNvPicPr>
          <p:nvPr/>
        </p:nvPicPr>
        <p:blipFill>
          <a:blip r:embed="rId6"/>
          <a:stretch>
            <a:fillRect/>
          </a:stretch>
        </p:blipFill>
        <p:spPr>
          <a:xfrm>
            <a:off x="6201022" y="3881438"/>
            <a:ext cx="5086350" cy="2505075"/>
          </a:xfrm>
          <a:prstGeom prst="rect">
            <a:avLst/>
          </a:prstGeom>
        </p:spPr>
      </p:pic>
    </p:spTree>
    <p:extLst>
      <p:ext uri="{BB962C8B-B14F-4D97-AF65-F5344CB8AC3E}">
        <p14:creationId xmlns:p14="http://schemas.microsoft.com/office/powerpoint/2010/main" val="15528441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6D4DB-4D68-437C-A82C-00535747BC43}"/>
              </a:ext>
            </a:extLst>
          </p:cNvPr>
          <p:cNvSpPr>
            <a:spLocks noGrp="1"/>
          </p:cNvSpPr>
          <p:nvPr>
            <p:ph type="title"/>
          </p:nvPr>
        </p:nvSpPr>
        <p:spPr/>
        <p:txBody>
          <a:bodyPr/>
          <a:lstStyle/>
          <a:p>
            <a:r>
              <a:rPr lang="en-US"/>
              <a:t>Output part 2</a:t>
            </a:r>
          </a:p>
        </p:txBody>
      </p:sp>
      <p:pic>
        <p:nvPicPr>
          <p:cNvPr id="4" name="Content Placeholder 3">
            <a:extLst>
              <a:ext uri="{FF2B5EF4-FFF2-40B4-BE49-F238E27FC236}">
                <a16:creationId xmlns:a16="http://schemas.microsoft.com/office/drawing/2014/main" id="{4015B78E-39FD-46F1-9470-2150D7259FD0}"/>
              </a:ext>
            </a:extLst>
          </p:cNvPr>
          <p:cNvPicPr>
            <a:picLocks noGrp="1" noChangeAspect="1"/>
          </p:cNvPicPr>
          <p:nvPr>
            <p:ph idx="1"/>
          </p:nvPr>
        </p:nvPicPr>
        <p:blipFill>
          <a:blip r:embed="rId2"/>
          <a:stretch>
            <a:fillRect/>
          </a:stretch>
        </p:blipFill>
        <p:spPr>
          <a:xfrm>
            <a:off x="838200" y="1911979"/>
            <a:ext cx="7077075" cy="3695700"/>
          </a:xfrm>
          <a:prstGeom prst="rect">
            <a:avLst/>
          </a:prstGeom>
        </p:spPr>
      </p:pic>
    </p:spTree>
    <p:extLst>
      <p:ext uri="{BB962C8B-B14F-4D97-AF65-F5344CB8AC3E}">
        <p14:creationId xmlns:p14="http://schemas.microsoft.com/office/powerpoint/2010/main" val="1116574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D528-AFE9-446F-AED6-F4E9D44407EB}"/>
              </a:ext>
            </a:extLst>
          </p:cNvPr>
          <p:cNvSpPr>
            <a:spLocks noGrp="1"/>
          </p:cNvSpPr>
          <p:nvPr>
            <p:ph type="title"/>
          </p:nvPr>
        </p:nvSpPr>
        <p:spPr/>
        <p:txBody>
          <a:bodyPr/>
          <a:lstStyle/>
          <a:p>
            <a:r>
              <a:rPr lang="en-US"/>
              <a:t>Output part 3</a:t>
            </a:r>
          </a:p>
        </p:txBody>
      </p:sp>
      <p:pic>
        <p:nvPicPr>
          <p:cNvPr id="4" name="Content Placeholder 3">
            <a:extLst>
              <a:ext uri="{FF2B5EF4-FFF2-40B4-BE49-F238E27FC236}">
                <a16:creationId xmlns:a16="http://schemas.microsoft.com/office/drawing/2014/main" id="{F6A5467B-651C-43F8-A1BB-C14816D1E662}"/>
              </a:ext>
            </a:extLst>
          </p:cNvPr>
          <p:cNvPicPr>
            <a:picLocks noGrp="1" noChangeAspect="1"/>
          </p:cNvPicPr>
          <p:nvPr>
            <p:ph idx="1"/>
          </p:nvPr>
        </p:nvPicPr>
        <p:blipFill>
          <a:blip r:embed="rId2"/>
          <a:stretch>
            <a:fillRect/>
          </a:stretch>
        </p:blipFill>
        <p:spPr>
          <a:xfrm>
            <a:off x="784080" y="2659258"/>
            <a:ext cx="6486525" cy="1924050"/>
          </a:xfrm>
          <a:prstGeom prst="rect">
            <a:avLst/>
          </a:prstGeom>
        </p:spPr>
      </p:pic>
      <p:sp>
        <p:nvSpPr>
          <p:cNvPr id="5" name="Rectangle 4">
            <a:extLst>
              <a:ext uri="{FF2B5EF4-FFF2-40B4-BE49-F238E27FC236}">
                <a16:creationId xmlns:a16="http://schemas.microsoft.com/office/drawing/2014/main" id="{F0BBEA91-2544-4572-ACD1-26388E045FE9}"/>
              </a:ext>
            </a:extLst>
          </p:cNvPr>
          <p:cNvSpPr/>
          <p:nvPr/>
        </p:nvSpPr>
        <p:spPr>
          <a:xfrm>
            <a:off x="784080" y="1690688"/>
            <a:ext cx="6096000" cy="1477328"/>
          </a:xfrm>
          <a:prstGeom prst="rect">
            <a:avLst/>
          </a:prstGeom>
        </p:spPr>
        <p:txBody>
          <a:bodyPr>
            <a:spAutoFit/>
          </a:bodyPr>
          <a:lstStyle/>
          <a:p>
            <a:endParaRPr lang="en-US" b="1">
              <a:solidFill>
                <a:srgbClr val="000000"/>
              </a:solidFill>
              <a:latin typeface="Arial" panose="020B0604020202020204" pitchFamily="34" charset="0"/>
            </a:endParaRPr>
          </a:p>
          <a:p>
            <a:r>
              <a:rPr lang="en-US" b="1">
                <a:solidFill>
                  <a:srgbClr val="000000"/>
                </a:solidFill>
                <a:latin typeface="Arial" panose="020B0604020202020204" pitchFamily="34" charset="0"/>
              </a:rPr>
              <a:t>Estimated Marginal Means: female Female* diabetes Diabetes status</a:t>
            </a:r>
          </a:p>
          <a:p>
            <a:endParaRPr lang="en-US">
              <a:solidFill>
                <a:srgbClr val="000000"/>
              </a:solidFill>
              <a:latin typeface="Arial" panose="020B0604020202020204" pitchFamily="34" charset="0"/>
            </a:endParaRPr>
          </a:p>
          <a:p>
            <a:endParaRPr lang="en-US">
              <a:latin typeface="Times New Roman" panose="02020603050405020304" pitchFamily="18" charset="0"/>
            </a:endParaRPr>
          </a:p>
        </p:txBody>
      </p:sp>
      <p:pic>
        <p:nvPicPr>
          <p:cNvPr id="6" name="Picture 5">
            <a:extLst>
              <a:ext uri="{FF2B5EF4-FFF2-40B4-BE49-F238E27FC236}">
                <a16:creationId xmlns:a16="http://schemas.microsoft.com/office/drawing/2014/main" id="{B66BD7DD-DB15-4BF6-B1E0-B78E63D610B7}"/>
              </a:ext>
            </a:extLst>
          </p:cNvPr>
          <p:cNvPicPr>
            <a:picLocks noChangeAspect="1"/>
          </p:cNvPicPr>
          <p:nvPr/>
        </p:nvPicPr>
        <p:blipFill>
          <a:blip r:embed="rId3"/>
          <a:stretch>
            <a:fillRect/>
          </a:stretch>
        </p:blipFill>
        <p:spPr>
          <a:xfrm>
            <a:off x="674605" y="4583308"/>
            <a:ext cx="10906125" cy="2219325"/>
          </a:xfrm>
          <a:prstGeom prst="rect">
            <a:avLst/>
          </a:prstGeom>
        </p:spPr>
      </p:pic>
      <p:pic>
        <p:nvPicPr>
          <p:cNvPr id="7" name="Picture 6">
            <a:extLst>
              <a:ext uri="{FF2B5EF4-FFF2-40B4-BE49-F238E27FC236}">
                <a16:creationId xmlns:a16="http://schemas.microsoft.com/office/drawing/2014/main" id="{838BFC35-74A6-46A5-9DA5-E594C29474FC}"/>
              </a:ext>
            </a:extLst>
          </p:cNvPr>
          <p:cNvPicPr>
            <a:picLocks noChangeAspect="1"/>
          </p:cNvPicPr>
          <p:nvPr/>
        </p:nvPicPr>
        <p:blipFill>
          <a:blip r:embed="rId4"/>
          <a:stretch>
            <a:fillRect/>
          </a:stretch>
        </p:blipFill>
        <p:spPr>
          <a:xfrm>
            <a:off x="7240794" y="3000375"/>
            <a:ext cx="4867275" cy="1228725"/>
          </a:xfrm>
          <a:prstGeom prst="rect">
            <a:avLst/>
          </a:prstGeom>
        </p:spPr>
      </p:pic>
    </p:spTree>
    <p:extLst>
      <p:ext uri="{BB962C8B-B14F-4D97-AF65-F5344CB8AC3E}">
        <p14:creationId xmlns:p14="http://schemas.microsoft.com/office/powerpoint/2010/main" val="4341949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20DCC-32AA-48C2-A792-424592F714DD}"/>
              </a:ext>
            </a:extLst>
          </p:cNvPr>
          <p:cNvSpPr>
            <a:spLocks noGrp="1"/>
          </p:cNvSpPr>
          <p:nvPr>
            <p:ph type="title"/>
          </p:nvPr>
        </p:nvSpPr>
        <p:spPr/>
        <p:txBody>
          <a:bodyPr/>
          <a:lstStyle/>
          <a:p>
            <a:r>
              <a:rPr lang="en-US"/>
              <a:t>Using multiple emmeans subcommands</a:t>
            </a:r>
          </a:p>
        </p:txBody>
      </p:sp>
      <p:sp>
        <p:nvSpPr>
          <p:cNvPr id="3" name="Content Placeholder 2">
            <a:extLst>
              <a:ext uri="{FF2B5EF4-FFF2-40B4-BE49-F238E27FC236}">
                <a16:creationId xmlns:a16="http://schemas.microsoft.com/office/drawing/2014/main" id="{E4F28091-0B79-43B5-B01B-66E99331730D}"/>
              </a:ext>
            </a:extLst>
          </p:cNvPr>
          <p:cNvSpPr>
            <a:spLocks noGrp="1"/>
          </p:cNvSpPr>
          <p:nvPr>
            <p:ph idx="1"/>
          </p:nvPr>
        </p:nvSpPr>
        <p:spPr/>
        <p:txBody>
          <a:bodyPr>
            <a:normAutofit/>
          </a:bodyPr>
          <a:lstStyle/>
          <a:p>
            <a:pPr marL="0" indent="0">
              <a:buNone/>
            </a:pPr>
            <a:r>
              <a:rPr lang="en-US" sz="2400"/>
              <a:t>csglm copper by female diabetes</a:t>
            </a:r>
          </a:p>
          <a:p>
            <a:pPr marL="0" indent="0">
              <a:buNone/>
            </a:pPr>
            <a:r>
              <a:rPr lang="en-US" sz="2400"/>
              <a:t>      /plan file = 'D:\data\nhanes2f_plan.csaplan'</a:t>
            </a:r>
          </a:p>
          <a:p>
            <a:pPr marL="0" indent="0">
              <a:buNone/>
            </a:pPr>
            <a:r>
              <a:rPr lang="en-US" sz="2400"/>
              <a:t>      /model female diabetes</a:t>
            </a:r>
          </a:p>
          <a:p>
            <a:pPr marL="0" indent="0">
              <a:buNone/>
            </a:pPr>
            <a:r>
              <a:rPr lang="en-US" sz="2400"/>
              <a:t>      /statistics parameter cinterval ttest</a:t>
            </a:r>
          </a:p>
          <a:p>
            <a:pPr marL="0" indent="0">
              <a:buNone/>
            </a:pPr>
            <a:r>
              <a:rPr lang="en-US" sz="2400"/>
              <a:t>      /test type = adjf</a:t>
            </a:r>
          </a:p>
          <a:p>
            <a:pPr marL="0" indent="0">
              <a:buNone/>
            </a:pPr>
            <a:r>
              <a:rPr lang="en-US" sz="2400"/>
              <a:t>      /emmeans tables = female</a:t>
            </a:r>
          </a:p>
          <a:p>
            <a:pPr marL="0" indent="0">
              <a:buNone/>
            </a:pPr>
            <a:r>
              <a:rPr lang="en-US" sz="2400"/>
              <a:t>      /emmeans tables = diabetes.</a:t>
            </a:r>
          </a:p>
        </p:txBody>
      </p:sp>
    </p:spTree>
    <p:extLst>
      <p:ext uri="{BB962C8B-B14F-4D97-AF65-F5344CB8AC3E}">
        <p14:creationId xmlns:p14="http://schemas.microsoft.com/office/powerpoint/2010/main" val="42401120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9AB7F-C94F-4DFA-86F1-40659C63834E}"/>
              </a:ext>
            </a:extLst>
          </p:cNvPr>
          <p:cNvSpPr>
            <a:spLocks noGrp="1"/>
          </p:cNvSpPr>
          <p:nvPr>
            <p:ph type="title"/>
          </p:nvPr>
        </p:nvSpPr>
        <p:spPr/>
        <p:txBody>
          <a:bodyPr/>
          <a:lstStyle/>
          <a:p>
            <a:r>
              <a:rPr lang="en-US"/>
              <a:t>Output part 1</a:t>
            </a:r>
          </a:p>
        </p:txBody>
      </p:sp>
      <p:pic>
        <p:nvPicPr>
          <p:cNvPr id="4" name="Content Placeholder 3">
            <a:extLst>
              <a:ext uri="{FF2B5EF4-FFF2-40B4-BE49-F238E27FC236}">
                <a16:creationId xmlns:a16="http://schemas.microsoft.com/office/drawing/2014/main" id="{5E0F3E1B-EBA1-492D-AD26-866D797B8021}"/>
              </a:ext>
            </a:extLst>
          </p:cNvPr>
          <p:cNvPicPr>
            <a:picLocks noGrp="1" noChangeAspect="1"/>
          </p:cNvPicPr>
          <p:nvPr>
            <p:ph idx="1"/>
          </p:nvPr>
        </p:nvPicPr>
        <p:blipFill>
          <a:blip r:embed="rId2"/>
          <a:stretch>
            <a:fillRect/>
          </a:stretch>
        </p:blipFill>
        <p:spPr>
          <a:xfrm>
            <a:off x="838200" y="1493683"/>
            <a:ext cx="3914775" cy="2085975"/>
          </a:xfrm>
          <a:prstGeom prst="rect">
            <a:avLst/>
          </a:prstGeom>
        </p:spPr>
      </p:pic>
      <p:pic>
        <p:nvPicPr>
          <p:cNvPr id="5" name="Picture 4">
            <a:extLst>
              <a:ext uri="{FF2B5EF4-FFF2-40B4-BE49-F238E27FC236}">
                <a16:creationId xmlns:a16="http://schemas.microsoft.com/office/drawing/2014/main" id="{8EFA5362-4781-490E-99B2-FBD9E97B0EB9}"/>
              </a:ext>
            </a:extLst>
          </p:cNvPr>
          <p:cNvPicPr>
            <a:picLocks noChangeAspect="1"/>
          </p:cNvPicPr>
          <p:nvPr/>
        </p:nvPicPr>
        <p:blipFill>
          <a:blip r:embed="rId3"/>
          <a:stretch>
            <a:fillRect/>
          </a:stretch>
        </p:blipFill>
        <p:spPr>
          <a:xfrm>
            <a:off x="838200" y="3631931"/>
            <a:ext cx="4486275" cy="1019175"/>
          </a:xfrm>
          <a:prstGeom prst="rect">
            <a:avLst/>
          </a:prstGeom>
        </p:spPr>
      </p:pic>
      <p:pic>
        <p:nvPicPr>
          <p:cNvPr id="6" name="Picture 5">
            <a:extLst>
              <a:ext uri="{FF2B5EF4-FFF2-40B4-BE49-F238E27FC236}">
                <a16:creationId xmlns:a16="http://schemas.microsoft.com/office/drawing/2014/main" id="{2D4473A5-07F5-4C8D-BF43-F6E3DF1B395B}"/>
              </a:ext>
            </a:extLst>
          </p:cNvPr>
          <p:cNvPicPr>
            <a:picLocks noChangeAspect="1"/>
          </p:cNvPicPr>
          <p:nvPr/>
        </p:nvPicPr>
        <p:blipFill>
          <a:blip r:embed="rId4"/>
          <a:stretch>
            <a:fillRect/>
          </a:stretch>
        </p:blipFill>
        <p:spPr>
          <a:xfrm>
            <a:off x="838200" y="4724299"/>
            <a:ext cx="5067300" cy="1857375"/>
          </a:xfrm>
          <a:prstGeom prst="rect">
            <a:avLst/>
          </a:prstGeom>
        </p:spPr>
      </p:pic>
      <p:pic>
        <p:nvPicPr>
          <p:cNvPr id="7" name="Picture 6">
            <a:extLst>
              <a:ext uri="{FF2B5EF4-FFF2-40B4-BE49-F238E27FC236}">
                <a16:creationId xmlns:a16="http://schemas.microsoft.com/office/drawing/2014/main" id="{20365CDD-6E37-4065-A17C-6B3D27555C82}"/>
              </a:ext>
            </a:extLst>
          </p:cNvPr>
          <p:cNvPicPr>
            <a:picLocks noChangeAspect="1"/>
          </p:cNvPicPr>
          <p:nvPr/>
        </p:nvPicPr>
        <p:blipFill>
          <a:blip r:embed="rId5"/>
          <a:stretch>
            <a:fillRect/>
          </a:stretch>
        </p:blipFill>
        <p:spPr>
          <a:xfrm>
            <a:off x="6310312" y="1690688"/>
            <a:ext cx="1743075" cy="1809750"/>
          </a:xfrm>
          <a:prstGeom prst="rect">
            <a:avLst/>
          </a:prstGeom>
        </p:spPr>
      </p:pic>
      <p:pic>
        <p:nvPicPr>
          <p:cNvPr id="8" name="Picture 7">
            <a:extLst>
              <a:ext uri="{FF2B5EF4-FFF2-40B4-BE49-F238E27FC236}">
                <a16:creationId xmlns:a16="http://schemas.microsoft.com/office/drawing/2014/main" id="{09EC0FE2-79CD-4559-92D8-5AD3EEE8B8D1}"/>
              </a:ext>
            </a:extLst>
          </p:cNvPr>
          <p:cNvPicPr>
            <a:picLocks noChangeAspect="1"/>
          </p:cNvPicPr>
          <p:nvPr/>
        </p:nvPicPr>
        <p:blipFill>
          <a:blip r:embed="rId6"/>
          <a:stretch>
            <a:fillRect/>
          </a:stretch>
        </p:blipFill>
        <p:spPr>
          <a:xfrm>
            <a:off x="6096000" y="3500438"/>
            <a:ext cx="5086350" cy="2085975"/>
          </a:xfrm>
          <a:prstGeom prst="rect">
            <a:avLst/>
          </a:prstGeom>
        </p:spPr>
      </p:pic>
    </p:spTree>
    <p:extLst>
      <p:ext uri="{BB962C8B-B14F-4D97-AF65-F5344CB8AC3E}">
        <p14:creationId xmlns:p14="http://schemas.microsoft.com/office/powerpoint/2010/main" val="19624486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CC7DF-1861-4B68-9952-C5C3EE82FCEA}"/>
              </a:ext>
            </a:extLst>
          </p:cNvPr>
          <p:cNvSpPr>
            <a:spLocks noGrp="1"/>
          </p:cNvSpPr>
          <p:nvPr>
            <p:ph type="title"/>
          </p:nvPr>
        </p:nvSpPr>
        <p:spPr/>
        <p:txBody>
          <a:bodyPr/>
          <a:lstStyle/>
          <a:p>
            <a:r>
              <a:rPr lang="en-US"/>
              <a:t>Output part 2</a:t>
            </a:r>
          </a:p>
        </p:txBody>
      </p:sp>
      <p:pic>
        <p:nvPicPr>
          <p:cNvPr id="4" name="Content Placeholder 3">
            <a:extLst>
              <a:ext uri="{FF2B5EF4-FFF2-40B4-BE49-F238E27FC236}">
                <a16:creationId xmlns:a16="http://schemas.microsoft.com/office/drawing/2014/main" id="{CF39E9F4-C778-45E7-9BAA-A9FE244E418B}"/>
              </a:ext>
            </a:extLst>
          </p:cNvPr>
          <p:cNvPicPr>
            <a:picLocks noGrp="1" noChangeAspect="1"/>
          </p:cNvPicPr>
          <p:nvPr>
            <p:ph idx="1"/>
          </p:nvPr>
        </p:nvPicPr>
        <p:blipFill>
          <a:blip r:embed="rId2"/>
          <a:stretch>
            <a:fillRect/>
          </a:stretch>
        </p:blipFill>
        <p:spPr>
          <a:xfrm>
            <a:off x="331519" y="1690688"/>
            <a:ext cx="6248400" cy="2400300"/>
          </a:xfrm>
          <a:prstGeom prst="rect">
            <a:avLst/>
          </a:prstGeom>
        </p:spPr>
      </p:pic>
      <p:pic>
        <p:nvPicPr>
          <p:cNvPr id="5" name="Picture 4">
            <a:extLst>
              <a:ext uri="{FF2B5EF4-FFF2-40B4-BE49-F238E27FC236}">
                <a16:creationId xmlns:a16="http://schemas.microsoft.com/office/drawing/2014/main" id="{3C019138-647D-472F-B9A0-71DFB5A9915D}"/>
              </a:ext>
            </a:extLst>
          </p:cNvPr>
          <p:cNvPicPr>
            <a:picLocks noChangeAspect="1"/>
          </p:cNvPicPr>
          <p:nvPr/>
        </p:nvPicPr>
        <p:blipFill>
          <a:blip r:embed="rId3"/>
          <a:stretch>
            <a:fillRect/>
          </a:stretch>
        </p:blipFill>
        <p:spPr>
          <a:xfrm>
            <a:off x="331519" y="4902283"/>
            <a:ext cx="4695825" cy="1257300"/>
          </a:xfrm>
          <a:prstGeom prst="rect">
            <a:avLst/>
          </a:prstGeom>
        </p:spPr>
      </p:pic>
      <p:sp>
        <p:nvSpPr>
          <p:cNvPr id="6" name="Rectangle 5">
            <a:extLst>
              <a:ext uri="{FF2B5EF4-FFF2-40B4-BE49-F238E27FC236}">
                <a16:creationId xmlns:a16="http://schemas.microsoft.com/office/drawing/2014/main" id="{3047CCDC-31C8-4FB2-AF94-3624F7DDE351}"/>
              </a:ext>
            </a:extLst>
          </p:cNvPr>
          <p:cNvSpPr/>
          <p:nvPr/>
        </p:nvSpPr>
        <p:spPr>
          <a:xfrm>
            <a:off x="331519" y="3966983"/>
            <a:ext cx="5209309" cy="1200329"/>
          </a:xfrm>
          <a:prstGeom prst="rect">
            <a:avLst/>
          </a:prstGeom>
        </p:spPr>
        <p:txBody>
          <a:bodyPr wrap="square">
            <a:spAutoFit/>
          </a:bodyPr>
          <a:lstStyle/>
          <a:p>
            <a:endParaRPr lang="en-US" b="1">
              <a:solidFill>
                <a:srgbClr val="000000"/>
              </a:solidFill>
              <a:latin typeface="Arial" panose="020B0604020202020204" pitchFamily="34" charset="0"/>
            </a:endParaRPr>
          </a:p>
          <a:p>
            <a:r>
              <a:rPr lang="en-US" b="1">
                <a:solidFill>
                  <a:srgbClr val="000000"/>
                </a:solidFill>
                <a:latin typeface="Arial" panose="020B0604020202020204" pitchFamily="34" charset="0"/>
              </a:rPr>
              <a:t>Estimated Marginal Means 1: female Female</a:t>
            </a:r>
          </a:p>
          <a:p>
            <a:endParaRPr lang="en-US">
              <a:solidFill>
                <a:srgbClr val="000000"/>
              </a:solidFill>
              <a:latin typeface="Arial" panose="020B0604020202020204" pitchFamily="34" charset="0"/>
            </a:endParaRPr>
          </a:p>
          <a:p>
            <a:endParaRPr lang="en-US">
              <a:latin typeface="Times New Roman" panose="02020603050405020304" pitchFamily="18" charset="0"/>
            </a:endParaRPr>
          </a:p>
        </p:txBody>
      </p:sp>
    </p:spTree>
    <p:extLst>
      <p:ext uri="{BB962C8B-B14F-4D97-AF65-F5344CB8AC3E}">
        <p14:creationId xmlns:p14="http://schemas.microsoft.com/office/powerpoint/2010/main" val="29525197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23CC5-BA3C-4A1A-939F-9B0CCB706342}"/>
              </a:ext>
            </a:extLst>
          </p:cNvPr>
          <p:cNvSpPr>
            <a:spLocks noGrp="1"/>
          </p:cNvSpPr>
          <p:nvPr>
            <p:ph type="title"/>
          </p:nvPr>
        </p:nvSpPr>
        <p:spPr/>
        <p:txBody>
          <a:bodyPr/>
          <a:lstStyle/>
          <a:p>
            <a:r>
              <a:rPr lang="en-US"/>
              <a:t>Output part 3</a:t>
            </a:r>
          </a:p>
        </p:txBody>
      </p:sp>
      <p:sp>
        <p:nvSpPr>
          <p:cNvPr id="3" name="Content Placeholder 2">
            <a:extLst>
              <a:ext uri="{FF2B5EF4-FFF2-40B4-BE49-F238E27FC236}">
                <a16:creationId xmlns:a16="http://schemas.microsoft.com/office/drawing/2014/main" id="{66A93E71-C01C-4207-81AC-4349114F18E4}"/>
              </a:ext>
            </a:extLst>
          </p:cNvPr>
          <p:cNvSpPr>
            <a:spLocks noGrp="1"/>
          </p:cNvSpPr>
          <p:nvPr>
            <p:ph idx="1"/>
          </p:nvPr>
        </p:nvSpPr>
        <p:spPr/>
        <p:txBody>
          <a:bodyPr>
            <a:normAutofit/>
          </a:bodyPr>
          <a:lstStyle/>
          <a:p>
            <a:endParaRPr lang="en-US" sz="1100" b="1">
              <a:solidFill>
                <a:srgbClr val="000000"/>
              </a:solidFill>
              <a:latin typeface="Arial" panose="020B0604020202020204" pitchFamily="34" charset="0"/>
            </a:endParaRPr>
          </a:p>
          <a:p>
            <a:pPr marL="0" indent="0">
              <a:buNone/>
            </a:pPr>
            <a:r>
              <a:rPr lang="en-US" sz="1800" b="1">
                <a:solidFill>
                  <a:srgbClr val="000000"/>
                </a:solidFill>
                <a:latin typeface="Arial" panose="020B0604020202020204" pitchFamily="34" charset="0"/>
              </a:rPr>
              <a:t>Estimated Marginal Means 2: diabetes Diabetes status</a:t>
            </a:r>
          </a:p>
          <a:p>
            <a:endParaRPr lang="en-US" sz="1100">
              <a:solidFill>
                <a:srgbClr val="000000"/>
              </a:solidFill>
              <a:latin typeface="Arial" panose="020B0604020202020204" pitchFamily="34" charset="0"/>
            </a:endParaRPr>
          </a:p>
          <a:p>
            <a:endParaRPr lang="en-US" sz="1100">
              <a:latin typeface="Times New Roman" panose="02020603050405020304" pitchFamily="18" charset="0"/>
            </a:endParaRPr>
          </a:p>
          <a:p>
            <a:pPr marL="0" indent="0">
              <a:buNone/>
            </a:pPr>
            <a:endParaRPr lang="en-US" sz="1100"/>
          </a:p>
        </p:txBody>
      </p:sp>
      <p:pic>
        <p:nvPicPr>
          <p:cNvPr id="4" name="Picture 3">
            <a:extLst>
              <a:ext uri="{FF2B5EF4-FFF2-40B4-BE49-F238E27FC236}">
                <a16:creationId xmlns:a16="http://schemas.microsoft.com/office/drawing/2014/main" id="{BC64FB37-575B-4200-8DF4-DCFFFBDDEE86}"/>
              </a:ext>
            </a:extLst>
          </p:cNvPr>
          <p:cNvPicPr>
            <a:picLocks noChangeAspect="1"/>
          </p:cNvPicPr>
          <p:nvPr/>
        </p:nvPicPr>
        <p:blipFill>
          <a:blip r:embed="rId2"/>
          <a:stretch>
            <a:fillRect/>
          </a:stretch>
        </p:blipFill>
        <p:spPr>
          <a:xfrm>
            <a:off x="838200" y="2594511"/>
            <a:ext cx="5362575" cy="1257300"/>
          </a:xfrm>
          <a:prstGeom prst="rect">
            <a:avLst/>
          </a:prstGeom>
        </p:spPr>
      </p:pic>
    </p:spTree>
    <p:extLst>
      <p:ext uri="{BB962C8B-B14F-4D97-AF65-F5344CB8AC3E}">
        <p14:creationId xmlns:p14="http://schemas.microsoft.com/office/powerpoint/2010/main" val="1269472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9048</TotalTime>
  <Words>3250</Words>
  <Application>Microsoft Office PowerPoint</Application>
  <PresentationFormat>Widescreen</PresentationFormat>
  <Paragraphs>439</Paragraphs>
  <Slides>98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98</vt:i4>
      </vt:variant>
    </vt:vector>
  </HeadingPairs>
  <TitlesOfParts>
    <vt:vector size="103" baseType="lpstr">
      <vt:lpstr>Arial</vt:lpstr>
      <vt:lpstr>Calibri</vt:lpstr>
      <vt:lpstr>Calibri Light</vt:lpstr>
      <vt:lpstr>Times New Roman</vt:lpstr>
      <vt:lpstr>Office Theme</vt:lpstr>
      <vt:lpstr>Applied Survey Analysis using SPSS version 29</vt:lpstr>
      <vt:lpstr>What we will cover in this workshop</vt:lpstr>
      <vt:lpstr>What we will not cover in this workshop</vt:lpstr>
      <vt:lpstr>Common questions</vt:lpstr>
      <vt:lpstr>Answers</vt:lpstr>
      <vt:lpstr>More questions</vt:lpstr>
      <vt:lpstr>Difference between stratified and clustered sampling</vt:lpstr>
      <vt:lpstr>Why does any of this matter?</vt:lpstr>
      <vt:lpstr>Replicate weights</vt:lpstr>
      <vt:lpstr>The important points to remember</vt:lpstr>
      <vt:lpstr>Example dataset</vt:lpstr>
      <vt:lpstr>First things first</vt:lpstr>
      <vt:lpstr>SPSS is a series of modules</vt:lpstr>
      <vt:lpstr>Cannot use the weight or split file commands</vt:lpstr>
      <vt:lpstr>Creating a plan file</vt:lpstr>
      <vt:lpstr>Echo syntax in output file</vt:lpstr>
      <vt:lpstr>Echo syntax in output file</vt:lpstr>
      <vt:lpstr>Open data file</vt:lpstr>
      <vt:lpstr>Point-and-click creation of plan file</vt:lpstr>
      <vt:lpstr>Step 1</vt:lpstr>
      <vt:lpstr>Step 2</vt:lpstr>
      <vt:lpstr>Step 3</vt:lpstr>
      <vt:lpstr>Step 4</vt:lpstr>
      <vt:lpstr>Step 5</vt:lpstr>
      <vt:lpstr>Step 6</vt:lpstr>
      <vt:lpstr>The output</vt:lpstr>
      <vt:lpstr>Working with your data before analyzing</vt:lpstr>
      <vt:lpstr>Looking at the sampling weight variable</vt:lpstr>
      <vt:lpstr>Histogram of sampling weight</vt:lpstr>
      <vt:lpstr>Descriptives for continuous variables</vt:lpstr>
      <vt:lpstr>The mean of the variable “age”</vt:lpstr>
      <vt:lpstr>Missing values on some variables</vt:lpstr>
      <vt:lpstr>The mean of the variable “hct”</vt:lpstr>
      <vt:lpstr>What happens when you use those variables in the same call?</vt:lpstr>
      <vt:lpstr>Different ways to handle missing data</vt:lpstr>
      <vt:lpstr>Listwise deletion</vt:lpstr>
      <vt:lpstr>Side note about missing data</vt:lpstr>
      <vt:lpstr>What is a design effect?</vt:lpstr>
      <vt:lpstr>Design effect</vt:lpstr>
      <vt:lpstr>The sum of the variable “female”</vt:lpstr>
      <vt:lpstr>The ratio of copper to hemocrit</vt:lpstr>
      <vt:lpstr>Question</vt:lpstr>
      <vt:lpstr>Answer</vt:lpstr>
      <vt:lpstr>Answer continued</vt:lpstr>
      <vt:lpstr>Is the mean of hemocrit different from 40?</vt:lpstr>
      <vt:lpstr>Descriptives with a binary variable</vt:lpstr>
      <vt:lpstr>Descriptives for categorical variables</vt:lpstr>
      <vt:lpstr>Frequencies for the variable “female”</vt:lpstr>
      <vt:lpstr>Let’s add some subcommands</vt:lpstr>
      <vt:lpstr>Notice what is not in the output now</vt:lpstr>
      <vt:lpstr>Test for homogeneity of proportions</vt:lpstr>
      <vt:lpstr>Two output tables</vt:lpstr>
      <vt:lpstr>Crosstabulation or two-way table</vt:lpstr>
      <vt:lpstr>Let’s add some options</vt:lpstr>
      <vt:lpstr>Lots of output</vt:lpstr>
      <vt:lpstr>Making multiple two-way tables at once</vt:lpstr>
      <vt:lpstr>Two tables</vt:lpstr>
      <vt:lpstr>Chi-square test of independence</vt:lpstr>
      <vt:lpstr>Two output tables</vt:lpstr>
      <vt:lpstr>Try it yourself!</vt:lpstr>
      <vt:lpstr>Let’s take a short break!</vt:lpstr>
      <vt:lpstr>Analyses of subpopulations</vt:lpstr>
      <vt:lpstr>No subpopulation – using all data</vt:lpstr>
      <vt:lpstr>Analyzing only a subpopulation</vt:lpstr>
      <vt:lpstr>Displaying the output in a different way</vt:lpstr>
      <vt:lpstr>Two categorical variables listed on the subpop subcommand</vt:lpstr>
      <vt:lpstr>Output</vt:lpstr>
      <vt:lpstr>Adding more categorical variables to the subpop subcommand</vt:lpstr>
      <vt:lpstr>Output part 1</vt:lpstr>
      <vt:lpstr>Output part 2</vt:lpstr>
      <vt:lpstr>Subpopulations for cstabulate</vt:lpstr>
      <vt:lpstr>Output part 1</vt:lpstr>
      <vt:lpstr>Output part 2</vt:lpstr>
      <vt:lpstr>Output part 3</vt:lpstr>
      <vt:lpstr>Cannot get a chi-square test with a subpopulation</vt:lpstr>
      <vt:lpstr>Output part 1</vt:lpstr>
      <vt:lpstr>Output part 2</vt:lpstr>
      <vt:lpstr>Getting a sum with a subpopulation</vt:lpstr>
      <vt:lpstr>Output</vt:lpstr>
      <vt:lpstr>Linear regression</vt:lpstr>
      <vt:lpstr>Question</vt:lpstr>
      <vt:lpstr>Answer</vt:lpstr>
      <vt:lpstr>Same subcommands for regression models</vt:lpstr>
      <vt:lpstr>Linear regression with single predictor</vt:lpstr>
      <vt:lpstr>Regression output</vt:lpstr>
      <vt:lpstr>How are the denominator degrees of freedom calculated?</vt:lpstr>
      <vt:lpstr>Using the emmeans subcommand</vt:lpstr>
      <vt:lpstr>Output from emmeans subcommand</vt:lpstr>
      <vt:lpstr>Using the compare and contrast options</vt:lpstr>
      <vt:lpstr>Output from emmeans</vt:lpstr>
      <vt:lpstr>Another way to specify variables on the emmeans subcommand</vt:lpstr>
      <vt:lpstr>Output part 1</vt:lpstr>
      <vt:lpstr>Output part 2</vt:lpstr>
      <vt:lpstr>Output part 3</vt:lpstr>
      <vt:lpstr>Using multiple emmeans subcommands</vt:lpstr>
      <vt:lpstr>Output part 1</vt:lpstr>
      <vt:lpstr>Output part 2</vt:lpstr>
      <vt:lpstr>Output part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Wells, Christine</dc:creator>
  <cp:lastModifiedBy>Wells, Christine</cp:lastModifiedBy>
  <cp:revision>92</cp:revision>
  <dcterms:created xsi:type="dcterms:W3CDTF">2024-05-26T23:15:51Z</dcterms:created>
  <dcterms:modified xsi:type="dcterms:W3CDTF">2024-06-03T19:26:50Z</dcterms:modified>
</cp:coreProperties>
</file>