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0" r:id="rId2"/>
    <p:sldId id="349" r:id="rId3"/>
    <p:sldId id="348" r:id="rId4"/>
    <p:sldId id="347" r:id="rId5"/>
    <p:sldId id="346" r:id="rId6"/>
    <p:sldId id="329" r:id="rId7"/>
    <p:sldId id="328" r:id="rId8"/>
    <p:sldId id="327" r:id="rId9"/>
    <p:sldId id="364" r:id="rId10"/>
    <p:sldId id="363" r:id="rId11"/>
    <p:sldId id="362" r:id="rId12"/>
    <p:sldId id="361" r:id="rId13"/>
    <p:sldId id="360" r:id="rId14"/>
    <p:sldId id="359" r:id="rId15"/>
    <p:sldId id="358" r:id="rId16"/>
    <p:sldId id="357" r:id="rId17"/>
    <p:sldId id="378" r:id="rId18"/>
    <p:sldId id="356" r:id="rId19"/>
    <p:sldId id="355" r:id="rId20"/>
    <p:sldId id="354" r:id="rId21"/>
    <p:sldId id="326" r:id="rId22"/>
    <p:sldId id="306" r:id="rId23"/>
    <p:sldId id="365" r:id="rId24"/>
    <p:sldId id="366" r:id="rId25"/>
    <p:sldId id="454" r:id="rId26"/>
    <p:sldId id="453" r:id="rId27"/>
    <p:sldId id="455" r:id="rId28"/>
    <p:sldId id="445" r:id="rId29"/>
    <p:sldId id="447" r:id="rId30"/>
    <p:sldId id="411" r:id="rId31"/>
    <p:sldId id="369" r:id="rId32"/>
    <p:sldId id="370" r:id="rId33"/>
    <p:sldId id="371" r:id="rId34"/>
    <p:sldId id="372" r:id="rId35"/>
    <p:sldId id="373" r:id="rId36"/>
    <p:sldId id="374" r:id="rId37"/>
    <p:sldId id="375" r:id="rId38"/>
    <p:sldId id="379" r:id="rId39"/>
    <p:sldId id="377" r:id="rId40"/>
    <p:sldId id="380" r:id="rId41"/>
    <p:sldId id="381" r:id="rId42"/>
    <p:sldId id="382" r:id="rId43"/>
    <p:sldId id="394" r:id="rId44"/>
    <p:sldId id="383" r:id="rId45"/>
    <p:sldId id="384" r:id="rId46"/>
    <p:sldId id="386" r:id="rId47"/>
    <p:sldId id="387" r:id="rId48"/>
    <p:sldId id="388" r:id="rId49"/>
    <p:sldId id="389" r:id="rId50"/>
    <p:sldId id="390" r:id="rId51"/>
    <p:sldId id="391" r:id="rId52"/>
    <p:sldId id="392" r:id="rId53"/>
    <p:sldId id="393" r:id="rId54"/>
    <p:sldId id="408" r:id="rId55"/>
    <p:sldId id="406" r:id="rId56"/>
    <p:sldId id="409" r:id="rId57"/>
    <p:sldId id="410" r:id="rId58"/>
    <p:sldId id="405" r:id="rId59"/>
    <p:sldId id="404" r:id="rId60"/>
    <p:sldId id="403" r:id="rId61"/>
    <p:sldId id="402" r:id="rId62"/>
    <p:sldId id="401" r:id="rId63"/>
    <p:sldId id="428" r:id="rId64"/>
    <p:sldId id="399" r:id="rId65"/>
    <p:sldId id="429" r:id="rId66"/>
    <p:sldId id="431" r:id="rId67"/>
    <p:sldId id="396" r:id="rId68"/>
    <p:sldId id="430" r:id="rId69"/>
    <p:sldId id="432" r:id="rId70"/>
    <p:sldId id="427" r:id="rId71"/>
    <p:sldId id="422" r:id="rId72"/>
    <p:sldId id="433" r:id="rId73"/>
    <p:sldId id="434" r:id="rId74"/>
    <p:sldId id="435" r:id="rId75"/>
    <p:sldId id="421" r:id="rId76"/>
    <p:sldId id="420" r:id="rId77"/>
    <p:sldId id="419" r:id="rId78"/>
    <p:sldId id="418" r:id="rId79"/>
    <p:sldId id="417" r:id="rId80"/>
    <p:sldId id="416" r:id="rId81"/>
    <p:sldId id="415" r:id="rId82"/>
    <p:sldId id="437" r:id="rId83"/>
    <p:sldId id="436" r:id="rId84"/>
    <p:sldId id="452" r:id="rId85"/>
    <p:sldId id="446" r:id="rId86"/>
    <p:sldId id="263" r:id="rId87"/>
    <p:sldId id="438" r:id="rId88"/>
    <p:sldId id="451" r:id="rId8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0C71D59-1D9B-472E-B2B0-5CED2DDC1463}">
          <p14:sldIdLst/>
        </p14:section>
        <p14:section name="Introduction" id="{04B705DC-C1EC-40EE-9276-3C1F21DA72D0}">
          <p14:sldIdLst/>
        </p14:section>
        <p14:section name="Descriptives for continuous variables" id="{A68FB2DA-9307-439B-8025-D6121824BCEE}">
          <p14:sldIdLst/>
        </p14:section>
        <p14:section name="Descriptives for categorical variables" id="{E732DDDB-5F8F-434D-BD11-6B55972C956B}">
          <p14:sldIdLst/>
        </p14:section>
        <p14:section name="Break 1" id="{634B1B63-5F52-43C2-8EDE-C49EF194B8FA}">
          <p14:sldIdLst/>
        </p14:section>
        <p14:section name="Analysis of subpopulations" id="{C710AFF5-60E6-4FAD-A2AE-466658A420DE}">
          <p14:sldIdLst/>
        </p14:section>
        <p14:section name="Linear regression" id="{A1C2C4CF-C51C-4BC4-BF3C-C51E69A5D583}">
          <p14:sldIdLst>
            <p14:sldId id="350"/>
            <p14:sldId id="349"/>
            <p14:sldId id="348"/>
            <p14:sldId id="347"/>
            <p14:sldId id="346"/>
            <p14:sldId id="329"/>
            <p14:sldId id="328"/>
            <p14:sldId id="327"/>
            <p14:sldId id="364"/>
            <p14:sldId id="363"/>
            <p14:sldId id="362"/>
            <p14:sldId id="361"/>
            <p14:sldId id="360"/>
            <p14:sldId id="359"/>
            <p14:sldId id="358"/>
            <p14:sldId id="357"/>
            <p14:sldId id="378"/>
            <p14:sldId id="356"/>
            <p14:sldId id="355"/>
            <p14:sldId id="354"/>
            <p14:sldId id="326"/>
            <p14:sldId id="306"/>
            <p14:sldId id="365"/>
            <p14:sldId id="366"/>
            <p14:sldId id="454"/>
            <p14:sldId id="453"/>
            <p14:sldId id="455"/>
            <p14:sldId id="445"/>
            <p14:sldId id="447"/>
          </p14:sldIdLst>
        </p14:section>
        <p14:section name="Logistic regression" id="{D8A8724E-1EAC-420A-B42E-66C2A85A55E6}">
          <p14:sldIdLst>
            <p14:sldId id="411"/>
            <p14:sldId id="369"/>
            <p14:sldId id="370"/>
            <p14:sldId id="371"/>
            <p14:sldId id="372"/>
            <p14:sldId id="373"/>
            <p14:sldId id="374"/>
            <p14:sldId id="375"/>
            <p14:sldId id="379"/>
            <p14:sldId id="377"/>
            <p14:sldId id="380"/>
            <p14:sldId id="381"/>
            <p14:sldId id="382"/>
            <p14:sldId id="394"/>
            <p14:sldId id="383"/>
            <p14:sldId id="384"/>
            <p14:sldId id="386"/>
            <p14:sldId id="387"/>
            <p14:sldId id="388"/>
            <p14:sldId id="389"/>
            <p14:sldId id="390"/>
            <p14:sldId id="391"/>
            <p14:sldId id="392"/>
            <p14:sldId id="393"/>
            <p14:sldId id="408"/>
            <p14:sldId id="406"/>
          </p14:sldIdLst>
        </p14:section>
        <p14:section name="Ordinal logistic regression" id="{B9A814A0-914E-4636-A426-798FD5ACA41D}">
          <p14:sldIdLst>
            <p14:sldId id="409"/>
            <p14:sldId id="410"/>
            <p14:sldId id="405"/>
            <p14:sldId id="404"/>
            <p14:sldId id="403"/>
            <p14:sldId id="402"/>
            <p14:sldId id="401"/>
            <p14:sldId id="428"/>
            <p14:sldId id="399"/>
            <p14:sldId id="429"/>
            <p14:sldId id="431"/>
            <p14:sldId id="396"/>
            <p14:sldId id="430"/>
            <p14:sldId id="432"/>
            <p14:sldId id="427"/>
            <p14:sldId id="422"/>
            <p14:sldId id="433"/>
            <p14:sldId id="434"/>
            <p14:sldId id="435"/>
            <p14:sldId id="421"/>
            <p14:sldId id="420"/>
            <p14:sldId id="419"/>
            <p14:sldId id="418"/>
            <p14:sldId id="417"/>
            <p14:sldId id="416"/>
            <p14:sldId id="415"/>
            <p14:sldId id="437"/>
            <p14:sldId id="436"/>
            <p14:sldId id="452"/>
            <p14:sldId id="446"/>
          </p14:sldIdLst>
        </p14:section>
        <p14:section name="References and more information" id="{B01889ED-8777-463F-8667-A7432C587F28}">
          <p14:sldIdLst>
            <p14:sldId id="263"/>
            <p14:sldId id="438"/>
            <p14:sldId id="45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>
      <p:cViewPr varScale="1">
        <p:scale>
          <a:sx n="138" d="100"/>
          <a:sy n="138" d="100"/>
        </p:scale>
        <p:origin x="19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B669C-C3D1-4075-9A22-42508CD1FC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465203-3531-4725-9D38-8AC20CEA6A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D9CFFD-EF42-4DB9-906E-D8EB15105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3614-6BF7-4222-980A-B00948521293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A30BA-452C-4ED9-86F4-AB4AD585C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C802D-AADD-4C09-A9FF-E75AE9003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826C-8C69-4F77-A106-4353BB6D7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357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0EC5D-8160-46FA-BE2B-BE9A626EA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88A532-15D5-47EA-85EC-DD0E997D2C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B28443-809D-474E-9AAA-4FF070C16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3614-6BF7-4222-980A-B00948521293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D03F9-D3E4-478A-89F0-D309401C0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F751DA-E343-4676-A0BA-687D3187F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826C-8C69-4F77-A106-4353BB6D7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76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6A24F3-343A-4835-8BF9-DDC1AA83D0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8BBC67-EAEA-4003-AC00-8B8149F957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85AB9B-081A-4BB4-ACDC-F49A1F6B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3614-6BF7-4222-980A-B00948521293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F1A1B-943F-4664-9797-4877504E3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D6555B-62B9-4CCA-ABB8-AE9F57706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826C-8C69-4F77-A106-4353BB6D7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857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34FAE-0250-433B-84F9-0C843C9A6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7F3CD-9B17-47AD-8D06-C6D83B0B6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260B57-8438-4E3A-A466-7F9901192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3614-6BF7-4222-980A-B00948521293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BB91CB-5024-4E35-9DDC-CC9FD204D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EA9DD1-47C5-410C-9641-1A35B6CAE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826C-8C69-4F77-A106-4353BB6D7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141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A4351-7738-4353-8605-1C77AA94F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6B910B-4E2B-4312-88BF-1FD413CCDD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C4DFC-4585-4BCC-8537-85F78BE1B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3614-6BF7-4222-980A-B00948521293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20EFF6-1735-4736-AB77-28CEBC3A7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A50163-F94E-4A97-9F42-1847FB87F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826C-8C69-4F77-A106-4353BB6D7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66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E7AA4-A887-4A19-A647-A95C54402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D840B-10B5-406B-83A3-A256F7C021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741DA0-7C20-44FF-89DA-BC21E8C20F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BE0254-0076-435E-99FC-7EFF6BE14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3614-6BF7-4222-980A-B00948521293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361713-EAA6-4F7A-BE52-5AC65446A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BA9F36-4BB8-4C48-9AF8-8B6AB904E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826C-8C69-4F77-A106-4353BB6D7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178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1C227-722D-4EBB-90C1-A3D45623F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61F973-AC85-4755-86CB-1B08F7AF4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87950A-9CA4-4E6B-AE0A-26B3DDB9B8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3AF616-3146-442C-BCF8-78A6672A1C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EB8DFF-114D-4A87-A308-34C5FBBB20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53C509-DC12-4202-91BF-E8E78CA61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3614-6BF7-4222-980A-B00948521293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DCA61A-6309-437F-9EB7-6BE9A12BC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77C7DC-BE0C-4798-A2DB-22CE66587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826C-8C69-4F77-A106-4353BB6D7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078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671FE-A495-497C-A6F5-08062AACD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11041D-6E3F-4886-99DA-E30C1AE83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3614-6BF7-4222-980A-B00948521293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F1B2BB-D460-42F4-8832-F54DC0AE2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BA22F1-A16D-4C6C-8D16-4B192AE2E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826C-8C69-4F77-A106-4353BB6D7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58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229CBD-2159-4339-86FC-85F4D1DB0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3614-6BF7-4222-980A-B00948521293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CA9140-5B1D-4886-81F8-505863C46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E2E44E-5044-4FEF-B779-39FD3C049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826C-8C69-4F77-A106-4353BB6D7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61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72FA8-9A1B-485A-8D79-35B24B75D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510EC-2860-4685-AC9B-F233458CD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F88B78-DF0D-4DE4-9BE5-FB8A81E525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028417-42C2-48D9-BC1C-987730DE9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3614-6BF7-4222-980A-B00948521293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FFEB78-F2CE-410E-9B78-765A2C570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F5095B-8E82-495D-8A4C-300077511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826C-8C69-4F77-A106-4353BB6D7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610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7B975-810B-441D-BEDB-7974CACBE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999D48-87B2-45A1-B25D-4C03A9E1F4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F294FA-6691-4AE1-A88B-01AEABA794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EE92BE-56EE-4AF6-8B34-2F05B7DC5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3614-6BF7-4222-980A-B00948521293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F66430-7036-4792-A2E7-53FAAF4A4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6970C9-FB40-4713-AF98-C87CFD77E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826C-8C69-4F77-A106-4353BB6D7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890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136F7E-C0AF-4C86-8477-1E32C9E36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7FB2ED-9358-4BBF-916F-305ADA295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E913A-9865-438F-909E-06B3080F00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C3614-6BF7-4222-980A-B00948521293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8E0E01-4BEA-4A44-8F37-A04A5A12A3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53DBBD-860E-415B-89D9-D1647D48C5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3826C-8C69-4F77-A106-4353BB6D7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866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2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2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42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42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42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42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80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42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iley.com/WileyCDA/WileyTitle/productCd-047116240X.html" TargetMode="External"/><Relationship Id="rId3" Type="http://schemas.openxmlformats.org/officeDocument/2006/relationships/hyperlink" Target="http://www.isr.umich.edu/src/smp/asda/" TargetMode="External"/><Relationship Id="rId7" Type="http://schemas.openxmlformats.org/officeDocument/2006/relationships/hyperlink" Target="http://www.wiley.com/WileyCDA/WileyTitle/productCd-0471899879.html" TargetMode="External"/><Relationship Id="rId2" Type="http://schemas.openxmlformats.org/officeDocument/2006/relationships/hyperlink" Target="https://www.voxco.com/blog/stratified-sampling-vs-cluster-sampl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ats.oarc.ucla.edu/examples/sop/" TargetMode="External"/><Relationship Id="rId11" Type="http://schemas.openxmlformats.org/officeDocument/2006/relationships/hyperlink" Target="https://towardsdatascience.com/why-overlapping-confidence-intervals-mean-nothing-about-statistical-significance-48360559900a" TargetMode="External"/><Relationship Id="rId5" Type="http://schemas.openxmlformats.org/officeDocument/2006/relationships/hyperlink" Target="http://www.stata-journal.com/sjpdf.html?articlenum=st0099" TargetMode="External"/><Relationship Id="rId10" Type="http://schemas.openxmlformats.org/officeDocument/2006/relationships/hyperlink" Target="https://www.cscu.cornell.edu/news/statnews/stnews73.pdf" TargetMode="External"/><Relationship Id="rId4" Type="http://schemas.openxmlformats.org/officeDocument/2006/relationships/hyperlink" Target="http://www.stata-journal.com/sjpdf.html?articlenum=st0118" TargetMode="External"/><Relationship Id="rId9" Type="http://schemas.openxmlformats.org/officeDocument/2006/relationships/hyperlink" Target="https://www.stata.com/manuals/svy.pdf" TargetMode="Externa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nchs/tutorials/index.htm" TargetMode="External"/><Relationship Id="rId2" Type="http://schemas.openxmlformats.org/officeDocument/2006/relationships/hyperlink" Target="http://www.cdc.gov/nchs/nhanes/nhanes_listserv.htm" TargetMode="Externa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73BC7-F294-4296-AD14-B14D8B8F9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Specifying the value of a covariate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E54DB-1098-4A07-BCAE-0E6C05E40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/>
              <a:t>csglm bpsystol by female with height</a:t>
            </a:r>
          </a:p>
          <a:p>
            <a:pPr marL="0" indent="0">
              <a:buNone/>
            </a:pPr>
            <a:r>
              <a:rPr lang="en-US" sz="2400"/>
              <a:t>      /plan file = 'D:\data\nhanes2f_plan.csaplan'</a:t>
            </a:r>
          </a:p>
          <a:p>
            <a:pPr marL="0" indent="0">
              <a:buNone/>
            </a:pPr>
            <a:r>
              <a:rPr lang="en-US" sz="2400"/>
              <a:t>      /model female female*height</a:t>
            </a:r>
          </a:p>
          <a:p>
            <a:pPr marL="0" indent="0">
              <a:buNone/>
            </a:pPr>
            <a:r>
              <a:rPr lang="en-US" sz="2400"/>
              <a:t>      /statistics parameter cinterval ttest</a:t>
            </a:r>
          </a:p>
          <a:p>
            <a:pPr marL="0" indent="0">
              <a:buNone/>
            </a:pPr>
            <a:r>
              <a:rPr lang="en-US" sz="2400"/>
              <a:t>      /test type = adjf</a:t>
            </a:r>
          </a:p>
          <a:p>
            <a:pPr marL="0" indent="0">
              <a:buNone/>
            </a:pPr>
            <a:r>
              <a:rPr lang="en-US" sz="2400"/>
              <a:t>      /emmeans tables = female other = [height (150)]      </a:t>
            </a:r>
          </a:p>
          <a:p>
            <a:pPr marL="0" indent="0">
              <a:buNone/>
            </a:pPr>
            <a:r>
              <a:rPr lang="en-US" sz="2400"/>
              <a:t>      /emmeans tables = female other = [height (160)].</a:t>
            </a:r>
          </a:p>
        </p:txBody>
      </p:sp>
    </p:spTree>
    <p:extLst>
      <p:ext uri="{BB962C8B-B14F-4D97-AF65-F5344CB8AC3E}">
        <p14:creationId xmlns:p14="http://schemas.microsoft.com/office/powerpoint/2010/main" val="3885605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0D620-287F-447B-B098-4BFD8AC94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output is exactly the same!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81D919-0CAB-4FA8-BCB9-98C6A0FA48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80" y="1817708"/>
            <a:ext cx="4372379" cy="4351338"/>
          </a:xfrm>
        </p:spPr>
      </p:pic>
    </p:spTree>
    <p:extLst>
      <p:ext uri="{BB962C8B-B14F-4D97-AF65-F5344CB8AC3E}">
        <p14:creationId xmlns:p14="http://schemas.microsoft.com/office/powerpoint/2010/main" val="1467047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D8771-4CEE-4FFC-9D00-758E9113D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Creating a squared term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76D03-489D-4321-AE6E-ED44AC9F2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/>
              <a:t>* making a squared term - can only be done with continuous variables.</a:t>
            </a:r>
          </a:p>
          <a:p>
            <a:pPr marL="0" indent="0">
              <a:buNone/>
            </a:pPr>
            <a:r>
              <a:rPr lang="en-US" sz="2400"/>
              <a:t>csglm copper by female diabetes with age</a:t>
            </a:r>
          </a:p>
          <a:p>
            <a:pPr marL="0" indent="0">
              <a:buNone/>
            </a:pPr>
            <a:r>
              <a:rPr lang="en-US" sz="2400"/>
              <a:t>      /plan file = 'D:\data\nhanes2f_plan.csaplan'</a:t>
            </a:r>
          </a:p>
          <a:p>
            <a:pPr marL="0" indent="0">
              <a:buNone/>
            </a:pPr>
            <a:r>
              <a:rPr lang="en-US" sz="2400"/>
              <a:t>      /model female diabetes age age*age</a:t>
            </a:r>
          </a:p>
          <a:p>
            <a:pPr marL="0" indent="0">
              <a:buNone/>
            </a:pPr>
            <a:r>
              <a:rPr lang="en-US" sz="2400"/>
              <a:t>      /statistics parameter ttest cinterval</a:t>
            </a:r>
          </a:p>
          <a:p>
            <a:pPr marL="0" indent="0">
              <a:buNone/>
            </a:pPr>
            <a:r>
              <a:rPr lang="en-US" sz="2400"/>
              <a:t>      /test type = adjf.</a:t>
            </a:r>
          </a:p>
        </p:txBody>
      </p:sp>
    </p:spTree>
    <p:extLst>
      <p:ext uri="{BB962C8B-B14F-4D97-AF65-F5344CB8AC3E}">
        <p14:creationId xmlns:p14="http://schemas.microsoft.com/office/powerpoint/2010/main" val="3151761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DD3B1-CE9F-480B-A62C-C6509592B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Output part 1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6EAB7F3-35A9-4F00-9ECF-E2F0B0FB3B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94524"/>
            <a:ext cx="3914775" cy="2085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F851B4-AD9F-4A81-8B1B-6A6BEA58F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880499"/>
            <a:ext cx="4486275" cy="12287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3BC186-61C9-4380-BB16-193E1FE6A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324289"/>
            <a:ext cx="4486275" cy="1228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3229CE-1B1F-44D4-B7FE-92E85FD1D4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945945"/>
            <a:ext cx="1743075" cy="20002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384179-ACEB-4E5F-A43B-5832F81DEC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4347" y="3940876"/>
            <a:ext cx="508635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554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C92F9-BC37-409D-AE46-B88DE946E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Output part 2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7740631-99ED-4DAB-9F02-426B6EEDD9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8615" y="1977788"/>
            <a:ext cx="62484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74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81C66-5FFC-4323-AB48-4FBD442B1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the domain subcommand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64149-3EC3-4534-8337-7F043205D7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/>
              <a:t>* using a domain subcommand - the value in () is necessary.</a:t>
            </a:r>
          </a:p>
          <a:p>
            <a:pPr marL="0" indent="0">
              <a:buNone/>
            </a:pPr>
            <a:r>
              <a:rPr lang="en-US" sz="2400"/>
              <a:t>csglm bpsystol by female with height</a:t>
            </a:r>
          </a:p>
          <a:p>
            <a:pPr marL="0" indent="0">
              <a:buNone/>
            </a:pPr>
            <a:r>
              <a:rPr lang="en-US" sz="2400"/>
              <a:t>      /plan file = 'D:\data\nhanes2f_plan.csaplan'</a:t>
            </a:r>
          </a:p>
          <a:p>
            <a:pPr marL="0" indent="0">
              <a:buNone/>
            </a:pPr>
            <a:r>
              <a:rPr lang="en-US" sz="2400"/>
              <a:t>      /model female female*height</a:t>
            </a:r>
          </a:p>
          <a:p>
            <a:pPr marL="0" indent="0">
              <a:buNone/>
            </a:pPr>
            <a:r>
              <a:rPr lang="en-US" sz="2400"/>
              <a:t>      /statistics parameter cinterval ttest</a:t>
            </a:r>
          </a:p>
          <a:p>
            <a:pPr marL="0" indent="0">
              <a:buNone/>
            </a:pPr>
            <a:r>
              <a:rPr lang="en-US" sz="2400"/>
              <a:t>      /test type = adjf</a:t>
            </a:r>
          </a:p>
          <a:p>
            <a:pPr marL="0" indent="0">
              <a:buNone/>
            </a:pPr>
            <a:r>
              <a:rPr lang="en-US" sz="2400"/>
              <a:t>      /domain variable = region (1).</a:t>
            </a:r>
          </a:p>
        </p:txBody>
      </p:sp>
    </p:spTree>
    <p:extLst>
      <p:ext uri="{BB962C8B-B14F-4D97-AF65-F5344CB8AC3E}">
        <p14:creationId xmlns:p14="http://schemas.microsoft.com/office/powerpoint/2010/main" val="266110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449EF-3D86-44EF-A350-FCE6944F2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Output part 1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DB346E3-8C28-4B0D-8150-872C46F380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4242" y="1831140"/>
            <a:ext cx="3914775" cy="25431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08E2C0-D427-495F-82FD-51A0F992B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242" y="4447618"/>
            <a:ext cx="4486275" cy="14382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707C83-F97B-4502-85C8-78C0A09422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9242" y="1831140"/>
            <a:ext cx="4105275" cy="16478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3AD908-9B8C-46F2-98EA-8F957CD515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2430" y="3619417"/>
            <a:ext cx="174307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237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1A99E-94CD-4474-A03A-D6E1E9702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Output part 2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6E0D850-CC42-45EF-9B27-F5B3351BEB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297863"/>
            <a:ext cx="5086350" cy="22955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D1A576-44DE-42D0-9005-E8F996AB3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921" y="3748644"/>
            <a:ext cx="664845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26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8FB1C-A7DF-44B7-80CD-A603E97FF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custom subcommand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90473-D882-43C9-8CF1-B70EB0801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custom subcommand allows users to create custom tests</a:t>
            </a:r>
          </a:p>
          <a:p>
            <a:r>
              <a:rPr lang="en-US"/>
              <a:t>The lmatrix is the contrast coefficient matrix and is used with contrast coefficients (which must sum to 0)</a:t>
            </a:r>
          </a:p>
          <a:p>
            <a:r>
              <a:rPr lang="en-US"/>
              <a:t>The kmatrix is the contast results matrix and is used to test results in the output (e.g., multi-degree-of-freedom tests) </a:t>
            </a:r>
          </a:p>
        </p:txBody>
      </p:sp>
    </p:spTree>
    <p:extLst>
      <p:ext uri="{BB962C8B-B14F-4D97-AF65-F5344CB8AC3E}">
        <p14:creationId xmlns:p14="http://schemas.microsoft.com/office/powerpoint/2010/main" val="1530032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63031-ED7A-4E76-BD2B-7F5C5E0C5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the custom subcommand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38E62-CC6F-4583-A318-7418B1F075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000"/>
              <a:t>* the first row on the lmatrix tests the difference between levels 1 and 3 for race.</a:t>
            </a:r>
          </a:p>
          <a:p>
            <a:pPr marL="0" indent="0">
              <a:buNone/>
            </a:pPr>
            <a:r>
              <a:rPr lang="en-US" sz="2000"/>
              <a:t>* the second row on the lmatrix tests the difference between levels 2 and 3 for race.</a:t>
            </a:r>
          </a:p>
          <a:p>
            <a:pPr marL="0" indent="0">
              <a:buNone/>
            </a:pPr>
            <a:r>
              <a:rPr lang="en-US" sz="2000"/>
              <a:t>csglm bpsystol by race smsa</a:t>
            </a:r>
          </a:p>
          <a:p>
            <a:pPr marL="0" indent="0">
              <a:buNone/>
            </a:pPr>
            <a:r>
              <a:rPr lang="en-US" sz="2000"/>
              <a:t>      /plan file = 'D:\data\Seminars\nhanes2f_plan.csaplan'</a:t>
            </a:r>
          </a:p>
          <a:p>
            <a:pPr marL="0" indent="0">
              <a:buNone/>
            </a:pPr>
            <a:r>
              <a:rPr lang="en-US" sz="2000"/>
              <a:t>      /model race smsa race*smsa</a:t>
            </a:r>
          </a:p>
          <a:p>
            <a:pPr marL="0" indent="0">
              <a:buNone/>
            </a:pPr>
            <a:r>
              <a:rPr lang="en-US" sz="2000"/>
              <a:t>      /statistics parameter cinterval ttest</a:t>
            </a:r>
          </a:p>
          <a:p>
            <a:pPr marL="0" indent="0">
              <a:buNone/>
            </a:pPr>
            <a:r>
              <a:rPr lang="en-US" sz="2000"/>
              <a:t>      /test type = adjf</a:t>
            </a:r>
          </a:p>
          <a:p>
            <a:pPr marL="0" indent="0">
              <a:buNone/>
            </a:pPr>
            <a:r>
              <a:rPr lang="en-US" sz="2000"/>
              <a:t>      /custom label = "race"</a:t>
            </a:r>
          </a:p>
          <a:p>
            <a:pPr marL="0" indent="0">
              <a:buNone/>
            </a:pPr>
            <a:r>
              <a:rPr lang="en-US" sz="2000"/>
              <a:t>      lmatrix = race 1 0 -1</a:t>
            </a:r>
          </a:p>
          <a:p>
            <a:pPr marL="0" indent="0">
              <a:buNone/>
            </a:pPr>
            <a:r>
              <a:rPr lang="en-US" sz="2000"/>
              <a:t>      race*smsa 1/3 1/3 1/3</a:t>
            </a:r>
          </a:p>
          <a:p>
            <a:pPr marL="0" indent="0">
              <a:buNone/>
            </a:pPr>
            <a:r>
              <a:rPr lang="en-US" sz="2000"/>
              <a:t>                           0    0   0</a:t>
            </a:r>
          </a:p>
          <a:p>
            <a:pPr marL="0" indent="0">
              <a:buNone/>
            </a:pPr>
            <a:r>
              <a:rPr lang="en-US" sz="2000"/>
              <a:t>                           -1/3 -1/3 -1/3;</a:t>
            </a:r>
          </a:p>
          <a:p>
            <a:pPr marL="0" indent="0">
              <a:buNone/>
            </a:pPr>
            <a:r>
              <a:rPr lang="en-US" sz="2000"/>
              <a:t>                           race 0 1 -1</a:t>
            </a:r>
          </a:p>
          <a:p>
            <a:pPr marL="0" indent="0">
              <a:buNone/>
            </a:pPr>
            <a:r>
              <a:rPr lang="en-US" sz="2000"/>
              <a:t>                           race*smsa 0 0 0</a:t>
            </a:r>
          </a:p>
          <a:p>
            <a:pPr marL="0" indent="0">
              <a:buNone/>
            </a:pPr>
            <a:r>
              <a:rPr lang="en-US" sz="2000"/>
              <a:t>                           1/3 1/3 1/3</a:t>
            </a:r>
          </a:p>
          <a:p>
            <a:pPr marL="0" indent="0">
              <a:buNone/>
            </a:pPr>
            <a:r>
              <a:rPr lang="en-US" sz="2000"/>
              <a:t>                           -1/3 -1/3 -1/3.</a:t>
            </a:r>
          </a:p>
        </p:txBody>
      </p:sp>
    </p:spTree>
    <p:extLst>
      <p:ext uri="{BB962C8B-B14F-4D97-AF65-F5344CB8AC3E}">
        <p14:creationId xmlns:p14="http://schemas.microsoft.com/office/powerpoint/2010/main" val="39544301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0092C-F7F2-47F6-A85A-F48CF6FFF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Output part 1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87D8994-2352-435C-8DC5-BF9ADB353B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54940"/>
            <a:ext cx="3914775" cy="2085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5BCD65-AE12-498F-8A73-F14B9BBC3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840915"/>
            <a:ext cx="4486275" cy="10191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2CC073-C1F9-428B-B1C3-28175618FB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4091" y="1690688"/>
            <a:ext cx="5210175" cy="22764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A4B51B-3BB5-466A-951A-A8A5829F26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8893" y="4350502"/>
            <a:ext cx="174307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500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3371E-DBD2-4935-B159-D974D022E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Output part 1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68E51DF-2EC5-40E8-9ECE-2B8D971914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64935"/>
            <a:ext cx="3914775" cy="2085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218890-FB19-402C-960F-D7FE36E74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701328"/>
            <a:ext cx="4486275" cy="12287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634C5D-4E7D-44FF-8C91-5BA5374D8B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5054600"/>
            <a:ext cx="4105275" cy="14382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0EA0FE-106F-4D61-8A31-98594C6064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871095"/>
            <a:ext cx="1743075" cy="18097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277F3D-ACFA-4976-B5C4-31042F4FB3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5386" y="3759592"/>
            <a:ext cx="508635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049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E6E74-BBF4-4269-BDE4-F0460F6E9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Output part 2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C9B0A59-B09C-45BE-8D9A-3B3F99DDD4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7958" y="1377032"/>
            <a:ext cx="5086350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5704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FC0D3-7751-4F10-B479-8AF434202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Output part 3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BA73D41-10A5-43F4-9876-7625C48030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62289"/>
            <a:ext cx="607805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5729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BBD48-B0F7-454E-B248-F08B2341E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Output part 4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CC38722-014A-400F-8391-28470CBA3A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50" y="2427308"/>
            <a:ext cx="2941022" cy="435133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9EB3C4B-22B9-4BF9-9DD5-83060D8CAEDF}"/>
              </a:ext>
            </a:extLst>
          </p:cNvPr>
          <p:cNvSpPr/>
          <p:nvPr/>
        </p:nvSpPr>
        <p:spPr>
          <a:xfrm>
            <a:off x="762050" y="138004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b="1">
                <a:solidFill>
                  <a:srgbClr val="000000"/>
                </a:solidFill>
                <a:latin typeface="Arial" panose="020B0604020202020204" pitchFamily="34" charset="0"/>
              </a:rPr>
              <a:t>Custom Hypothesis Tests : race</a:t>
            </a:r>
          </a:p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1250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D656F-69DE-4165-BC9E-C07F2D249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Output part 5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121930C-B6BE-43F1-8171-8AAE57782C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23891"/>
            <a:ext cx="8439150" cy="1609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261695-42EC-4640-B855-23F7152E4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825895"/>
            <a:ext cx="3743325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8588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16E8C-287A-4724-99C7-9F7FD79E7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both lmatrix and kmatrix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37F32-AB96-47B8-9874-0F6055123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2000"/>
              <a:t>* lmatrix tests race 1 v 3 and race 1 v 2.</a:t>
            </a:r>
          </a:p>
          <a:p>
            <a:pPr marL="0" indent="0">
              <a:buNone/>
            </a:pPr>
            <a:r>
              <a:rPr lang="en-US" sz="2000"/>
              <a:t>* tests whether simple effect of race=1 vs race=2 is different between smsa=1 and smsa=2.</a:t>
            </a:r>
          </a:p>
          <a:p>
            <a:pPr marL="0" indent="0">
              <a:buNone/>
            </a:pPr>
            <a:r>
              <a:rPr lang="en-US" sz="2000"/>
              <a:t>csglm bpsystol by race smsa</a:t>
            </a:r>
          </a:p>
          <a:p>
            <a:pPr marL="0" indent="0">
              <a:buNone/>
            </a:pPr>
            <a:r>
              <a:rPr lang="en-US" sz="2000"/>
              <a:t>      /plan file = 'D:\data\Seminars\Applied Survey Data Analysis SPSS 29\nhanes2f_plan.csaplan'</a:t>
            </a:r>
          </a:p>
          <a:p>
            <a:pPr marL="0" indent="0">
              <a:buNone/>
            </a:pPr>
            <a:r>
              <a:rPr lang="en-US" sz="2000"/>
              <a:t>      /model race smsa race*smsa</a:t>
            </a:r>
          </a:p>
          <a:p>
            <a:pPr marL="0" indent="0">
              <a:buNone/>
            </a:pPr>
            <a:r>
              <a:rPr lang="en-US" sz="2000"/>
              <a:t>      /statistics parameter cinterval ttest</a:t>
            </a:r>
          </a:p>
          <a:p>
            <a:pPr marL="0" indent="0">
              <a:buNone/>
            </a:pPr>
            <a:r>
              <a:rPr lang="en-US" sz="2000"/>
              <a:t>      /test type = adjf</a:t>
            </a:r>
          </a:p>
          <a:p>
            <a:pPr marL="0" indent="0">
              <a:buNone/>
            </a:pPr>
            <a:r>
              <a:rPr lang="en-US" sz="2000"/>
              <a:t>      /custom label = "race"</a:t>
            </a:r>
          </a:p>
          <a:p>
            <a:pPr marL="0" indent="0">
              <a:buNone/>
            </a:pPr>
            <a:r>
              <a:rPr lang="en-US" sz="2000"/>
              <a:t>      lmatrix = race 1 -1 0</a:t>
            </a:r>
          </a:p>
          <a:p>
            <a:pPr marL="0" indent="0">
              <a:buNone/>
            </a:pPr>
            <a:r>
              <a:rPr lang="en-US" sz="2000"/>
              <a:t>      race*smsa 1 0 0</a:t>
            </a:r>
          </a:p>
          <a:p>
            <a:pPr marL="0" indent="0">
              <a:buNone/>
            </a:pPr>
            <a:r>
              <a:rPr lang="en-US" sz="2000"/>
              <a:t>       -1 0 0</a:t>
            </a:r>
          </a:p>
          <a:p>
            <a:pPr marL="0" indent="0">
              <a:buNone/>
            </a:pPr>
            <a:r>
              <a:rPr lang="en-US" sz="2000"/>
              <a:t>       0 0 0;</a:t>
            </a:r>
          </a:p>
          <a:p>
            <a:pPr marL="0" indent="0">
              <a:buNone/>
            </a:pPr>
            <a:r>
              <a:rPr lang="en-US" sz="2000"/>
              <a:t>      race 1 -1 0</a:t>
            </a:r>
          </a:p>
          <a:p>
            <a:pPr marL="0" indent="0">
              <a:buNone/>
            </a:pPr>
            <a:r>
              <a:rPr lang="en-US" sz="2000"/>
              <a:t>      race*smsa 0 1 0</a:t>
            </a:r>
          </a:p>
          <a:p>
            <a:pPr marL="0" indent="0">
              <a:buNone/>
            </a:pPr>
            <a:r>
              <a:rPr lang="en-US" sz="2000"/>
              <a:t>       0 -1 0</a:t>
            </a:r>
          </a:p>
          <a:p>
            <a:pPr marL="0" indent="0">
              <a:buNone/>
            </a:pPr>
            <a:r>
              <a:rPr lang="en-US" sz="2000"/>
              <a:t>       0 0 0</a:t>
            </a:r>
          </a:p>
          <a:p>
            <a:pPr marL="0" indent="0">
              <a:buNone/>
            </a:pPr>
            <a:r>
              <a:rPr lang="en-US" sz="2000"/>
              <a:t>       kmatrix = 1; -1.</a:t>
            </a:r>
          </a:p>
        </p:txBody>
      </p:sp>
    </p:spTree>
    <p:extLst>
      <p:ext uri="{BB962C8B-B14F-4D97-AF65-F5344CB8AC3E}">
        <p14:creationId xmlns:p14="http://schemas.microsoft.com/office/powerpoint/2010/main" val="30505990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A1A76-2A87-446C-B8B6-95C7800CF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Output part 1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B92BF59-D03C-4B2E-83FE-5BB0C644BE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4976" y="1382847"/>
            <a:ext cx="3914775" cy="2085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2BD10B-321D-40A5-84F8-CF6544F435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976" y="3468822"/>
            <a:ext cx="4486275" cy="10191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3BA9D2-8C82-412A-9E13-9943949A86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976" y="4523323"/>
            <a:ext cx="5210175" cy="22764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1F1526-9700-4C72-A5A2-3DD3F10647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6633" y="1382847"/>
            <a:ext cx="1743075" cy="18097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8EAF13-1588-4D07-BBE3-542A3CEA69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7293" y="3340234"/>
            <a:ext cx="5086350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1289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75E0E-7222-4D4C-A994-617D56C86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Output part 2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59AF0CE-8729-44D2-985B-55B4AB3B95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44576"/>
            <a:ext cx="607805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5403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31CB5-FE4C-4A6E-AD58-8B859FA5C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Output part 3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89ED5CE-A62E-443B-A122-4BA066F760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93957"/>
            <a:ext cx="2941022" cy="43513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AE2F37-757B-427A-BD88-3C625B6BB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2850" y="1469942"/>
            <a:ext cx="8439150" cy="16097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D01AF4-55D6-48E2-89DC-BE486B4FB4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1256" y="3708486"/>
            <a:ext cx="3743325" cy="10191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42B6798-E0D8-4C12-97AD-B19068BDF7AC}"/>
              </a:ext>
            </a:extLst>
          </p:cNvPr>
          <p:cNvSpPr/>
          <p:nvPr/>
        </p:nvSpPr>
        <p:spPr>
          <a:xfrm>
            <a:off x="771897" y="109052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b="1">
                <a:solidFill>
                  <a:srgbClr val="000000"/>
                </a:solidFill>
                <a:latin typeface="Arial" panose="020B0604020202020204" pitchFamily="34" charset="0"/>
              </a:rPr>
              <a:t>Custom Hypothesis Tests : race</a:t>
            </a:r>
          </a:p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9784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5304C-7F62-4AB7-AD45-272799C86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Try it yourself!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7678B-CA5A-4035-9BB2-12BA1497B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/>
              <a:t>Run a t-test with the variable “heartatk” as the predictor and the variable “vitaminc” as the outcome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Is the result statistically significant?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Run a regression model with “vitaminc” as the outcome and one continuous and one categorical predictor of your choice.  Include the regression coefficients, test statistics and 95% confidence intervals in the output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How are the degrees of freedom for the model calculated?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Rerun your regression using data from females only</a:t>
            </a:r>
          </a:p>
        </p:txBody>
      </p:sp>
    </p:spTree>
    <p:extLst>
      <p:ext uri="{BB962C8B-B14F-4D97-AF65-F5344CB8AC3E}">
        <p14:creationId xmlns:p14="http://schemas.microsoft.com/office/powerpoint/2010/main" val="4572467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65D14-FB48-4DD1-BF63-B7C642821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Let’s take a short break!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BC8A39E-4831-48FD-B72A-68502BAC03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162" y="1758331"/>
            <a:ext cx="3810148" cy="4351338"/>
          </a:xfrm>
        </p:spPr>
      </p:pic>
    </p:spTree>
    <p:extLst>
      <p:ext uri="{BB962C8B-B14F-4D97-AF65-F5344CB8AC3E}">
        <p14:creationId xmlns:p14="http://schemas.microsoft.com/office/powerpoint/2010/main" val="906501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5D613-E57F-42EA-9DD1-AF59D0F42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Output part 2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AF239DC-E57D-403E-8ED7-51F1F3AB96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71677"/>
            <a:ext cx="66484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2648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CF65B-0B3E-4CDB-8CA6-65B008A7B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Logistic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4520D-9357-4F55-A82A-4112607EB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Can use logistic regression when the outcome variable is binary</a:t>
            </a:r>
          </a:p>
          <a:p>
            <a:r>
              <a:rPr lang="en-US"/>
              <a:t>Use the cslogistic command</a:t>
            </a:r>
          </a:p>
          <a:p>
            <a:r>
              <a:rPr lang="en-US"/>
              <a:t>Must be coded 0, 1 or missing</a:t>
            </a:r>
          </a:p>
          <a:p>
            <a:r>
              <a:rPr lang="en-US"/>
              <a:t>Modeling of predictors exactly the same as in linear regression</a:t>
            </a:r>
          </a:p>
        </p:txBody>
      </p:sp>
    </p:spTree>
    <p:extLst>
      <p:ext uri="{BB962C8B-B14F-4D97-AF65-F5344CB8AC3E}">
        <p14:creationId xmlns:p14="http://schemas.microsoft.com/office/powerpoint/2010/main" val="19153061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E2129-FC57-4F96-B63D-5B08A3450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Logistic regression – the outcome variable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F560B-6C9F-4F4A-8137-F735B43B5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Let’s start by looking at the distribution of the binary outcome variable</a:t>
            </a:r>
          </a:p>
          <a:p>
            <a:pPr marL="0" indent="0">
              <a:buNone/>
            </a:pPr>
            <a:r>
              <a:rPr lang="en-US" sz="2000"/>
              <a:t>cstabulate</a:t>
            </a:r>
          </a:p>
          <a:p>
            <a:pPr marL="0" indent="0">
              <a:buNone/>
            </a:pPr>
            <a:r>
              <a:rPr lang="en-US" sz="2000"/>
              <a:t>      /plan file = 'D:\data\nhanes2f_plan.csaplan'</a:t>
            </a:r>
          </a:p>
          <a:p>
            <a:pPr marL="0" indent="0">
              <a:buNone/>
            </a:pPr>
            <a:r>
              <a:rPr lang="en-US" sz="2000"/>
              <a:t>      /tables variables = highbp</a:t>
            </a:r>
          </a:p>
          <a:p>
            <a:pPr marL="0" indent="0">
              <a:buNone/>
            </a:pPr>
            <a:r>
              <a:rPr lang="en-US" sz="2000"/>
              <a:t>      /cells popsize tablepct</a:t>
            </a:r>
          </a:p>
          <a:p>
            <a:pPr marL="0" indent="0">
              <a:buNone/>
            </a:pPr>
            <a:r>
              <a:rPr lang="en-US" sz="2000"/>
              <a:t>      /statistics se cin(95) count.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E0622A-1747-4009-86AB-222F6BF19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162" y="4649437"/>
            <a:ext cx="714375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6339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86BB0-7E55-47D1-91EF-6509ED400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Logistic regression – the outcome and categorical predictor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3C54D-A8AE-429D-9526-91228C6C6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Let’s look at the crosstabulation of the binary outcome and a categorical predictor</a:t>
            </a:r>
          </a:p>
          <a:p>
            <a:pPr marL="0" indent="0">
              <a:buNone/>
            </a:pPr>
            <a:r>
              <a:rPr lang="en-US" sz="2400"/>
              <a:t>cstabulate</a:t>
            </a:r>
          </a:p>
          <a:p>
            <a:pPr marL="0" indent="0">
              <a:buNone/>
            </a:pPr>
            <a:r>
              <a:rPr lang="en-US" sz="2400"/>
              <a:t>      /plan file = 'D:\data\nhanes2f_plan.csaplan'</a:t>
            </a:r>
          </a:p>
          <a:p>
            <a:pPr marL="0" indent="0">
              <a:buNone/>
            </a:pPr>
            <a:r>
              <a:rPr lang="en-US" sz="2400"/>
              <a:t>      /tables variables = health by highbp</a:t>
            </a:r>
          </a:p>
          <a:p>
            <a:pPr marL="0" indent="0">
              <a:buNone/>
            </a:pPr>
            <a:r>
              <a:rPr lang="en-US" sz="2400"/>
              <a:t>      /cells popsize tablepct</a:t>
            </a:r>
          </a:p>
          <a:p>
            <a:pPr marL="0" indent="0">
              <a:buNone/>
            </a:pPr>
            <a:r>
              <a:rPr lang="en-US" sz="2400"/>
              <a:t>      /statistics se count.</a:t>
            </a:r>
          </a:p>
          <a:p>
            <a:pPr marL="0" indent="0">
              <a:buNone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3728915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BB287-3FA0-4044-89F8-CFFC0BD59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Output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91F86C0-1BBE-4F6C-8E04-C91114F2D6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5560" y="1453530"/>
            <a:ext cx="3925362" cy="496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6376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0AD5D-0F12-4F07-B42E-AF3D62387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Logistic regression with categorical and continuous predictors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FBF88-0A1B-4C52-AF85-D4B490F9A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/>
              <a:t>cslogistic highbp(low) by health with age</a:t>
            </a:r>
          </a:p>
          <a:p>
            <a:pPr marL="0" indent="0">
              <a:buNone/>
            </a:pPr>
            <a:r>
              <a:rPr lang="en-US" sz="2400"/>
              <a:t>      /plan file = 'D:\data\Seminars\nhanes2f_plan.csaplan'</a:t>
            </a:r>
          </a:p>
          <a:p>
            <a:pPr marL="0" indent="0">
              <a:buNone/>
            </a:pPr>
            <a:r>
              <a:rPr lang="en-US" sz="2400"/>
              <a:t>      /model health age</a:t>
            </a:r>
          </a:p>
          <a:p>
            <a:pPr marL="0" indent="0">
              <a:buNone/>
            </a:pPr>
            <a:r>
              <a:rPr lang="en-US" sz="2400"/>
              <a:t>      /statistics parameter exp cinterval ttest</a:t>
            </a:r>
          </a:p>
          <a:p>
            <a:pPr marL="0" indent="0">
              <a:buNone/>
            </a:pPr>
            <a:r>
              <a:rPr lang="en-US" sz="2400"/>
              <a:t>      /test type = adjf.</a:t>
            </a:r>
          </a:p>
        </p:txBody>
      </p:sp>
    </p:spTree>
    <p:extLst>
      <p:ext uri="{BB962C8B-B14F-4D97-AF65-F5344CB8AC3E}">
        <p14:creationId xmlns:p14="http://schemas.microsoft.com/office/powerpoint/2010/main" val="39061524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D3D9C-7B8B-4664-ABC9-6A3CA0A44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Output part 1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9B51319-3397-4607-9EBD-1084AEC199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3100" y="1608241"/>
            <a:ext cx="3914775" cy="2085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5E3D10-45F8-477C-81CB-D9DE93BBB8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100" y="3732480"/>
            <a:ext cx="5086350" cy="29622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1AD128-B2FE-4D62-8738-F897DD7F53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8972" y="1343025"/>
            <a:ext cx="2181225" cy="828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B5AAA3-7A7D-45B9-B79A-F8FFD10B2C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5171" y="2551339"/>
            <a:ext cx="202882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83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962BD-8C99-4C0F-AB71-7FC86E9FD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Output part 2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38E622B-A3F8-4485-9F0F-9EEDD7B8AD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12485"/>
            <a:ext cx="5086350" cy="22383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1A8834-0E39-4508-8B0E-8E3C3FFD7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714750"/>
            <a:ext cx="1102995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1625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8C1EB-3018-46F7-AF75-CFEBAC3D9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cslogistic command without a model subcommand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61DF9-8710-41D8-B07A-C4A10B2B3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/>
              <a:t>* if no model subcommand is used, SPSS will run a model with only main effects.</a:t>
            </a:r>
          </a:p>
          <a:p>
            <a:pPr marL="0" indent="0">
              <a:buNone/>
            </a:pPr>
            <a:r>
              <a:rPr lang="en-US" sz="2400"/>
              <a:t>cslogistic highbp(low) by health with age</a:t>
            </a:r>
          </a:p>
          <a:p>
            <a:pPr marL="0" indent="0">
              <a:buNone/>
            </a:pPr>
            <a:r>
              <a:rPr lang="en-US" sz="2400"/>
              <a:t>      /plan file = 'D:\data\Seminars\nhanes2f_plan.csaplan'</a:t>
            </a:r>
          </a:p>
          <a:p>
            <a:pPr marL="0" indent="0">
              <a:buNone/>
            </a:pPr>
            <a:r>
              <a:rPr lang="en-US" sz="2400"/>
              <a:t>      /statistics parameter exp cinterval ttest</a:t>
            </a:r>
          </a:p>
          <a:p>
            <a:pPr marL="0" indent="0">
              <a:buNone/>
            </a:pPr>
            <a:r>
              <a:rPr lang="en-US" sz="2400"/>
              <a:t>      /test type = adjf.</a:t>
            </a:r>
          </a:p>
        </p:txBody>
      </p:sp>
    </p:spTree>
    <p:extLst>
      <p:ext uri="{BB962C8B-B14F-4D97-AF65-F5344CB8AC3E}">
        <p14:creationId xmlns:p14="http://schemas.microsoft.com/office/powerpoint/2010/main" val="8033278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0D620-287F-447B-B098-4BFD8AC94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output is exactly the same!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81D919-0CAB-4FA8-BCB9-98C6A0FA48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80" y="1817708"/>
            <a:ext cx="4372379" cy="4351338"/>
          </a:xfrm>
        </p:spPr>
      </p:pic>
    </p:spTree>
    <p:extLst>
      <p:ext uri="{BB962C8B-B14F-4D97-AF65-F5344CB8AC3E}">
        <p14:creationId xmlns:p14="http://schemas.microsoft.com/office/powerpoint/2010/main" val="21455786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DD73D-F3A2-4EDB-9072-867EE2E5A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Creating an interaction term with an astrisk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C6FB3-FCCA-42BF-8447-58A23B0A9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/>
              <a:t>* logistic with interaction with asterisk.</a:t>
            </a:r>
          </a:p>
          <a:p>
            <a:pPr marL="0" indent="0">
              <a:buNone/>
            </a:pPr>
            <a:r>
              <a:rPr lang="en-US" sz="2400"/>
              <a:t>cslogistic highbp(low) by health with age</a:t>
            </a:r>
          </a:p>
          <a:p>
            <a:pPr marL="0" indent="0">
              <a:buNone/>
            </a:pPr>
            <a:r>
              <a:rPr lang="en-US" sz="2400"/>
              <a:t>      /plan file = 'D:\data\nhanes2f_plan.csaplan'</a:t>
            </a:r>
          </a:p>
          <a:p>
            <a:pPr marL="0" indent="0">
              <a:buNone/>
            </a:pPr>
            <a:r>
              <a:rPr lang="en-US" sz="2400"/>
              <a:t>      /model health age health*age</a:t>
            </a:r>
          </a:p>
          <a:p>
            <a:pPr marL="0" indent="0">
              <a:buNone/>
            </a:pPr>
            <a:r>
              <a:rPr lang="en-US" sz="2400"/>
              <a:t>      /statistics parameter exp cinterval ttest</a:t>
            </a:r>
          </a:p>
          <a:p>
            <a:pPr marL="0" indent="0">
              <a:buNone/>
            </a:pPr>
            <a:r>
              <a:rPr lang="en-US" sz="2400"/>
              <a:t>      /test type = adjf.</a:t>
            </a:r>
          </a:p>
        </p:txBody>
      </p:sp>
    </p:spTree>
    <p:extLst>
      <p:ext uri="{BB962C8B-B14F-4D97-AF65-F5344CB8AC3E}">
        <p14:creationId xmlns:p14="http://schemas.microsoft.com/office/powerpoint/2010/main" val="3036781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44DB1-6E80-4383-A5CD-177370BE3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Output part 3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51C6F43-CF60-4100-A958-04F6E1BBB6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581275"/>
            <a:ext cx="4695825" cy="16954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ECD3B8-4682-484C-9493-19E65A70FEC4}"/>
              </a:ext>
            </a:extLst>
          </p:cNvPr>
          <p:cNvSpPr/>
          <p:nvPr/>
        </p:nvSpPr>
        <p:spPr>
          <a:xfrm>
            <a:off x="799605" y="165317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b="1">
                <a:solidFill>
                  <a:srgbClr val="000000"/>
                </a:solidFill>
                <a:latin typeface="Arial" panose="020B0604020202020204" pitchFamily="34" charset="0"/>
              </a:rPr>
              <a:t>Estimated Marginal Means 1: female Female</a:t>
            </a:r>
          </a:p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B7C3C2-37C9-46C4-809D-F6E71553D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605" y="5086968"/>
            <a:ext cx="4695825" cy="16954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D47A561-FBDD-4965-ACCB-518D776F1DE7}"/>
              </a:ext>
            </a:extLst>
          </p:cNvPr>
          <p:cNvSpPr/>
          <p:nvPr/>
        </p:nvSpPr>
        <p:spPr>
          <a:xfrm>
            <a:off x="799605" y="427672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b="1">
                <a:solidFill>
                  <a:srgbClr val="000000"/>
                </a:solidFill>
                <a:latin typeface="Arial" panose="020B0604020202020204" pitchFamily="34" charset="0"/>
              </a:rPr>
              <a:t>Estimated Marginal Means 2: female Female</a:t>
            </a:r>
          </a:p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587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38496-6B82-4161-845E-34DF95DA3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Output part 1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3384C28-6102-4BC7-A7BE-986DF108E1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2684" y="1343025"/>
            <a:ext cx="3914775" cy="2085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0DDB9D-299E-4C23-86A1-133EE7AD5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684" y="3598532"/>
            <a:ext cx="5086350" cy="29622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47407C-0C44-4421-BF77-43EAA1863B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9413" y="1027906"/>
            <a:ext cx="2181225" cy="828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161462-8F25-4638-81EA-645C4FF6D8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9413" y="2135703"/>
            <a:ext cx="2028825" cy="21907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1B0C1F-E097-4E2E-A8E6-FB59509C33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7450" y="4279261"/>
            <a:ext cx="508635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0202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6392-63E1-4209-A375-63A057837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Output part 2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634AA8E-BA45-4B1A-A8E0-C89B4D4BFD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51674"/>
            <a:ext cx="10515600" cy="389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9212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78B9E-FBBD-4220-86E6-1AA3F5FD7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Creating an interaction term with the keyword by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C9E7E-CD3A-4CE4-A66E-DEC7C8EAD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/>
              <a:t>* logistic with interaction with keyword by.</a:t>
            </a:r>
          </a:p>
          <a:p>
            <a:pPr marL="0" indent="0">
              <a:buNone/>
            </a:pPr>
            <a:r>
              <a:rPr lang="en-US" sz="2400"/>
              <a:t>cslogistic highbp(low) by health with age</a:t>
            </a:r>
          </a:p>
          <a:p>
            <a:pPr marL="0" indent="0">
              <a:buNone/>
            </a:pPr>
            <a:r>
              <a:rPr lang="en-US" sz="2400"/>
              <a:t>      /plan file = 'D:\data\Seminars\nhanes2f_plan.csaplan'</a:t>
            </a:r>
          </a:p>
          <a:p>
            <a:pPr marL="0" indent="0">
              <a:buNone/>
            </a:pPr>
            <a:r>
              <a:rPr lang="en-US" sz="2400"/>
              <a:t>      /model health age health by age</a:t>
            </a:r>
          </a:p>
          <a:p>
            <a:pPr marL="0" indent="0">
              <a:buNone/>
            </a:pPr>
            <a:r>
              <a:rPr lang="en-US" sz="2400"/>
              <a:t>      /statistics parameter exp cinterval ttest</a:t>
            </a:r>
          </a:p>
          <a:p>
            <a:pPr marL="0" indent="0">
              <a:buNone/>
            </a:pPr>
            <a:r>
              <a:rPr lang="en-US" sz="2400"/>
              <a:t>      /test type = adjf.</a:t>
            </a:r>
          </a:p>
        </p:txBody>
      </p:sp>
    </p:spTree>
    <p:extLst>
      <p:ext uri="{BB962C8B-B14F-4D97-AF65-F5344CB8AC3E}">
        <p14:creationId xmlns:p14="http://schemas.microsoft.com/office/powerpoint/2010/main" val="35069643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0D620-287F-447B-B098-4BFD8AC94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output is exactly the same!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81D919-0CAB-4FA8-BCB9-98C6A0FA48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80" y="1817708"/>
            <a:ext cx="4372379" cy="4351338"/>
          </a:xfrm>
        </p:spPr>
      </p:pic>
    </p:spTree>
    <p:extLst>
      <p:ext uri="{BB962C8B-B14F-4D97-AF65-F5344CB8AC3E}">
        <p14:creationId xmlns:p14="http://schemas.microsoft.com/office/powerpoint/2010/main" val="38295581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5D0CD-5494-4535-A71A-DC4F352CD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oddsratio subcommand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191E4-F944-4C5A-845B-4C8D21A96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/>
              <a:t>The oddsratio subcommand is used to compute model-based ORs for factors and covariates</a:t>
            </a:r>
          </a:p>
          <a:p>
            <a:pPr marL="0" indent="0">
              <a:buNone/>
            </a:pPr>
            <a:r>
              <a:rPr lang="en-US" sz="2400"/>
              <a:t>* logistic with the oddratios subcommand.</a:t>
            </a:r>
          </a:p>
          <a:p>
            <a:pPr marL="0" indent="0">
              <a:buNone/>
            </a:pPr>
            <a:r>
              <a:rPr lang="en-US" sz="2400"/>
              <a:t>cslogistic highbp(low) by health female with age</a:t>
            </a:r>
          </a:p>
          <a:p>
            <a:pPr marL="0" indent="0">
              <a:buNone/>
            </a:pPr>
            <a:r>
              <a:rPr lang="en-US" sz="2400"/>
              <a:t>      /plan file = 'D:\data\nhanes2f_plan.csaplan'</a:t>
            </a:r>
          </a:p>
          <a:p>
            <a:pPr marL="0" indent="0">
              <a:buNone/>
            </a:pPr>
            <a:r>
              <a:rPr lang="en-US" sz="2400"/>
              <a:t>      /model health female health*female age</a:t>
            </a:r>
          </a:p>
          <a:p>
            <a:pPr marL="0" indent="0">
              <a:buNone/>
            </a:pPr>
            <a:r>
              <a:rPr lang="en-US" sz="2400"/>
              <a:t>      /statistics parameter exp cinterval ttest</a:t>
            </a:r>
          </a:p>
          <a:p>
            <a:pPr marL="0" indent="0">
              <a:buNone/>
            </a:pPr>
            <a:r>
              <a:rPr lang="en-US" sz="2400"/>
              <a:t>      /test type = adjf</a:t>
            </a:r>
          </a:p>
          <a:p>
            <a:pPr marL="0" indent="0">
              <a:buNone/>
            </a:pPr>
            <a:r>
              <a:rPr lang="en-US" sz="2400"/>
              <a:t>      /oddsratios factor = [female] control=[health(3)]</a:t>
            </a:r>
          </a:p>
          <a:p>
            <a:pPr marL="0" indent="0">
              <a:buNone/>
            </a:pPr>
            <a:r>
              <a:rPr lang="en-US" sz="2400"/>
              <a:t>      /oddsratios factor = [health] control=[female(1)]</a:t>
            </a:r>
          </a:p>
          <a:p>
            <a:pPr marL="0" indent="0">
              <a:buNone/>
            </a:pPr>
            <a:r>
              <a:rPr lang="en-US" sz="2400"/>
              <a:t>      /oddsratios covariate = [age(30 50 70)].</a:t>
            </a:r>
          </a:p>
        </p:txBody>
      </p:sp>
    </p:spTree>
    <p:extLst>
      <p:ext uri="{BB962C8B-B14F-4D97-AF65-F5344CB8AC3E}">
        <p14:creationId xmlns:p14="http://schemas.microsoft.com/office/powerpoint/2010/main" val="32719306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8C0C7-262B-4974-ABC7-694F8EE90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Output part 1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A2C1E17-8199-44C9-AF3C-655CBB5D3F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69932"/>
            <a:ext cx="3914775" cy="2085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43343A-54E0-4BEF-AF83-52DDFDECE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476625"/>
            <a:ext cx="5086350" cy="33813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6278BF-9223-4162-B382-0525D3FAE5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3776" y="1134728"/>
            <a:ext cx="2181225" cy="828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3BA263-DFB9-4DF9-A494-03B128B034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3776" y="2057989"/>
            <a:ext cx="2028825" cy="23812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C50842-E6EC-4E66-9C77-BEAA2D1DE2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5908" y="4199914"/>
            <a:ext cx="5084505" cy="265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4930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826FB-8604-4F81-953C-F057F5FF6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Output part 2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89A96C7-22DA-409F-8800-5A331ED90C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09791"/>
            <a:ext cx="886012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8171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8F729-AD6C-4F6A-A494-8EEDEE1E1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Output part 3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BEF3116-782B-47FC-9051-67B106271F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36199"/>
            <a:ext cx="7286625" cy="18859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B397C5-C764-4F0F-9E2F-9A9C6CDE1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622149"/>
            <a:ext cx="84963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1941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55D9E-6D26-4A40-BFB5-D466DA94B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Output part 4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F3A25B5-9FC1-45FD-BA56-BB1E568483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40208"/>
            <a:ext cx="6505575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1694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CF635-C6D1-44C2-8888-60BDBD88C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a domain subcommand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BC260-EF01-476B-B5DB-5D0EE1886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/>
              <a:t>* using a domain subcommand to get urban.</a:t>
            </a:r>
          </a:p>
          <a:p>
            <a:pPr marL="0" indent="0">
              <a:buNone/>
            </a:pPr>
            <a:r>
              <a:rPr lang="en-US" sz="2400"/>
              <a:t>cslogistic highbp(low) by health with age</a:t>
            </a:r>
          </a:p>
          <a:p>
            <a:pPr marL="0" indent="0">
              <a:buNone/>
            </a:pPr>
            <a:r>
              <a:rPr lang="en-US" sz="2400"/>
              <a:t>      /plan file = 'D:\data\nhanes2f_plan.csaplan'</a:t>
            </a:r>
          </a:p>
          <a:p>
            <a:pPr marL="0" indent="0">
              <a:buNone/>
            </a:pPr>
            <a:r>
              <a:rPr lang="en-US" sz="2400"/>
              <a:t>      /model health age health by age</a:t>
            </a:r>
          </a:p>
          <a:p>
            <a:pPr marL="0" indent="0">
              <a:buNone/>
            </a:pPr>
            <a:r>
              <a:rPr lang="en-US" sz="2400"/>
              <a:t>      /statistics parameter exp cinterval ttest</a:t>
            </a:r>
          </a:p>
          <a:p>
            <a:pPr marL="0" indent="0">
              <a:buNone/>
            </a:pPr>
            <a:r>
              <a:rPr lang="en-US" sz="2400"/>
              <a:t>      /test type = adjf</a:t>
            </a:r>
          </a:p>
          <a:p>
            <a:pPr marL="0" indent="0">
              <a:buNone/>
            </a:pPr>
            <a:r>
              <a:rPr lang="en-US" sz="2400"/>
              <a:t>      /domain variable = rural (0).</a:t>
            </a:r>
          </a:p>
        </p:txBody>
      </p:sp>
    </p:spTree>
    <p:extLst>
      <p:ext uri="{BB962C8B-B14F-4D97-AF65-F5344CB8AC3E}">
        <p14:creationId xmlns:p14="http://schemas.microsoft.com/office/powerpoint/2010/main" val="2612358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2D798-8AE7-42E2-AC61-A9F9DA7CF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Including an interactin term with an astrisk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A73B6-C365-4131-8BA2-BD1A371C7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127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/>
              <a:t>csglm copper by female diabetes with age</a:t>
            </a:r>
          </a:p>
          <a:p>
            <a:pPr marL="0" indent="0">
              <a:buNone/>
            </a:pPr>
            <a:r>
              <a:rPr lang="en-US" sz="2400"/>
              <a:t>      /plan file = 'D:\data\nhanes2f_plan.csaplan'</a:t>
            </a:r>
          </a:p>
          <a:p>
            <a:pPr marL="0" indent="0">
              <a:buNone/>
            </a:pPr>
            <a:r>
              <a:rPr lang="en-US" sz="2400"/>
              <a:t>      /model female diabetes age female*diabetes</a:t>
            </a:r>
          </a:p>
          <a:p>
            <a:pPr marL="0" indent="0">
              <a:buNone/>
            </a:pPr>
            <a:r>
              <a:rPr lang="en-US" sz="2400"/>
              <a:t>      /statistics parameter cinterval ttest</a:t>
            </a:r>
          </a:p>
          <a:p>
            <a:pPr marL="0" indent="0">
              <a:buNone/>
            </a:pPr>
            <a:r>
              <a:rPr lang="en-US" sz="2400"/>
              <a:t>      /test type = adjf</a:t>
            </a:r>
          </a:p>
          <a:p>
            <a:pPr marL="0" indent="0">
              <a:buNone/>
            </a:pPr>
            <a:r>
              <a:rPr lang="en-US" sz="2400"/>
              <a:t>      /emmeans tables = female by diabetes.</a:t>
            </a:r>
          </a:p>
        </p:txBody>
      </p:sp>
    </p:spTree>
    <p:extLst>
      <p:ext uri="{BB962C8B-B14F-4D97-AF65-F5344CB8AC3E}">
        <p14:creationId xmlns:p14="http://schemas.microsoft.com/office/powerpoint/2010/main" val="35872747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FDF18-5572-4706-82B5-FF47EEC1F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Output part 1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EF9F87F-E477-4775-A90A-959C28EEA6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266714"/>
            <a:ext cx="3914775" cy="25431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58760C-7734-43BB-91BA-CBCD319E6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616" y="3754892"/>
            <a:ext cx="5086350" cy="3171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AC7E9D-14AC-4CF3-A772-E0E5D35024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5667" y="1817110"/>
            <a:ext cx="2181225" cy="1228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59A2A7-45DA-4E8B-B681-38389C1CB7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5667" y="3354408"/>
            <a:ext cx="202882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263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97231-5D75-4DCC-8E00-16F35C9AD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Output part 2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5AD5480-1CDD-49D8-A3DD-C02C81E10B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98309"/>
            <a:ext cx="508635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8681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46823-632E-42D7-9DE9-43E9FFEEC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Output part 3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779028-AF37-4E4C-8C6A-8A145E1197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63455"/>
            <a:ext cx="10515600" cy="407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8399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0F461-2D4E-4B12-900E-42496EE67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Multinomial logistic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78899-629D-47C6-BAD3-67162040D0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/>
              <a:t>cslogistic health(low) by highbp with age</a:t>
            </a:r>
          </a:p>
          <a:p>
            <a:pPr marL="0" indent="0">
              <a:buNone/>
            </a:pPr>
            <a:r>
              <a:rPr lang="en-US" sz="2400"/>
              <a:t>      /plan file = 'D:\data\Seminars\nhanes2f_plan.csaplan'</a:t>
            </a:r>
          </a:p>
          <a:p>
            <a:pPr marL="0" indent="0">
              <a:buNone/>
            </a:pPr>
            <a:r>
              <a:rPr lang="en-US" sz="2400"/>
              <a:t>      /model highbp age</a:t>
            </a:r>
          </a:p>
          <a:p>
            <a:pPr marL="0" indent="0">
              <a:buNone/>
            </a:pPr>
            <a:r>
              <a:rPr lang="en-US" sz="2400"/>
              <a:t>      /statistics parameter exp cinterval ttest</a:t>
            </a:r>
          </a:p>
          <a:p>
            <a:pPr marL="0" indent="0">
              <a:buNone/>
            </a:pPr>
            <a:r>
              <a:rPr lang="en-US" sz="2400"/>
              <a:t>      /test type = adjf.</a:t>
            </a:r>
          </a:p>
        </p:txBody>
      </p:sp>
    </p:spTree>
    <p:extLst>
      <p:ext uri="{BB962C8B-B14F-4D97-AF65-F5344CB8AC3E}">
        <p14:creationId xmlns:p14="http://schemas.microsoft.com/office/powerpoint/2010/main" val="192862647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3740B-9BE9-4F27-A78B-AABAABB2A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Output part 1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E3CB884-6807-424F-953D-6D75B406CB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47023"/>
            <a:ext cx="3914775" cy="2085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4545D0-F75B-4F82-9F3F-8577D072D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832998"/>
            <a:ext cx="5105400" cy="29622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0C56F0-0263-48EC-AE68-DE6AD3EE5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3771" y="1609415"/>
            <a:ext cx="2181225" cy="828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2F0506-C85A-4EBE-BE5F-6C99987614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3771" y="2511755"/>
            <a:ext cx="2028825" cy="21907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3BE817-4D32-40AF-B00A-F3218EC2FC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0343" y="4620574"/>
            <a:ext cx="5084505" cy="223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94062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0835A-0F94-49DB-8DFB-DD1883ED4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Output part 2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23729B4-9579-4CB2-9A12-6253975415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05833"/>
            <a:ext cx="948493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28522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10B8A-DB82-4AF3-9155-E36B60638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Ordinal logistic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7B1A1-2DFA-4959-9FF1-04FD8709A1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Used when the outcome variable has more than two levels, and the levels have a natural ordering</a:t>
            </a:r>
          </a:p>
          <a:p>
            <a:r>
              <a:rPr lang="en-US"/>
              <a:t>Often used when the scale is too compressed to be considered continuous</a:t>
            </a:r>
          </a:p>
          <a:p>
            <a:r>
              <a:rPr lang="en-US"/>
              <a:t>Not recommended when there are too many levels in the outcome</a:t>
            </a:r>
          </a:p>
          <a:p>
            <a:r>
              <a:rPr lang="en-US"/>
              <a:t>Examples: </a:t>
            </a:r>
          </a:p>
          <a:p>
            <a:pPr lvl="1"/>
            <a:r>
              <a:rPr lang="en-US"/>
              <a:t>Small – medium – large</a:t>
            </a:r>
          </a:p>
          <a:p>
            <a:pPr lvl="1"/>
            <a:r>
              <a:rPr lang="en-US"/>
              <a:t>None – some – lots</a:t>
            </a:r>
          </a:p>
          <a:p>
            <a:pPr lvl="1"/>
            <a:r>
              <a:rPr lang="en-US"/>
              <a:t>0 – 1 – 2</a:t>
            </a:r>
          </a:p>
        </p:txBody>
      </p:sp>
    </p:spTree>
    <p:extLst>
      <p:ext uri="{BB962C8B-B14F-4D97-AF65-F5344CB8AC3E}">
        <p14:creationId xmlns:p14="http://schemas.microsoft.com/office/powerpoint/2010/main" val="111942145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639C0-215D-4F15-8FFD-D98B74978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on ordinal logistic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83845-4C3F-4F23-BD1F-03416484B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Is a series of logistic regressions</a:t>
            </a:r>
          </a:p>
          <a:p>
            <a:r>
              <a:rPr lang="en-US"/>
              <a:t>The levels of the outcome are collapsed going from lowest to highest or vice versa</a:t>
            </a:r>
          </a:p>
          <a:p>
            <a:r>
              <a:rPr lang="en-US"/>
              <a:t>The coefficients in the logistic regressions are constrained to be equal</a:t>
            </a:r>
          </a:p>
          <a:p>
            <a:r>
              <a:rPr lang="en-US"/>
              <a:t>Important to test that these constraints are reasonable</a:t>
            </a:r>
          </a:p>
          <a:p>
            <a:r>
              <a:rPr lang="en-US"/>
              <a:t>Can use generalized ordinal logistic regression when the assumption of parallel lines is violated</a:t>
            </a:r>
          </a:p>
        </p:txBody>
      </p:sp>
    </p:spTree>
    <p:extLst>
      <p:ext uri="{BB962C8B-B14F-4D97-AF65-F5344CB8AC3E}">
        <p14:creationId xmlns:p14="http://schemas.microsoft.com/office/powerpoint/2010/main" val="100582412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A4A47-AC1F-46E2-B775-DF9D3DF35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csordinal command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362B9-02AF-45FF-BDD0-921C5CFF0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/>
              <a:t>* this is a logistic regression model using the csordinal command.</a:t>
            </a:r>
          </a:p>
          <a:p>
            <a:pPr marL="0" indent="0">
              <a:buNone/>
            </a:pPr>
            <a:r>
              <a:rPr lang="en-US" sz="2400"/>
              <a:t>* getting threshold instead of intercept.</a:t>
            </a:r>
          </a:p>
          <a:p>
            <a:pPr marL="0" indent="0">
              <a:buNone/>
            </a:pPr>
            <a:r>
              <a:rPr lang="en-US" sz="2400"/>
              <a:t>csordinal highbp(descending) by health with age</a:t>
            </a:r>
          </a:p>
          <a:p>
            <a:pPr marL="0" indent="0">
              <a:buNone/>
            </a:pPr>
            <a:r>
              <a:rPr lang="en-US" sz="2400"/>
              <a:t>      /plan file = 'D:\data\Seminars\nhanes2f_plan.csaplan'</a:t>
            </a:r>
          </a:p>
          <a:p>
            <a:pPr marL="0" indent="0">
              <a:buNone/>
            </a:pPr>
            <a:r>
              <a:rPr lang="en-US" sz="2400"/>
              <a:t>      /model health age health*age</a:t>
            </a:r>
          </a:p>
          <a:p>
            <a:pPr marL="0" indent="0">
              <a:buNone/>
            </a:pPr>
            <a:r>
              <a:rPr lang="en-US" sz="2400"/>
              <a:t>      /statistics parameter exp cinterval ttest</a:t>
            </a:r>
          </a:p>
          <a:p>
            <a:pPr marL="0" indent="0">
              <a:buNone/>
            </a:pPr>
            <a:r>
              <a:rPr lang="en-US" sz="2400"/>
              <a:t>      /test type = adjf.</a:t>
            </a:r>
          </a:p>
        </p:txBody>
      </p:sp>
    </p:spTree>
    <p:extLst>
      <p:ext uri="{BB962C8B-B14F-4D97-AF65-F5344CB8AC3E}">
        <p14:creationId xmlns:p14="http://schemas.microsoft.com/office/powerpoint/2010/main" val="229488381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0E41B-C0E1-41F0-B727-0DF753B00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Output part 1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0ABDC16-A72A-4E95-873D-918EE8B028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43025"/>
            <a:ext cx="3914775" cy="2085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A32690-7384-4CAA-90C0-0C687B9EE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666" y="3674856"/>
            <a:ext cx="5086350" cy="27146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5AF756-5F3E-4A12-A0D4-7738B1E31E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7122" y="1464067"/>
            <a:ext cx="2181225" cy="828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C7DEE4-04FA-4A67-9024-BA3B74F569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3321" y="2420711"/>
            <a:ext cx="2028825" cy="21907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F8860F-4635-447B-B4FC-0AB15B936B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4503" y="4611461"/>
            <a:ext cx="4657725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94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2ECFE-36BB-47F0-AC55-B781C7FE2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Output part 1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B317938-204C-4D51-8D68-9D23155777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2156" y="1416132"/>
            <a:ext cx="3914775" cy="2085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022346-9A21-4B44-A8C9-1FC626609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554865"/>
            <a:ext cx="4486275" cy="12287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5C092F-AD4C-4ECD-931C-25A2779F7F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396" y="4970380"/>
            <a:ext cx="5067300" cy="18573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43792D-7BB1-42EC-B32E-1B9C0606B9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7290" y="1690688"/>
            <a:ext cx="1743075" cy="21907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528847-33B3-4F3C-A4BE-AE864C9E9A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3954463"/>
            <a:ext cx="508635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57221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CEA52-127A-43DD-A3D9-D405B19B3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Output part 2 – compare to next slide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D942146-814D-4C79-B5E3-E3BE6CE782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4475" y="1833542"/>
            <a:ext cx="1018137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11651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2C08A-2CAC-440F-96B4-8947F482C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Output from cslogistic command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8AD0701-3DE7-4514-96D7-AAC81EEF84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53622"/>
            <a:ext cx="10515600" cy="389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83025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71516-939B-4452-8422-BA11DD57C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Default output from csordinal command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1C677-2BF9-4153-A0B6-6F7FF97151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/>
              <a:t>* not so helpful without the coefficients.</a:t>
            </a:r>
          </a:p>
          <a:p>
            <a:pPr marL="0" indent="0">
              <a:buNone/>
            </a:pPr>
            <a:r>
              <a:rPr lang="en-US" sz="2400"/>
              <a:t>csordinal health(descending) by female region with age</a:t>
            </a:r>
          </a:p>
          <a:p>
            <a:pPr marL="0" indent="0">
              <a:buNone/>
            </a:pPr>
            <a:r>
              <a:rPr lang="en-US" sz="2400"/>
              <a:t>       /plan file = 'D:\data\nhanes2f_plan.csaplan'.</a:t>
            </a:r>
          </a:p>
          <a:p>
            <a:pPr marL="0" indent="0">
              <a:buNone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0272118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035E3-B15A-4DFE-9EDA-83893FFD0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Output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B2643EC-E9AC-4B4F-922D-130CE37B79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11594"/>
            <a:ext cx="3914775" cy="2085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5C20A4-8210-44C3-9AF5-9110F2E16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397569"/>
            <a:ext cx="5105400" cy="3552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E34663-6FF3-4FC8-A003-348ED3182E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6676" y="1311594"/>
            <a:ext cx="2181225" cy="828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72DAD0-BCEA-4E05-9464-696AFB4186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4614" y="2238623"/>
            <a:ext cx="2028825" cy="21907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6BFF9D-8C86-415B-9642-AEB17A4C43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6688" y="4429373"/>
            <a:ext cx="4162425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2481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B8606-1EB5-458C-AAF0-807784936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Adding useful subcommands to csordinal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A2BD3-44E2-40F3-938C-40E86FFD6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/>
              <a:t>* getting the parameters and the adjusted tests.</a:t>
            </a:r>
          </a:p>
          <a:p>
            <a:pPr marL="0" indent="0">
              <a:buNone/>
            </a:pPr>
            <a:r>
              <a:rPr lang="en-US" sz="2400"/>
              <a:t>* notice that no model subcommand is used.</a:t>
            </a:r>
          </a:p>
          <a:p>
            <a:pPr marL="0" indent="0">
              <a:buNone/>
            </a:pPr>
            <a:r>
              <a:rPr lang="en-US" sz="2400"/>
              <a:t>csordinal health(ascending) by highbp with age</a:t>
            </a:r>
          </a:p>
          <a:p>
            <a:pPr marL="0" indent="0">
              <a:buNone/>
            </a:pPr>
            <a:r>
              <a:rPr lang="en-US" sz="2400"/>
              <a:t>      /plan file = 'D:\data\Seminars\nhanes2f_plan.csaplan'</a:t>
            </a:r>
          </a:p>
          <a:p>
            <a:pPr marL="0" indent="0">
              <a:buNone/>
            </a:pPr>
            <a:r>
              <a:rPr lang="en-US" sz="2400"/>
              <a:t>      /statistics parameter exp cinterval ttest</a:t>
            </a:r>
          </a:p>
          <a:p>
            <a:pPr marL="0" indent="0">
              <a:buNone/>
            </a:pPr>
            <a:r>
              <a:rPr lang="en-US" sz="2400"/>
              <a:t>      /test type = adjf.</a:t>
            </a:r>
          </a:p>
        </p:txBody>
      </p:sp>
    </p:spTree>
    <p:extLst>
      <p:ext uri="{BB962C8B-B14F-4D97-AF65-F5344CB8AC3E}">
        <p14:creationId xmlns:p14="http://schemas.microsoft.com/office/powerpoint/2010/main" val="32138026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0E0EF-A214-4275-A140-02217FF27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Output part 1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4B8DFAC-AED8-4F54-933C-4B54E3B9A3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58898"/>
            <a:ext cx="3914775" cy="2085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BA9248-2B90-4092-A5E3-DA974893E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913083"/>
            <a:ext cx="5105400" cy="27146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41DF83-AA65-4ED2-BCE0-3924A0CF82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2312" y="1758898"/>
            <a:ext cx="2181225" cy="828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2B748B-9801-49F0-B721-5F0B8092E0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2312" y="2587573"/>
            <a:ext cx="2028825" cy="21907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3F2208-B3AF-420C-91D9-4CBF35BB3F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2312" y="4727925"/>
            <a:ext cx="4352925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83118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04D4A-9762-4A59-94FA-ACEC7D03A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Output part 2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04895E5-350F-44F8-9739-537F7CA077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42533"/>
            <a:ext cx="99631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37347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89C6C-AD24-46CE-8941-8B28C5027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a domain subcommand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647F9-D5B7-4D5A-B559-961D2D12C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/>
              <a:t>* using a domain subcommand to get rural.</a:t>
            </a:r>
          </a:p>
          <a:p>
            <a:pPr marL="0" indent="0">
              <a:buNone/>
            </a:pPr>
            <a:r>
              <a:rPr lang="en-US" sz="2400"/>
              <a:t>csordinal health(ascending) by highbp with age</a:t>
            </a:r>
          </a:p>
          <a:p>
            <a:pPr marL="0" indent="0">
              <a:buNone/>
            </a:pPr>
            <a:r>
              <a:rPr lang="en-US" sz="2400"/>
              <a:t>      /plan file = 'D:\data\nhanes2f_plan.csaplan'</a:t>
            </a:r>
          </a:p>
          <a:p>
            <a:pPr marL="0" indent="0">
              <a:buNone/>
            </a:pPr>
            <a:r>
              <a:rPr lang="en-US" sz="2400"/>
              <a:t>      /model highbp age highbp*age</a:t>
            </a:r>
          </a:p>
          <a:p>
            <a:pPr marL="0" indent="0">
              <a:buNone/>
            </a:pPr>
            <a:r>
              <a:rPr lang="en-US" sz="2400"/>
              <a:t>      /statistics parameter exp cinterval ttest</a:t>
            </a:r>
          </a:p>
          <a:p>
            <a:pPr marL="0" indent="0">
              <a:buNone/>
            </a:pPr>
            <a:r>
              <a:rPr lang="en-US" sz="2400"/>
              <a:t>      /test type = adjf</a:t>
            </a:r>
          </a:p>
          <a:p>
            <a:pPr marL="0" indent="0">
              <a:buNone/>
            </a:pPr>
            <a:r>
              <a:rPr lang="en-US" sz="2400"/>
              <a:t>      /domain variable = rural (1).</a:t>
            </a:r>
          </a:p>
        </p:txBody>
      </p:sp>
    </p:spTree>
    <p:extLst>
      <p:ext uri="{BB962C8B-B14F-4D97-AF65-F5344CB8AC3E}">
        <p14:creationId xmlns:p14="http://schemas.microsoft.com/office/powerpoint/2010/main" val="291072323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1DE7F-56DB-4322-801B-9FC0A8320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Output part 1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E5BA12B-8222-48C7-BB1F-02A549480C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24459"/>
            <a:ext cx="3914775" cy="25431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9682AA-6239-43F4-9308-4049DB7FB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827379"/>
            <a:ext cx="5105400" cy="29241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2369E8-F69A-4162-A1BB-ECEF6E1E03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0238" y="1027906"/>
            <a:ext cx="2181225" cy="1228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F1BC6D-BBCE-46AB-8F12-97AE2E2D2F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0238" y="2161778"/>
            <a:ext cx="2028825" cy="25717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AA53C0-A81B-42ED-93F0-26D9C202B4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3632" y="4638675"/>
            <a:ext cx="4714875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56264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84FB9-45DC-47EC-9C8C-DF0DEEBFC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Output part 2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97C440F-E3C7-45AB-BECB-511F53CBEB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80707"/>
            <a:ext cx="10353675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014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FDD30-41C6-4D40-98E7-61B13DA60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Output part 2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BF1A30A-A159-44A9-9950-509E8BBAAA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81150"/>
            <a:ext cx="7077075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37441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ED159-4B68-4908-B2C4-A7F05BCED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Generalized ordinal logistic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F3DAA-3C3E-41BC-A6D2-E559AEA5B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/>
              <a:t>csordinal health(ascending) by female region with age</a:t>
            </a:r>
          </a:p>
          <a:p>
            <a:pPr marL="0" indent="0">
              <a:buNone/>
            </a:pPr>
            <a:r>
              <a:rPr lang="en-US" sz="2400"/>
              <a:t>       /plan file = 'D:\data\nhanes2f_plan.csaplan'</a:t>
            </a:r>
          </a:p>
          <a:p>
            <a:pPr marL="0" indent="0">
              <a:buNone/>
            </a:pPr>
            <a:r>
              <a:rPr lang="en-US" sz="2400"/>
              <a:t>       /model female region age</a:t>
            </a:r>
          </a:p>
          <a:p>
            <a:pPr marL="0" indent="0">
              <a:buNone/>
            </a:pPr>
            <a:r>
              <a:rPr lang="en-US" sz="2400"/>
              <a:t>       /statistics parameter exp cinterval ttest</a:t>
            </a:r>
          </a:p>
          <a:p>
            <a:pPr marL="0" indent="0">
              <a:buNone/>
            </a:pPr>
            <a:r>
              <a:rPr lang="en-US" sz="2400"/>
              <a:t>       /nonparallel test parameter.</a:t>
            </a:r>
          </a:p>
        </p:txBody>
      </p:sp>
    </p:spTree>
    <p:extLst>
      <p:ext uri="{BB962C8B-B14F-4D97-AF65-F5344CB8AC3E}">
        <p14:creationId xmlns:p14="http://schemas.microsoft.com/office/powerpoint/2010/main" val="167902851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FEDBA-1E62-4069-A173-1EEA06FEA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Output part 1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B51A372-7D1F-4BD4-BD67-98E045C71B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9268" y="1283648"/>
            <a:ext cx="3914775" cy="2085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D11A20-A3D4-457A-9D97-8F27FCFF36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268" y="3305175"/>
            <a:ext cx="5105400" cy="3552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F24A62-B091-4FD8-828B-B41800CCB0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6072" y="1205654"/>
            <a:ext cx="2181225" cy="828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691D7C-0B62-489C-BB6F-0CF4B8F0CA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6072" y="2005075"/>
            <a:ext cx="2028825" cy="21907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0EF767-6544-4E6B-BD86-0D388CE120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0030" y="4180589"/>
            <a:ext cx="4162425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25551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4DA7D-EF54-4155-9CD6-AF7C5B13F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Output part 2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35BA244-967A-4A62-847E-A0505319AF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996315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21472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0676B-0ED4-402A-8A97-7F22A756E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Output part 3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4770954-2FA5-43CF-9C75-A715B89A3C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33491"/>
            <a:ext cx="3552825" cy="16097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26E004A-E0FB-45D0-B0F2-CBE04E2D681E}"/>
              </a:ext>
            </a:extLst>
          </p:cNvPr>
          <p:cNvSpPr/>
          <p:nvPr/>
        </p:nvSpPr>
        <p:spPr>
          <a:xfrm>
            <a:off x="838200" y="133254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b="1">
                <a:solidFill>
                  <a:srgbClr val="000000"/>
                </a:solidFill>
                <a:latin typeface="Arial" panose="020B0604020202020204" pitchFamily="34" charset="0"/>
              </a:rPr>
              <a:t>Generalized Cumulative Model</a:t>
            </a:r>
          </a:p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0756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63AB3-1278-412C-ADB9-ECDD4F358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Output part 4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0A05819-9A66-4647-96D2-EA514F4B03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805832"/>
            <a:ext cx="3816927" cy="503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79829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EAB36-9182-4429-85DB-66A70937A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Generalized ordinal logistic regression with a domain subcommand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75654-E96B-4A50-87FE-98C00D3338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/>
              <a:t>csordinal health(ascending) by diabetes with age</a:t>
            </a:r>
          </a:p>
          <a:p>
            <a:pPr marL="0" indent="0">
              <a:buNone/>
            </a:pPr>
            <a:r>
              <a:rPr lang="en-US" sz="2400"/>
              <a:t>      /plan file = 'D:\data\nhanes2f_plan.csaplan'</a:t>
            </a:r>
          </a:p>
          <a:p>
            <a:pPr marL="0" indent="0">
              <a:buNone/>
            </a:pPr>
            <a:r>
              <a:rPr lang="en-US" sz="2400"/>
              <a:t>      /model diabetes age</a:t>
            </a:r>
          </a:p>
          <a:p>
            <a:pPr marL="0" indent="0">
              <a:buNone/>
            </a:pPr>
            <a:r>
              <a:rPr lang="en-US" sz="2400"/>
              <a:t>      /statistics parameter exp cinterval ttest</a:t>
            </a:r>
          </a:p>
          <a:p>
            <a:pPr marL="0" indent="0">
              <a:buNone/>
            </a:pPr>
            <a:r>
              <a:rPr lang="en-US" sz="2400"/>
              <a:t>      /test type = adjf</a:t>
            </a:r>
          </a:p>
          <a:p>
            <a:pPr marL="0" indent="0">
              <a:buNone/>
            </a:pPr>
            <a:r>
              <a:rPr lang="en-US" sz="2400"/>
              <a:t>      /domain variable = rural (1)</a:t>
            </a:r>
          </a:p>
          <a:p>
            <a:pPr marL="0" indent="0">
              <a:buNone/>
            </a:pPr>
            <a:r>
              <a:rPr lang="en-US" sz="2400"/>
              <a:t>     /nonparallel test parameter. </a:t>
            </a:r>
          </a:p>
        </p:txBody>
      </p:sp>
    </p:spTree>
    <p:extLst>
      <p:ext uri="{BB962C8B-B14F-4D97-AF65-F5344CB8AC3E}">
        <p14:creationId xmlns:p14="http://schemas.microsoft.com/office/powerpoint/2010/main" val="374825460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F29B9-499C-459D-88DA-82EA16847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Output part 1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6173DDE-76A0-4BD3-9B0A-BBB59CDF94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9770" y="1360085"/>
            <a:ext cx="3914775" cy="25431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787FB0-8B84-45B4-A603-4FB1C999A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" y="3903260"/>
            <a:ext cx="5314950" cy="29241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5D7C6D-C95E-4A2D-9FD9-4873C76CF1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7325" y="953886"/>
            <a:ext cx="2181225" cy="1228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7989EC-218F-4497-8365-D3A6F3B707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2938" y="2182611"/>
            <a:ext cx="2028825" cy="25717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6E614C-951C-4604-8A6B-0EE107F1EC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4937" y="4675390"/>
            <a:ext cx="4457700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58277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2FC23-D239-4C72-B3D0-04F6EBC90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Output part 2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673D7B0-90D3-4359-92AB-D2436CA1B1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66875"/>
            <a:ext cx="1009650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8470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24DCA-61EF-4DA1-883C-08E1C349D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Output part 3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752E22A-CCF2-4CF3-B3E7-D771DA18AF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606128"/>
            <a:ext cx="3743325" cy="19907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FC2825B-EC68-47D1-AEF5-3C29FEAD599A}"/>
              </a:ext>
            </a:extLst>
          </p:cNvPr>
          <p:cNvSpPr/>
          <p:nvPr/>
        </p:nvSpPr>
        <p:spPr>
          <a:xfrm>
            <a:off x="838200" y="145921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b="1">
                <a:solidFill>
                  <a:srgbClr val="000000"/>
                </a:solidFill>
                <a:latin typeface="Arial" panose="020B0604020202020204" pitchFamily="34" charset="0"/>
              </a:rPr>
              <a:t>Generalized Cumulative Model</a:t>
            </a:r>
          </a:p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72936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E9AE3-A62F-4F1F-83A5-BC9A98459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Output part 4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264E4D6-34BA-4F84-9623-7E639CBD0B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58331"/>
            <a:ext cx="539597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431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5A254-FDDE-4478-8D1A-6CC5359EB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Output part 3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CAD7A49-083D-4DC3-97E8-C2D487ABD9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015518"/>
            <a:ext cx="6486525" cy="19240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1D090BA-3422-408F-AA56-54440EABF4F8}"/>
              </a:ext>
            </a:extLst>
          </p:cNvPr>
          <p:cNvSpPr/>
          <p:nvPr/>
        </p:nvSpPr>
        <p:spPr>
          <a:xfrm>
            <a:off x="838200" y="1614439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b="1">
                <a:solidFill>
                  <a:srgbClr val="000000"/>
                </a:solidFill>
                <a:latin typeface="Arial" panose="020B0604020202020204" pitchFamily="34" charset="0"/>
              </a:rPr>
              <a:t>Estimated Marginal Means: female Female* diabetes Diabetes status</a:t>
            </a:r>
          </a:p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18678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19231-2550-476D-AE98-43C60DAA3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Probit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BACF7-7A50-4106-8F56-932DF96F9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Used when the outcome variable is binary</a:t>
            </a:r>
          </a:p>
          <a:p>
            <a:r>
              <a:rPr lang="en-US"/>
              <a:t>Assumes that the probability of a positive outcome is determined by the standard normal cumulative distribution function</a:t>
            </a:r>
          </a:p>
          <a:p>
            <a:r>
              <a:rPr lang="en-US"/>
              <a:t>Coefficients do not have a easy or natural interpretation</a:t>
            </a:r>
          </a:p>
          <a:p>
            <a:pPr lvl="1"/>
            <a:r>
              <a:rPr lang="en-US"/>
              <a:t>Usually just look at the sign of the coefficient and statistical significance</a:t>
            </a:r>
          </a:p>
          <a:p>
            <a:r>
              <a:rPr lang="en-US"/>
              <a:t>Has different statistical properties than logit</a:t>
            </a:r>
          </a:p>
          <a:p>
            <a:r>
              <a:rPr lang="en-US"/>
              <a:t>More commonly used in economics; not often used in social or medical sciences</a:t>
            </a:r>
          </a:p>
        </p:txBody>
      </p:sp>
    </p:spTree>
    <p:extLst>
      <p:ext uri="{BB962C8B-B14F-4D97-AF65-F5344CB8AC3E}">
        <p14:creationId xmlns:p14="http://schemas.microsoft.com/office/powerpoint/2010/main" val="241885614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876F0-684B-4276-982F-0445C33A8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Probit regression using the csordinal command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6FC57-C3BE-4A17-A001-E76726ADB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/>
              <a:t>csordinal highbp(descending) with age</a:t>
            </a:r>
          </a:p>
          <a:p>
            <a:pPr marL="0" indent="0">
              <a:buNone/>
            </a:pPr>
            <a:r>
              <a:rPr lang="en-US" sz="2400"/>
              <a:t>      /plan file = 'D:\data\nhanes2f_plan.csaplan'</a:t>
            </a:r>
          </a:p>
          <a:p>
            <a:pPr marL="0" indent="0">
              <a:buNone/>
            </a:pPr>
            <a:r>
              <a:rPr lang="en-US" sz="2400"/>
              <a:t>      /model age</a:t>
            </a:r>
          </a:p>
          <a:p>
            <a:pPr marL="0" indent="0">
              <a:buNone/>
            </a:pPr>
            <a:r>
              <a:rPr lang="en-US" sz="2400"/>
              <a:t>      /statistics parameter cinterval ttest</a:t>
            </a:r>
          </a:p>
          <a:p>
            <a:pPr marL="0" indent="0">
              <a:buNone/>
            </a:pPr>
            <a:r>
              <a:rPr lang="en-US" sz="2400"/>
              <a:t>      /link function = probit</a:t>
            </a:r>
          </a:p>
          <a:p>
            <a:pPr marL="0" indent="0">
              <a:buNone/>
            </a:pPr>
            <a:r>
              <a:rPr lang="en-US" sz="2400"/>
              <a:t>      /test type = adjf.</a:t>
            </a:r>
          </a:p>
        </p:txBody>
      </p:sp>
    </p:spTree>
    <p:extLst>
      <p:ext uri="{BB962C8B-B14F-4D97-AF65-F5344CB8AC3E}">
        <p14:creationId xmlns:p14="http://schemas.microsoft.com/office/powerpoint/2010/main" val="27346039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3C5FE-D019-42A0-BDC1-138D690AF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Output part 1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38E575D-5346-4117-A6EC-5CC666E25C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86607"/>
            <a:ext cx="3914775" cy="2085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585D0D-1E18-4B7E-803A-075A5B4D8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004767"/>
            <a:ext cx="4848225" cy="16668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938040-9100-4BEB-921E-B489E2CE04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6894" y="1786607"/>
            <a:ext cx="2181225" cy="828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CA27AD-27C8-4593-A38B-B07022A6E5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6894" y="2711201"/>
            <a:ext cx="2028825" cy="20002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2216B6-56F2-4152-83C6-93AF404C40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6894" y="4692650"/>
            <a:ext cx="435292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17737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46785-3987-48A9-A9F1-61F6C268E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Output part 2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9D9A0E0-29CD-44DD-A22D-CC2A899191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18584"/>
            <a:ext cx="70104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66276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2C81A-65A1-4313-A5EF-30B53EA56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Any questions??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954346-C581-4CA1-9EE0-86314F8290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739" y="1825625"/>
            <a:ext cx="7738521" cy="4351338"/>
          </a:xfrm>
        </p:spPr>
      </p:pic>
    </p:spTree>
    <p:extLst>
      <p:ext uri="{BB962C8B-B14F-4D97-AF65-F5344CB8AC3E}">
        <p14:creationId xmlns:p14="http://schemas.microsoft.com/office/powerpoint/2010/main" val="282601957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5304C-7F62-4AB7-AD45-272799C86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Try it yourself!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7678B-CA5A-4035-9BB2-12BA1497B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/>
              <a:t>Create a three-level variable from the variable “iron”; try to keep the number of unweighted cases similar across the levels 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Run an ordinal logistic regression with this new variable as the outcome variable and three predictors of your choice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Test the parallel lines assumption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What would you do if the assumption was not met?</a:t>
            </a:r>
          </a:p>
        </p:txBody>
      </p:sp>
    </p:spTree>
    <p:extLst>
      <p:ext uri="{BB962C8B-B14F-4D97-AF65-F5344CB8AC3E}">
        <p14:creationId xmlns:p14="http://schemas.microsoft.com/office/powerpoint/2010/main" val="70611946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EB79F-3E2E-4D6F-A19A-3A121EFE8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3E269-B8AD-422F-B745-1065C5020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/>
              <a:t>Image on slide 7: </a:t>
            </a:r>
            <a:r>
              <a:rPr lang="en-US">
                <a:hlinkClick r:id="rId2"/>
              </a:rPr>
              <a:t>https://www.voxco.com/blog/stratified-sampling-vs-cluster-sampling</a:t>
            </a:r>
            <a:endParaRPr lang="en-US"/>
          </a:p>
          <a:p>
            <a:r>
              <a:rPr lang="en-US">
                <a:hlinkClick r:id="rId3"/>
              </a:rPr>
              <a:t>Applied Survey Data Analysis, Second Edition</a:t>
            </a:r>
            <a:r>
              <a:rPr lang="en-US"/>
              <a:t> by Steven G. Heeringa, Brady T. West, and Patricia A. Berglund</a:t>
            </a:r>
          </a:p>
          <a:p>
            <a:r>
              <a:rPr lang="en-US">
                <a:hlinkClick r:id="rId4"/>
              </a:rPr>
              <a:t>A survey of survey statistics: What is done and can be done in Stata</a:t>
            </a:r>
            <a:r>
              <a:rPr lang="en-US"/>
              <a:t> by Frauke Kreuter and Richard Valliant, The Stata Journal (2007), Volume 7, Number 1, pages 1-21.</a:t>
            </a:r>
          </a:p>
          <a:p>
            <a:r>
              <a:rPr lang="en-US">
                <a:hlinkClick r:id="rId5"/>
              </a:rPr>
              <a:t>Goodness-of-fit test for a logistic regression model fitted using survey sample data</a:t>
            </a:r>
            <a:r>
              <a:rPr lang="en-US"/>
              <a:t> by Kellie J. Archer and Stanley Lemeshow, The Stata Journal (2006), Volume 6, Number 1, pages 97-105.</a:t>
            </a:r>
          </a:p>
          <a:p>
            <a:r>
              <a:rPr lang="en-US"/>
              <a:t>Analysis of Health Surveys by Edward L. Korn and Barry I. Graubard</a:t>
            </a:r>
          </a:p>
          <a:p>
            <a:r>
              <a:rPr lang="en-US">
                <a:hlinkClick r:id="rId6"/>
              </a:rPr>
              <a:t>Sampling of Populations: Methods and Applications, Fourth Edition</a:t>
            </a:r>
            <a:r>
              <a:rPr lang="en-US"/>
              <a:t> by Paul Levy and Stanley Lemeshow</a:t>
            </a:r>
          </a:p>
          <a:p>
            <a:r>
              <a:rPr lang="en-US">
                <a:hlinkClick r:id="rId7"/>
              </a:rPr>
              <a:t>Analysis of Survey Data</a:t>
            </a:r>
            <a:r>
              <a:rPr lang="en-US"/>
              <a:t> Edited by R. L. Chambers and C. J. Skinner</a:t>
            </a:r>
          </a:p>
          <a:p>
            <a:r>
              <a:rPr lang="en-US">
                <a:hlinkClick r:id="rId8"/>
              </a:rPr>
              <a:t>Sampling Techniques, Third Edition</a:t>
            </a:r>
            <a:r>
              <a:rPr lang="en-US"/>
              <a:t> by William G. Cochran</a:t>
            </a:r>
          </a:p>
          <a:p>
            <a:r>
              <a:rPr lang="en-US"/>
              <a:t>Stata 17 Manual: </a:t>
            </a:r>
            <a:r>
              <a:rPr lang="en-US">
                <a:hlinkClick r:id="rId9"/>
              </a:rPr>
              <a:t>Survey Data</a:t>
            </a:r>
            <a:endParaRPr lang="en-US"/>
          </a:p>
          <a:p>
            <a:r>
              <a:rPr lang="en-US">
                <a:hlinkClick r:id="rId10"/>
              </a:rPr>
              <a:t>StatNews #73: Overlapping Confidence Intervals and Statistical Significance</a:t>
            </a:r>
            <a:r>
              <a:rPr lang="en-US"/>
              <a:t>, October 2008 by the Cornell Statistical Consulting Unit</a:t>
            </a:r>
          </a:p>
          <a:p>
            <a:r>
              <a:rPr lang="en-US">
                <a:hlinkClick r:id="rId11"/>
              </a:rPr>
              <a:t>Why Overlapping Confidence Intervals Mean Nothing about Statistical Significance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217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57E45-FC88-4758-A9E1-67A1D90CC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For more information on using the NHANES data 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A6E75-39DC-42B5-B895-C45F563DE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There are helpful resources for learning how to analyze the NHANES data sets correctly. </a:t>
            </a:r>
          </a:p>
          <a:p>
            <a:pPr lvl="1"/>
            <a:r>
              <a:rPr lang="en-US"/>
              <a:t>One is a listserv at </a:t>
            </a:r>
            <a:r>
              <a:rPr lang="en-US">
                <a:hlinkClick r:id="rId2"/>
              </a:rPr>
              <a:t>http://www.cdc.gov/nchs/nhanes/nhanes_listserv.htm</a:t>
            </a:r>
            <a:r>
              <a:rPr lang="en-US"/>
              <a:t> . </a:t>
            </a:r>
          </a:p>
          <a:p>
            <a:pPr lvl="1"/>
            <a:r>
              <a:rPr lang="en-US"/>
              <a:t>There are also online tutorials at </a:t>
            </a:r>
            <a:r>
              <a:rPr lang="en-US">
                <a:hlinkClick r:id="rId3"/>
              </a:rPr>
              <a:t>http://www.cdc.gov/nchs/tutorials/index.htm</a:t>
            </a:r>
            <a:r>
              <a:rPr lang="en-US"/>
              <a:t>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92847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9C23A-A319-4A31-82D7-0EED8F0C5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/>
              <a:t>Thank you!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8E1DD3-8482-4886-B9DF-AC74015D77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021" y="1825625"/>
            <a:ext cx="4975957" cy="4351338"/>
          </a:xfrm>
        </p:spPr>
      </p:pic>
    </p:spTree>
    <p:extLst>
      <p:ext uri="{BB962C8B-B14F-4D97-AF65-F5344CB8AC3E}">
        <p14:creationId xmlns:p14="http://schemas.microsoft.com/office/powerpoint/2010/main" val="330435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CCB61-F800-4521-8DE7-E6BD7697E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Including an interaction term with the keyword by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0FB96-BD21-4C73-9ED7-F2F6270B98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/>
              <a:t>csglm copper by female diabetes with age</a:t>
            </a:r>
          </a:p>
          <a:p>
            <a:pPr marL="0" indent="0">
              <a:buNone/>
            </a:pPr>
            <a:r>
              <a:rPr lang="en-US" sz="2400"/>
              <a:t>      /plan file = 'D:\data\nhanes2f_plan.csaplan'</a:t>
            </a:r>
          </a:p>
          <a:p>
            <a:pPr marL="0" indent="0">
              <a:buNone/>
            </a:pPr>
            <a:r>
              <a:rPr lang="en-US" sz="2400"/>
              <a:t>      /model female diabetes age female by diabetes</a:t>
            </a:r>
          </a:p>
          <a:p>
            <a:pPr marL="0" indent="0">
              <a:buNone/>
            </a:pPr>
            <a:r>
              <a:rPr lang="en-US" sz="2400"/>
              <a:t>      /statistics parameter cinterval ttest</a:t>
            </a:r>
          </a:p>
          <a:p>
            <a:pPr marL="0" indent="0">
              <a:buNone/>
            </a:pPr>
            <a:r>
              <a:rPr lang="en-US" sz="2400"/>
              <a:t>      /test type = adjf</a:t>
            </a:r>
          </a:p>
          <a:p>
            <a:pPr marL="0" indent="0">
              <a:buNone/>
            </a:pPr>
            <a:r>
              <a:rPr lang="en-US" sz="2400"/>
              <a:t>      /emmeans tables = female by diabetes.</a:t>
            </a:r>
          </a:p>
        </p:txBody>
      </p:sp>
    </p:spTree>
    <p:extLst>
      <p:ext uri="{BB962C8B-B14F-4D97-AF65-F5344CB8AC3E}">
        <p14:creationId xmlns:p14="http://schemas.microsoft.com/office/powerpoint/2010/main" val="3925516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9041</TotalTime>
  <Words>2517</Words>
  <Application>Microsoft Office PowerPoint</Application>
  <PresentationFormat>Widescreen</PresentationFormat>
  <Paragraphs>312</Paragraphs>
  <Slides>88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93" baseType="lpstr">
      <vt:lpstr>Arial</vt:lpstr>
      <vt:lpstr>Calibri</vt:lpstr>
      <vt:lpstr>Calibri Light</vt:lpstr>
      <vt:lpstr>Times New Roman</vt:lpstr>
      <vt:lpstr>Office Theme</vt:lpstr>
      <vt:lpstr>Specifying the value of a covariate</vt:lpstr>
      <vt:lpstr>Output part 1</vt:lpstr>
      <vt:lpstr>Output part 2</vt:lpstr>
      <vt:lpstr>Output part 3</vt:lpstr>
      <vt:lpstr>Including an interactin term with an astrisk</vt:lpstr>
      <vt:lpstr>Output part 1</vt:lpstr>
      <vt:lpstr>Output part 2</vt:lpstr>
      <vt:lpstr>Output part 3</vt:lpstr>
      <vt:lpstr>Including an interaction term with the keyword by</vt:lpstr>
      <vt:lpstr>The output is exactly the same!</vt:lpstr>
      <vt:lpstr>Creating a squared term</vt:lpstr>
      <vt:lpstr>Output part 1</vt:lpstr>
      <vt:lpstr>Output part 2</vt:lpstr>
      <vt:lpstr>Using the domain subcommand</vt:lpstr>
      <vt:lpstr>Output part 1</vt:lpstr>
      <vt:lpstr>Output part 2</vt:lpstr>
      <vt:lpstr>The custom subcommand</vt:lpstr>
      <vt:lpstr>Using the custom subcommand</vt:lpstr>
      <vt:lpstr>Output part 1</vt:lpstr>
      <vt:lpstr>Output part 2</vt:lpstr>
      <vt:lpstr>Output part 3</vt:lpstr>
      <vt:lpstr>Output part 4</vt:lpstr>
      <vt:lpstr>Output part 5</vt:lpstr>
      <vt:lpstr>Using both lmatrix and kmatrix</vt:lpstr>
      <vt:lpstr>Output part 1</vt:lpstr>
      <vt:lpstr>Output part 2</vt:lpstr>
      <vt:lpstr>Output part 3</vt:lpstr>
      <vt:lpstr>Try it yourself!</vt:lpstr>
      <vt:lpstr>Let’s take a short break!</vt:lpstr>
      <vt:lpstr>Logistic regression</vt:lpstr>
      <vt:lpstr>Logistic regression – the outcome variable</vt:lpstr>
      <vt:lpstr>Logistic regression – the outcome and categorical predictor variables</vt:lpstr>
      <vt:lpstr>Output</vt:lpstr>
      <vt:lpstr>Logistic regression with categorical and continuous predictors</vt:lpstr>
      <vt:lpstr>Output part 1</vt:lpstr>
      <vt:lpstr>Output part 2</vt:lpstr>
      <vt:lpstr>The cslogistic command without a model subcommand</vt:lpstr>
      <vt:lpstr>The output is exactly the same!</vt:lpstr>
      <vt:lpstr>Creating an interaction term with an astrisk</vt:lpstr>
      <vt:lpstr>Output part 1</vt:lpstr>
      <vt:lpstr>Output part 2</vt:lpstr>
      <vt:lpstr>Creating an interaction term with the keyword by</vt:lpstr>
      <vt:lpstr>The output is exactly the same!</vt:lpstr>
      <vt:lpstr>The oddsratio subcommand</vt:lpstr>
      <vt:lpstr>Output part 1</vt:lpstr>
      <vt:lpstr>Output part 2</vt:lpstr>
      <vt:lpstr>Output part 3</vt:lpstr>
      <vt:lpstr>Output part 4</vt:lpstr>
      <vt:lpstr>Using a domain subcommand</vt:lpstr>
      <vt:lpstr>Output part 1</vt:lpstr>
      <vt:lpstr>Output part 2</vt:lpstr>
      <vt:lpstr>Output part 3</vt:lpstr>
      <vt:lpstr>Multinomial logistic regression</vt:lpstr>
      <vt:lpstr>Output part 1</vt:lpstr>
      <vt:lpstr>Output part 2</vt:lpstr>
      <vt:lpstr>Ordinal logistic regression</vt:lpstr>
      <vt:lpstr>More on ordinal logistic regression</vt:lpstr>
      <vt:lpstr>The csordinal command</vt:lpstr>
      <vt:lpstr>Output part 1</vt:lpstr>
      <vt:lpstr>Output part 2 – compare to next slide</vt:lpstr>
      <vt:lpstr>Output from cslogistic command</vt:lpstr>
      <vt:lpstr>Default output from csordinal command</vt:lpstr>
      <vt:lpstr>Output</vt:lpstr>
      <vt:lpstr>Adding useful subcommands to csordinal</vt:lpstr>
      <vt:lpstr>Output part 1</vt:lpstr>
      <vt:lpstr>Output part 2</vt:lpstr>
      <vt:lpstr>Using a domain subcommand</vt:lpstr>
      <vt:lpstr>Output part 1</vt:lpstr>
      <vt:lpstr>Output part 2</vt:lpstr>
      <vt:lpstr>Generalized ordinal logistic regression</vt:lpstr>
      <vt:lpstr>Output part 1</vt:lpstr>
      <vt:lpstr>Output part 2</vt:lpstr>
      <vt:lpstr>Output part 3</vt:lpstr>
      <vt:lpstr>Output part 4</vt:lpstr>
      <vt:lpstr>Generalized ordinal logistic regression with a domain subcommand</vt:lpstr>
      <vt:lpstr>Output part 1</vt:lpstr>
      <vt:lpstr>Output part 2</vt:lpstr>
      <vt:lpstr>Output part 3</vt:lpstr>
      <vt:lpstr>Output part 4</vt:lpstr>
      <vt:lpstr>Probit regression</vt:lpstr>
      <vt:lpstr>Probit regression using the csordinal command</vt:lpstr>
      <vt:lpstr>Output part 1</vt:lpstr>
      <vt:lpstr>Output part 2</vt:lpstr>
      <vt:lpstr>Any questions??</vt:lpstr>
      <vt:lpstr>Try it yourself!</vt:lpstr>
      <vt:lpstr>References</vt:lpstr>
      <vt:lpstr>For more information on using the NHANES data sets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Wells, Christine</dc:creator>
  <cp:lastModifiedBy>Wells, Christine</cp:lastModifiedBy>
  <cp:revision>92</cp:revision>
  <dcterms:created xsi:type="dcterms:W3CDTF">2024-05-26T23:15:51Z</dcterms:created>
  <dcterms:modified xsi:type="dcterms:W3CDTF">2024-06-03T19:27:32Z</dcterms:modified>
</cp:coreProperties>
</file>