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439" r:id="rId7"/>
    <p:sldId id="261" r:id="rId8"/>
    <p:sldId id="262" r:id="rId9"/>
    <p:sldId id="266" r:id="rId10"/>
    <p:sldId id="440" r:id="rId11"/>
    <p:sldId id="441" r:id="rId12"/>
    <p:sldId id="265" r:id="rId13"/>
    <p:sldId id="278" r:id="rId14"/>
    <p:sldId id="448" r:id="rId15"/>
    <p:sldId id="449" r:id="rId16"/>
    <p:sldId id="456" r:id="rId17"/>
    <p:sldId id="589" r:id="rId18"/>
    <p:sldId id="590" r:id="rId19"/>
    <p:sldId id="591" r:id="rId20"/>
    <p:sldId id="280" r:id="rId21"/>
    <p:sldId id="281" r:id="rId22"/>
    <p:sldId id="457" r:id="rId23"/>
    <p:sldId id="458" r:id="rId24"/>
    <p:sldId id="290" r:id="rId25"/>
    <p:sldId id="288" r:id="rId26"/>
    <p:sldId id="289" r:id="rId27"/>
    <p:sldId id="285" r:id="rId28"/>
    <p:sldId id="460" r:id="rId29"/>
    <p:sldId id="469" r:id="rId30"/>
    <p:sldId id="461" r:id="rId31"/>
    <p:sldId id="459" r:id="rId32"/>
    <p:sldId id="464" r:id="rId33"/>
    <p:sldId id="468" r:id="rId34"/>
    <p:sldId id="284" r:id="rId35"/>
    <p:sldId id="283" r:id="rId36"/>
    <p:sldId id="470" r:id="rId37"/>
    <p:sldId id="472" r:id="rId38"/>
    <p:sldId id="471" r:id="rId39"/>
    <p:sldId id="492" r:id="rId40"/>
    <p:sldId id="493" r:id="rId41"/>
    <p:sldId id="267" r:id="rId42"/>
    <p:sldId id="292" r:id="rId43"/>
    <p:sldId id="293" r:id="rId44"/>
    <p:sldId id="294" r:id="rId45"/>
    <p:sldId id="496" r:id="rId46"/>
    <p:sldId id="497" r:id="rId47"/>
    <p:sldId id="499" r:id="rId48"/>
    <p:sldId id="498" r:id="rId49"/>
    <p:sldId id="502" r:id="rId50"/>
    <p:sldId id="503" r:id="rId51"/>
    <p:sldId id="504" r:id="rId52"/>
    <p:sldId id="320" r:id="rId53"/>
    <p:sldId id="477" r:id="rId54"/>
    <p:sldId id="478" r:id="rId55"/>
    <p:sldId id="479" r:id="rId56"/>
    <p:sldId id="480" r:id="rId57"/>
    <p:sldId id="481" r:id="rId58"/>
    <p:sldId id="482" r:id="rId59"/>
    <p:sldId id="483" r:id="rId60"/>
    <p:sldId id="484" r:id="rId61"/>
    <p:sldId id="485" r:id="rId62"/>
    <p:sldId id="486" r:id="rId63"/>
    <p:sldId id="491" r:id="rId64"/>
    <p:sldId id="490" r:id="rId65"/>
    <p:sldId id="489" r:id="rId66"/>
    <p:sldId id="488" r:id="rId67"/>
    <p:sldId id="487" r:id="rId68"/>
    <p:sldId id="500" r:id="rId69"/>
    <p:sldId id="501" r:id="rId70"/>
    <p:sldId id="315" r:id="rId71"/>
    <p:sldId id="314" r:id="rId72"/>
    <p:sldId id="313" r:id="rId73"/>
    <p:sldId id="312" r:id="rId74"/>
    <p:sldId id="318" r:id="rId75"/>
    <p:sldId id="473" r:id="rId76"/>
    <p:sldId id="474" r:id="rId77"/>
    <p:sldId id="311" r:id="rId78"/>
    <p:sldId id="475" r:id="rId79"/>
    <p:sldId id="494" r:id="rId80"/>
    <p:sldId id="495" r:id="rId81"/>
    <p:sldId id="476" r:id="rId82"/>
    <p:sldId id="444" r:id="rId83"/>
    <p:sldId id="443" r:id="rId84"/>
    <p:sldId id="412" r:id="rId85"/>
    <p:sldId id="413" r:id="rId86"/>
    <p:sldId id="414" r:id="rId87"/>
    <p:sldId id="442" r:id="rId88"/>
    <p:sldId id="505" r:id="rId89"/>
    <p:sldId id="506" r:id="rId90"/>
    <p:sldId id="507" r:id="rId91"/>
    <p:sldId id="508" r:id="rId92"/>
    <p:sldId id="509" r:id="rId93"/>
    <p:sldId id="510" r:id="rId94"/>
    <p:sldId id="511" r:id="rId95"/>
    <p:sldId id="335" r:id="rId96"/>
    <p:sldId id="588" r:id="rId97"/>
    <p:sldId id="514" r:id="rId98"/>
    <p:sldId id="594" r:id="rId99"/>
    <p:sldId id="595" r:id="rId100"/>
    <p:sldId id="512" r:id="rId101"/>
    <p:sldId id="513" r:id="rId102"/>
    <p:sldId id="515" r:id="rId103"/>
    <p:sldId id="516" r:id="rId104"/>
    <p:sldId id="517" r:id="rId105"/>
    <p:sldId id="518" r:id="rId106"/>
    <p:sldId id="524" r:id="rId107"/>
    <p:sldId id="523" r:id="rId108"/>
    <p:sldId id="522" r:id="rId109"/>
    <p:sldId id="521" r:id="rId110"/>
    <p:sldId id="520" r:id="rId111"/>
    <p:sldId id="519" r:id="rId112"/>
    <p:sldId id="527" r:id="rId113"/>
    <p:sldId id="526" r:id="rId114"/>
    <p:sldId id="525" r:id="rId115"/>
    <p:sldId id="528" r:id="rId116"/>
    <p:sldId id="529" r:id="rId117"/>
    <p:sldId id="530" r:id="rId118"/>
    <p:sldId id="532" r:id="rId119"/>
    <p:sldId id="533" r:id="rId120"/>
    <p:sldId id="531" r:id="rId121"/>
    <p:sldId id="583" r:id="rId122"/>
    <p:sldId id="582" r:id="rId123"/>
    <p:sldId id="584" r:id="rId124"/>
    <p:sldId id="445" r:id="rId125"/>
    <p:sldId id="447" r:id="rId126"/>
    <p:sldId id="411" r:id="rId127"/>
    <p:sldId id="369" r:id="rId128"/>
    <p:sldId id="370" r:id="rId129"/>
    <p:sldId id="534" r:id="rId130"/>
    <p:sldId id="372" r:id="rId131"/>
    <p:sldId id="535" r:id="rId132"/>
    <p:sldId id="536" r:id="rId133"/>
    <p:sldId id="543" r:id="rId134"/>
    <p:sldId id="542" r:id="rId135"/>
    <p:sldId id="586" r:id="rId136"/>
    <p:sldId id="541" r:id="rId137"/>
    <p:sldId id="540" r:id="rId138"/>
    <p:sldId id="539" r:id="rId139"/>
    <p:sldId id="538" r:id="rId140"/>
    <p:sldId id="537" r:id="rId141"/>
    <p:sldId id="545" r:id="rId142"/>
    <p:sldId id="587" r:id="rId143"/>
    <p:sldId id="446" r:id="rId144"/>
    <p:sldId id="409" r:id="rId145"/>
    <p:sldId id="410" r:id="rId146"/>
    <p:sldId id="405" r:id="rId147"/>
    <p:sldId id="558" r:id="rId148"/>
    <p:sldId id="557" r:id="rId149"/>
    <p:sldId id="556" r:id="rId150"/>
    <p:sldId id="555" r:id="rId151"/>
    <p:sldId id="554" r:id="rId152"/>
    <p:sldId id="553" r:id="rId153"/>
    <p:sldId id="561" r:id="rId154"/>
    <p:sldId id="560" r:id="rId155"/>
    <p:sldId id="559" r:id="rId156"/>
    <p:sldId id="552" r:id="rId157"/>
    <p:sldId id="562" r:id="rId158"/>
    <p:sldId id="563" r:id="rId159"/>
    <p:sldId id="564" r:id="rId160"/>
    <p:sldId id="565" r:id="rId161"/>
    <p:sldId id="566" r:id="rId162"/>
    <p:sldId id="568" r:id="rId163"/>
    <p:sldId id="567" r:id="rId164"/>
    <p:sldId id="571" r:id="rId165"/>
    <p:sldId id="570" r:id="rId166"/>
    <p:sldId id="569" r:id="rId167"/>
    <p:sldId id="592" r:id="rId168"/>
    <p:sldId id="546" r:id="rId169"/>
    <p:sldId id="548" r:id="rId170"/>
    <p:sldId id="574" r:id="rId171"/>
    <p:sldId id="573" r:id="rId172"/>
    <p:sldId id="577" r:id="rId173"/>
    <p:sldId id="576" r:id="rId174"/>
    <p:sldId id="575" r:id="rId175"/>
    <p:sldId id="572" r:id="rId176"/>
    <p:sldId id="580" r:id="rId177"/>
    <p:sldId id="579" r:id="rId178"/>
    <p:sldId id="578" r:id="rId179"/>
    <p:sldId id="593" r:id="rId180"/>
    <p:sldId id="547" r:id="rId181"/>
    <p:sldId id="551" r:id="rId182"/>
    <p:sldId id="550" r:id="rId183"/>
    <p:sldId id="549" r:id="rId184"/>
    <p:sldId id="581" r:id="rId185"/>
    <p:sldId id="452" r:id="rId186"/>
    <p:sldId id="585" r:id="rId187"/>
    <p:sldId id="438" r:id="rId188"/>
    <p:sldId id="263" r:id="rId189"/>
    <p:sldId id="451" r:id="rId1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C71D59-1D9B-472E-B2B0-5CED2DDC1463}">
          <p14:sldIdLst>
            <p14:sldId id="256"/>
          </p14:sldIdLst>
        </p14:section>
        <p14:section name="Introduction" id="{04B705DC-C1EC-40EE-9276-3C1F21DA72D0}">
          <p14:sldIdLst>
            <p14:sldId id="257"/>
            <p14:sldId id="258"/>
            <p14:sldId id="259"/>
            <p14:sldId id="260"/>
            <p14:sldId id="439"/>
            <p14:sldId id="261"/>
            <p14:sldId id="262"/>
            <p14:sldId id="266"/>
            <p14:sldId id="440"/>
            <p14:sldId id="441"/>
            <p14:sldId id="265"/>
            <p14:sldId id="278"/>
            <p14:sldId id="448"/>
            <p14:sldId id="449"/>
            <p14:sldId id="456"/>
            <p14:sldId id="589"/>
            <p14:sldId id="590"/>
            <p14:sldId id="591"/>
          </p14:sldIdLst>
        </p14:section>
        <p14:section name="Descriptives for continuous variables" id="{A68FB2DA-9307-439B-8025-D6121824BCEE}">
          <p14:sldIdLst>
            <p14:sldId id="280"/>
            <p14:sldId id="281"/>
            <p14:sldId id="457"/>
            <p14:sldId id="458"/>
            <p14:sldId id="290"/>
            <p14:sldId id="288"/>
            <p14:sldId id="289"/>
            <p14:sldId id="285"/>
            <p14:sldId id="460"/>
            <p14:sldId id="469"/>
            <p14:sldId id="461"/>
            <p14:sldId id="459"/>
            <p14:sldId id="464"/>
            <p14:sldId id="468"/>
            <p14:sldId id="284"/>
            <p14:sldId id="283"/>
            <p14:sldId id="470"/>
            <p14:sldId id="472"/>
            <p14:sldId id="471"/>
            <p14:sldId id="492"/>
            <p14:sldId id="493"/>
            <p14:sldId id="267"/>
            <p14:sldId id="292"/>
            <p14:sldId id="293"/>
            <p14:sldId id="294"/>
            <p14:sldId id="496"/>
            <p14:sldId id="497"/>
            <p14:sldId id="499"/>
            <p14:sldId id="498"/>
            <p14:sldId id="502"/>
            <p14:sldId id="503"/>
            <p14:sldId id="504"/>
          </p14:sldIdLst>
        </p14:section>
        <p14:section name="Subpopulations" id="{DD17EE19-7C59-4652-88BA-879DBD82F492}">
          <p14:sldIdLst>
            <p14:sldId id="320"/>
            <p14:sldId id="477"/>
            <p14:sldId id="478"/>
            <p14:sldId id="479"/>
            <p14:sldId id="480"/>
            <p14:sldId id="481"/>
            <p14:sldId id="482"/>
            <p14:sldId id="483"/>
            <p14:sldId id="484"/>
            <p14:sldId id="485"/>
            <p14:sldId id="486"/>
            <p14:sldId id="491"/>
            <p14:sldId id="490"/>
            <p14:sldId id="489"/>
            <p14:sldId id="488"/>
            <p14:sldId id="487"/>
            <p14:sldId id="500"/>
            <p14:sldId id="501"/>
          </p14:sldIdLst>
        </p14:section>
        <p14:section name="Descriptives for categorical variables" id="{E732DDDB-5F8F-434D-BD11-6B55972C956B}">
          <p14:sldIdLst>
            <p14:sldId id="315"/>
            <p14:sldId id="314"/>
            <p14:sldId id="313"/>
            <p14:sldId id="312"/>
            <p14:sldId id="318"/>
            <p14:sldId id="473"/>
            <p14:sldId id="474"/>
            <p14:sldId id="311"/>
            <p14:sldId id="475"/>
          </p14:sldIdLst>
        </p14:section>
        <p14:section name="Graphing" id="{711CAB73-595D-40DD-A976-AFA02EF16E24}">
          <p14:sldIdLst>
            <p14:sldId id="494"/>
            <p14:sldId id="495"/>
            <p14:sldId id="476"/>
            <p14:sldId id="444"/>
          </p14:sldIdLst>
        </p14:section>
        <p14:section name="Break 1" id="{634B1B63-5F52-43C2-8EDE-C49EF194B8FA}">
          <p14:sldIdLst>
            <p14:sldId id="443"/>
          </p14:sldIdLst>
        </p14:section>
        <p14:section name="Linear regression" id="{A1C2C4CF-C51C-4BC4-BF3C-C51E69A5D583}">
          <p14:sldIdLst>
            <p14:sldId id="412"/>
            <p14:sldId id="413"/>
            <p14:sldId id="414"/>
            <p14:sldId id="442"/>
            <p14:sldId id="505"/>
            <p14:sldId id="506"/>
            <p14:sldId id="507"/>
            <p14:sldId id="508"/>
            <p14:sldId id="509"/>
            <p14:sldId id="510"/>
            <p14:sldId id="511"/>
            <p14:sldId id="335"/>
            <p14:sldId id="588"/>
            <p14:sldId id="514"/>
            <p14:sldId id="594"/>
            <p14:sldId id="595"/>
            <p14:sldId id="512"/>
            <p14:sldId id="513"/>
            <p14:sldId id="515"/>
            <p14:sldId id="516"/>
            <p14:sldId id="517"/>
            <p14:sldId id="518"/>
            <p14:sldId id="524"/>
            <p14:sldId id="523"/>
            <p14:sldId id="522"/>
            <p14:sldId id="521"/>
            <p14:sldId id="520"/>
            <p14:sldId id="519"/>
            <p14:sldId id="527"/>
            <p14:sldId id="526"/>
            <p14:sldId id="525"/>
            <p14:sldId id="528"/>
            <p14:sldId id="529"/>
            <p14:sldId id="530"/>
            <p14:sldId id="532"/>
            <p14:sldId id="533"/>
            <p14:sldId id="531"/>
            <p14:sldId id="583"/>
            <p14:sldId id="582"/>
            <p14:sldId id="584"/>
            <p14:sldId id="445"/>
            <p14:sldId id="447"/>
          </p14:sldIdLst>
        </p14:section>
        <p14:section name="Logistic regression" id="{D8A8724E-1EAC-420A-B42E-66C2A85A55E6}">
          <p14:sldIdLst>
            <p14:sldId id="411"/>
            <p14:sldId id="369"/>
            <p14:sldId id="370"/>
            <p14:sldId id="534"/>
            <p14:sldId id="372"/>
            <p14:sldId id="535"/>
            <p14:sldId id="536"/>
            <p14:sldId id="543"/>
            <p14:sldId id="542"/>
            <p14:sldId id="586"/>
            <p14:sldId id="541"/>
            <p14:sldId id="540"/>
            <p14:sldId id="539"/>
            <p14:sldId id="538"/>
            <p14:sldId id="537"/>
            <p14:sldId id="545"/>
            <p14:sldId id="587"/>
            <p14:sldId id="446"/>
          </p14:sldIdLst>
        </p14:section>
        <p14:section name="Ordinal logistic regression" id="{B9A814A0-914E-4636-A426-798FD5ACA41D}">
          <p14:sldIdLst>
            <p14:sldId id="409"/>
            <p14:sldId id="410"/>
            <p14:sldId id="405"/>
            <p14:sldId id="558"/>
            <p14:sldId id="557"/>
            <p14:sldId id="556"/>
            <p14:sldId id="555"/>
            <p14:sldId id="554"/>
            <p14:sldId id="553"/>
            <p14:sldId id="561"/>
            <p14:sldId id="560"/>
            <p14:sldId id="559"/>
            <p14:sldId id="552"/>
            <p14:sldId id="562"/>
            <p14:sldId id="563"/>
            <p14:sldId id="564"/>
            <p14:sldId id="565"/>
            <p14:sldId id="566"/>
            <p14:sldId id="568"/>
            <p14:sldId id="567"/>
            <p14:sldId id="571"/>
            <p14:sldId id="570"/>
            <p14:sldId id="569"/>
          </p14:sldIdLst>
        </p14:section>
        <p14:section name="Multinomial logistic regression" id="{D0D33F6F-E6EA-488D-9F1E-AE6CEBBB0B74}">
          <p14:sldIdLst>
            <p14:sldId id="592"/>
            <p14:sldId id="546"/>
            <p14:sldId id="548"/>
            <p14:sldId id="574"/>
            <p14:sldId id="573"/>
            <p14:sldId id="577"/>
            <p14:sldId id="576"/>
            <p14:sldId id="575"/>
            <p14:sldId id="572"/>
            <p14:sldId id="580"/>
            <p14:sldId id="579"/>
            <p14:sldId id="578"/>
          </p14:sldIdLst>
        </p14:section>
        <p14:section name="Count models" id="{E5648B16-6100-449E-AE64-784DCE039CD5}">
          <p14:sldIdLst>
            <p14:sldId id="593"/>
            <p14:sldId id="547"/>
            <p14:sldId id="551"/>
            <p14:sldId id="550"/>
            <p14:sldId id="549"/>
            <p14:sldId id="581"/>
            <p14:sldId id="452"/>
          </p14:sldIdLst>
        </p14:section>
        <p14:section name="References and more information" id="{B01889ED-8777-463F-8667-A7432C587F28}">
          <p14:sldIdLst>
            <p14:sldId id="585"/>
            <p14:sldId id="438"/>
            <p14:sldId id="263"/>
            <p14:sldId id="4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38" d="100"/>
          <a:sy n="138" d="100"/>
        </p:scale>
        <p:origin x="19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669C-C3D1-4075-9A22-42508CD1FC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465203-3531-4725-9D38-8AC20CEA6A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D9CFFD-EF42-4DB9-906E-D8EB15105987}"/>
              </a:ext>
            </a:extLst>
          </p:cNvPr>
          <p:cNvSpPr>
            <a:spLocks noGrp="1"/>
          </p:cNvSpPr>
          <p:nvPr>
            <p:ph type="dt" sz="half" idx="10"/>
          </p:nvPr>
        </p:nvSpPr>
        <p:spPr/>
        <p:txBody>
          <a:bodyPr/>
          <a:lstStyle/>
          <a:p>
            <a:fld id="{33AC3614-6BF7-4222-980A-B00948521293}" type="datetimeFigureOut">
              <a:rPr lang="en-US" smtClean="0"/>
              <a:t>8/3/2024</a:t>
            </a:fld>
            <a:endParaRPr lang="en-US"/>
          </a:p>
        </p:txBody>
      </p:sp>
      <p:sp>
        <p:nvSpPr>
          <p:cNvPr id="5" name="Footer Placeholder 4">
            <a:extLst>
              <a:ext uri="{FF2B5EF4-FFF2-40B4-BE49-F238E27FC236}">
                <a16:creationId xmlns:a16="http://schemas.microsoft.com/office/drawing/2014/main" id="{3D0A30BA-452C-4ED9-86F4-AB4AD585C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C802D-AADD-4C09-A9FF-E75AE9003E1E}"/>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211835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0EC5D-8160-46FA-BE2B-BE9A626EAF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8A532-15D5-47EA-85EC-DD0E997D2C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28443-809D-474E-9AAA-4FF070C16AA8}"/>
              </a:ext>
            </a:extLst>
          </p:cNvPr>
          <p:cNvSpPr>
            <a:spLocks noGrp="1"/>
          </p:cNvSpPr>
          <p:nvPr>
            <p:ph type="dt" sz="half" idx="10"/>
          </p:nvPr>
        </p:nvSpPr>
        <p:spPr/>
        <p:txBody>
          <a:bodyPr/>
          <a:lstStyle/>
          <a:p>
            <a:fld id="{33AC3614-6BF7-4222-980A-B00948521293}" type="datetimeFigureOut">
              <a:rPr lang="en-US" smtClean="0"/>
              <a:t>8/3/2024</a:t>
            </a:fld>
            <a:endParaRPr lang="en-US"/>
          </a:p>
        </p:txBody>
      </p:sp>
      <p:sp>
        <p:nvSpPr>
          <p:cNvPr id="5" name="Footer Placeholder 4">
            <a:extLst>
              <a:ext uri="{FF2B5EF4-FFF2-40B4-BE49-F238E27FC236}">
                <a16:creationId xmlns:a16="http://schemas.microsoft.com/office/drawing/2014/main" id="{352D03F9-D3E4-478A-89F0-D309401C0D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751DA-E343-4676-A0BA-687D3187FA39}"/>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6047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6A24F3-343A-4835-8BF9-DDC1AA83D0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8BBC67-EAEA-4003-AC00-8B8149F957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5AB9B-081A-4BB4-ACDC-F49A1F6B7A96}"/>
              </a:ext>
            </a:extLst>
          </p:cNvPr>
          <p:cNvSpPr>
            <a:spLocks noGrp="1"/>
          </p:cNvSpPr>
          <p:nvPr>
            <p:ph type="dt" sz="half" idx="10"/>
          </p:nvPr>
        </p:nvSpPr>
        <p:spPr/>
        <p:txBody>
          <a:bodyPr/>
          <a:lstStyle/>
          <a:p>
            <a:fld id="{33AC3614-6BF7-4222-980A-B00948521293}" type="datetimeFigureOut">
              <a:rPr lang="en-US" smtClean="0"/>
              <a:t>8/3/2024</a:t>
            </a:fld>
            <a:endParaRPr lang="en-US"/>
          </a:p>
        </p:txBody>
      </p:sp>
      <p:sp>
        <p:nvSpPr>
          <p:cNvPr id="5" name="Footer Placeholder 4">
            <a:extLst>
              <a:ext uri="{FF2B5EF4-FFF2-40B4-BE49-F238E27FC236}">
                <a16:creationId xmlns:a16="http://schemas.microsoft.com/office/drawing/2014/main" id="{DEFF1A1B-943F-4664-9797-4877504E3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6555B-62B9-4CCA-ABB8-AE9F57706403}"/>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2988857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34FAE-0250-433B-84F9-0C843C9A62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97F3CD-9B17-47AD-8D06-C6D83B0B64D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260B57-8438-4E3A-A466-7F9901192840}"/>
              </a:ext>
            </a:extLst>
          </p:cNvPr>
          <p:cNvSpPr>
            <a:spLocks noGrp="1"/>
          </p:cNvSpPr>
          <p:nvPr>
            <p:ph type="dt" sz="half" idx="10"/>
          </p:nvPr>
        </p:nvSpPr>
        <p:spPr/>
        <p:txBody>
          <a:bodyPr/>
          <a:lstStyle/>
          <a:p>
            <a:fld id="{33AC3614-6BF7-4222-980A-B00948521293}" type="datetimeFigureOut">
              <a:rPr lang="en-US" smtClean="0"/>
              <a:t>8/3/2024</a:t>
            </a:fld>
            <a:endParaRPr lang="en-US"/>
          </a:p>
        </p:txBody>
      </p:sp>
      <p:sp>
        <p:nvSpPr>
          <p:cNvPr id="5" name="Footer Placeholder 4">
            <a:extLst>
              <a:ext uri="{FF2B5EF4-FFF2-40B4-BE49-F238E27FC236}">
                <a16:creationId xmlns:a16="http://schemas.microsoft.com/office/drawing/2014/main" id="{61BB91CB-5024-4E35-9DDC-CC9FD204D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A9DD1-47C5-410C-9641-1A35B6CAED44}"/>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2728141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4351-7738-4353-8605-1C77AA94F3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6B910B-4E2B-4312-88BF-1FD413CCDD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7C4DFC-4585-4BCC-8537-85F78BE1B420}"/>
              </a:ext>
            </a:extLst>
          </p:cNvPr>
          <p:cNvSpPr>
            <a:spLocks noGrp="1"/>
          </p:cNvSpPr>
          <p:nvPr>
            <p:ph type="dt" sz="half" idx="10"/>
          </p:nvPr>
        </p:nvSpPr>
        <p:spPr/>
        <p:txBody>
          <a:bodyPr/>
          <a:lstStyle/>
          <a:p>
            <a:fld id="{33AC3614-6BF7-4222-980A-B00948521293}" type="datetimeFigureOut">
              <a:rPr lang="en-US" smtClean="0"/>
              <a:t>8/3/2024</a:t>
            </a:fld>
            <a:endParaRPr lang="en-US"/>
          </a:p>
        </p:txBody>
      </p:sp>
      <p:sp>
        <p:nvSpPr>
          <p:cNvPr id="5" name="Footer Placeholder 4">
            <a:extLst>
              <a:ext uri="{FF2B5EF4-FFF2-40B4-BE49-F238E27FC236}">
                <a16:creationId xmlns:a16="http://schemas.microsoft.com/office/drawing/2014/main" id="{2420EFF6-1735-4736-AB77-28CEBC3A71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A50163-F94E-4A97-9F42-1847FB87FC9B}"/>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397076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7AA4-A887-4A19-A647-A95C544021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CD840B-10B5-406B-83A3-A256F7C021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741DA0-7C20-44FF-89DA-BC21E8C20F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BE0254-0076-435E-99FC-7EFF6BE14143}"/>
              </a:ext>
            </a:extLst>
          </p:cNvPr>
          <p:cNvSpPr>
            <a:spLocks noGrp="1"/>
          </p:cNvSpPr>
          <p:nvPr>
            <p:ph type="dt" sz="half" idx="10"/>
          </p:nvPr>
        </p:nvSpPr>
        <p:spPr/>
        <p:txBody>
          <a:bodyPr/>
          <a:lstStyle/>
          <a:p>
            <a:fld id="{33AC3614-6BF7-4222-980A-B00948521293}" type="datetimeFigureOut">
              <a:rPr lang="en-US" smtClean="0"/>
              <a:t>8/3/2024</a:t>
            </a:fld>
            <a:endParaRPr lang="en-US"/>
          </a:p>
        </p:txBody>
      </p:sp>
      <p:sp>
        <p:nvSpPr>
          <p:cNvPr id="6" name="Footer Placeholder 5">
            <a:extLst>
              <a:ext uri="{FF2B5EF4-FFF2-40B4-BE49-F238E27FC236}">
                <a16:creationId xmlns:a16="http://schemas.microsoft.com/office/drawing/2014/main" id="{CE361713-EAA6-4F7A-BE52-5AC65446A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BA9F36-4BB8-4C48-9AF8-8B6AB904EFE0}"/>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318817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1C227-722D-4EBB-90C1-A3D45623FF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61F973-AC85-4755-86CB-1B08F7AF4C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87950A-9CA4-4E6B-AE0A-26B3DDB9B8A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3AF616-3146-442C-BCF8-78A6672A1C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EB8DFF-114D-4A87-A308-34C5FBBB20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53C509-DC12-4202-91BF-E8E78CA6101F}"/>
              </a:ext>
            </a:extLst>
          </p:cNvPr>
          <p:cNvSpPr>
            <a:spLocks noGrp="1"/>
          </p:cNvSpPr>
          <p:nvPr>
            <p:ph type="dt" sz="half" idx="10"/>
          </p:nvPr>
        </p:nvSpPr>
        <p:spPr/>
        <p:txBody>
          <a:bodyPr/>
          <a:lstStyle/>
          <a:p>
            <a:fld id="{33AC3614-6BF7-4222-980A-B00948521293}" type="datetimeFigureOut">
              <a:rPr lang="en-US" smtClean="0"/>
              <a:t>8/3/2024</a:t>
            </a:fld>
            <a:endParaRPr lang="en-US"/>
          </a:p>
        </p:txBody>
      </p:sp>
      <p:sp>
        <p:nvSpPr>
          <p:cNvPr id="8" name="Footer Placeholder 7">
            <a:extLst>
              <a:ext uri="{FF2B5EF4-FFF2-40B4-BE49-F238E27FC236}">
                <a16:creationId xmlns:a16="http://schemas.microsoft.com/office/drawing/2014/main" id="{BADCA61A-6309-437F-9EB7-6BE9A12BC3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77C7DC-BE0C-4798-A2DB-22CE665872B9}"/>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39490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71FE-A495-497C-A6F5-08062AACDD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11041D-6E3F-4886-99DA-E30C1AE838FB}"/>
              </a:ext>
            </a:extLst>
          </p:cNvPr>
          <p:cNvSpPr>
            <a:spLocks noGrp="1"/>
          </p:cNvSpPr>
          <p:nvPr>
            <p:ph type="dt" sz="half" idx="10"/>
          </p:nvPr>
        </p:nvSpPr>
        <p:spPr/>
        <p:txBody>
          <a:bodyPr/>
          <a:lstStyle/>
          <a:p>
            <a:fld id="{33AC3614-6BF7-4222-980A-B00948521293}" type="datetimeFigureOut">
              <a:rPr lang="en-US" smtClean="0"/>
              <a:t>8/3/2024</a:t>
            </a:fld>
            <a:endParaRPr lang="en-US"/>
          </a:p>
        </p:txBody>
      </p:sp>
      <p:sp>
        <p:nvSpPr>
          <p:cNvPr id="4" name="Footer Placeholder 3">
            <a:extLst>
              <a:ext uri="{FF2B5EF4-FFF2-40B4-BE49-F238E27FC236}">
                <a16:creationId xmlns:a16="http://schemas.microsoft.com/office/drawing/2014/main" id="{87F1B2BB-D460-42F4-8832-F54DC0AE21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BA22F1-A16D-4C6C-8D16-4B192AE2EF89}"/>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178415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29CBD-2159-4339-86FC-85F4D1DB0A6B}"/>
              </a:ext>
            </a:extLst>
          </p:cNvPr>
          <p:cNvSpPr>
            <a:spLocks noGrp="1"/>
          </p:cNvSpPr>
          <p:nvPr>
            <p:ph type="dt" sz="half" idx="10"/>
          </p:nvPr>
        </p:nvSpPr>
        <p:spPr/>
        <p:txBody>
          <a:bodyPr/>
          <a:lstStyle/>
          <a:p>
            <a:fld id="{33AC3614-6BF7-4222-980A-B00948521293}" type="datetimeFigureOut">
              <a:rPr lang="en-US" smtClean="0"/>
              <a:t>8/3/2024</a:t>
            </a:fld>
            <a:endParaRPr lang="en-US"/>
          </a:p>
        </p:txBody>
      </p:sp>
      <p:sp>
        <p:nvSpPr>
          <p:cNvPr id="3" name="Footer Placeholder 2">
            <a:extLst>
              <a:ext uri="{FF2B5EF4-FFF2-40B4-BE49-F238E27FC236}">
                <a16:creationId xmlns:a16="http://schemas.microsoft.com/office/drawing/2014/main" id="{25CA9140-5B1D-4886-81F8-505863C469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E2E44E-5044-4FEF-B779-39FD3C049BBF}"/>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315026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2FA8-9A1B-485A-8D79-35B24B75D7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1510EC-2860-4685-AC9B-F233458CDD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F88B78-DF0D-4DE4-9BE5-FB8A81E525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028417-42C2-48D9-BC1C-987730DE95E9}"/>
              </a:ext>
            </a:extLst>
          </p:cNvPr>
          <p:cNvSpPr>
            <a:spLocks noGrp="1"/>
          </p:cNvSpPr>
          <p:nvPr>
            <p:ph type="dt" sz="half" idx="10"/>
          </p:nvPr>
        </p:nvSpPr>
        <p:spPr/>
        <p:txBody>
          <a:bodyPr/>
          <a:lstStyle/>
          <a:p>
            <a:fld id="{33AC3614-6BF7-4222-980A-B00948521293}" type="datetimeFigureOut">
              <a:rPr lang="en-US" smtClean="0"/>
              <a:t>8/3/2024</a:t>
            </a:fld>
            <a:endParaRPr lang="en-US"/>
          </a:p>
        </p:txBody>
      </p:sp>
      <p:sp>
        <p:nvSpPr>
          <p:cNvPr id="6" name="Footer Placeholder 5">
            <a:extLst>
              <a:ext uri="{FF2B5EF4-FFF2-40B4-BE49-F238E27FC236}">
                <a16:creationId xmlns:a16="http://schemas.microsoft.com/office/drawing/2014/main" id="{F0FFEB78-F2CE-410E-9B78-765A2C570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F5095B-8E82-495D-8A4C-300077511DC2}"/>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384861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7B975-810B-441D-BEDB-7974CACBE2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999D48-87B2-45A1-B25D-4C03A9E1F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F294FA-6691-4AE1-A88B-01AEABA79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EE92BE-56EE-4AF6-8B34-2F05B7DC5C55}"/>
              </a:ext>
            </a:extLst>
          </p:cNvPr>
          <p:cNvSpPr>
            <a:spLocks noGrp="1"/>
          </p:cNvSpPr>
          <p:nvPr>
            <p:ph type="dt" sz="half" idx="10"/>
          </p:nvPr>
        </p:nvSpPr>
        <p:spPr/>
        <p:txBody>
          <a:bodyPr/>
          <a:lstStyle/>
          <a:p>
            <a:fld id="{33AC3614-6BF7-4222-980A-B00948521293}" type="datetimeFigureOut">
              <a:rPr lang="en-US" smtClean="0"/>
              <a:t>8/3/2024</a:t>
            </a:fld>
            <a:endParaRPr lang="en-US"/>
          </a:p>
        </p:txBody>
      </p:sp>
      <p:sp>
        <p:nvSpPr>
          <p:cNvPr id="6" name="Footer Placeholder 5">
            <a:extLst>
              <a:ext uri="{FF2B5EF4-FFF2-40B4-BE49-F238E27FC236}">
                <a16:creationId xmlns:a16="http://schemas.microsoft.com/office/drawing/2014/main" id="{82F66430-7036-4792-A2E7-53FAAF4A4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970C9-FB40-4713-AF98-C87CFD77EF1F}"/>
              </a:ext>
            </a:extLst>
          </p:cNvPr>
          <p:cNvSpPr>
            <a:spLocks noGrp="1"/>
          </p:cNvSpPr>
          <p:nvPr>
            <p:ph type="sldNum" sz="quarter" idx="12"/>
          </p:nvPr>
        </p:nvSpPr>
        <p:spPr/>
        <p:txBody>
          <a:bodyPr/>
          <a:lstStyle/>
          <a:p>
            <a:fld id="{D513826C-8C69-4F77-A106-4353BB6D713E}" type="slidenum">
              <a:rPr lang="en-US" smtClean="0"/>
              <a:t>‹#›</a:t>
            </a:fld>
            <a:endParaRPr lang="en-US"/>
          </a:p>
        </p:txBody>
      </p:sp>
    </p:spTree>
    <p:extLst>
      <p:ext uri="{BB962C8B-B14F-4D97-AF65-F5344CB8AC3E}">
        <p14:creationId xmlns:p14="http://schemas.microsoft.com/office/powerpoint/2010/main" val="3275890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36F7E-C0AF-4C86-8477-1E32C9E36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7FB2ED-9358-4BBF-916F-305ADA295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BE913A-9865-438F-909E-06B3080F00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C3614-6BF7-4222-980A-B00948521293}" type="datetimeFigureOut">
              <a:rPr lang="en-US" smtClean="0"/>
              <a:t>8/3/2024</a:t>
            </a:fld>
            <a:endParaRPr lang="en-US"/>
          </a:p>
        </p:txBody>
      </p:sp>
      <p:sp>
        <p:nvSpPr>
          <p:cNvPr id="5" name="Footer Placeholder 4">
            <a:extLst>
              <a:ext uri="{FF2B5EF4-FFF2-40B4-BE49-F238E27FC236}">
                <a16:creationId xmlns:a16="http://schemas.microsoft.com/office/drawing/2014/main" id="{738E0E01-4BEA-4A44-8F37-A04A5A12A3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53DBBD-860E-415B-89D9-D1647D48C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3826C-8C69-4F77-A106-4353BB6D713E}" type="slidenum">
              <a:rPr lang="en-US" smtClean="0"/>
              <a:t>‹#›</a:t>
            </a:fld>
            <a:endParaRPr lang="en-US"/>
          </a:p>
        </p:txBody>
      </p:sp>
    </p:spTree>
    <p:extLst>
      <p:ext uri="{BB962C8B-B14F-4D97-AF65-F5344CB8AC3E}">
        <p14:creationId xmlns:p14="http://schemas.microsoft.com/office/powerpoint/2010/main" val="267986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cdc.gov/nchs/nhanes/index.htm"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hyperlink" Target="https://www.stata.com/manuals/svy.pdf#svyContents" TargetMode="External"/><Relationship Id="rId2" Type="http://schemas.openxmlformats.org/officeDocument/2006/relationships/hyperlink" Target="https://www.stata.com/manuals/svy.pdf" TargetMode="External"/><Relationship Id="rId1" Type="http://schemas.openxmlformats.org/officeDocument/2006/relationships/slideLayout" Target="../slideLayouts/slideLayout2.xml"/><Relationship Id="rId4" Type="http://schemas.openxmlformats.org/officeDocument/2006/relationships/hyperlink" Target="https://www.stata.com/manuals/svy.pdf#svysvysetDescription" TargetMode="External"/></Relationships>
</file>

<file path=ppt/slides/_rels/slide187.xml.rels><?xml version="1.0" encoding="UTF-8" standalone="yes"?>
<Relationships xmlns="http://schemas.openxmlformats.org/package/2006/relationships"><Relationship Id="rId3" Type="http://schemas.openxmlformats.org/officeDocument/2006/relationships/hyperlink" Target="http://www.cdc.gov/nchs/tutorials/index.htm" TargetMode="External"/><Relationship Id="rId2" Type="http://schemas.openxmlformats.org/officeDocument/2006/relationships/hyperlink" Target="http://www.cdc.gov/nchs/nhanes/nhanes_listserv.htm" TargetMode="Externa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8" Type="http://schemas.openxmlformats.org/officeDocument/2006/relationships/hyperlink" Target="http://www.wiley.com/WileyCDA/WileyTitle/productCd-047116240X.html" TargetMode="External"/><Relationship Id="rId3" Type="http://schemas.openxmlformats.org/officeDocument/2006/relationships/hyperlink" Target="http://www.isr.umich.edu/src/smp/asda/" TargetMode="External"/><Relationship Id="rId7" Type="http://schemas.openxmlformats.org/officeDocument/2006/relationships/hyperlink" Target="http://www.wiley.com/WileyCDA/WileyTitle/productCd-0471899879.html" TargetMode="External"/><Relationship Id="rId2" Type="http://schemas.openxmlformats.org/officeDocument/2006/relationships/hyperlink" Target="https://www.voxco.com/blog/stratified-sampling-vs-cluster-sampling" TargetMode="External"/><Relationship Id="rId1" Type="http://schemas.openxmlformats.org/officeDocument/2006/relationships/slideLayout" Target="../slideLayouts/slideLayout2.xml"/><Relationship Id="rId6" Type="http://schemas.openxmlformats.org/officeDocument/2006/relationships/hyperlink" Target="https://stats.oarc.ucla.edu/examples/sop/" TargetMode="External"/><Relationship Id="rId11" Type="http://schemas.openxmlformats.org/officeDocument/2006/relationships/hyperlink" Target="https://towardsdatascience.com/why-overlapping-confidence-intervals-mean-nothing-about-statistical-significance-48360559900a" TargetMode="External"/><Relationship Id="rId5" Type="http://schemas.openxmlformats.org/officeDocument/2006/relationships/hyperlink" Target="http://www.stata-journal.com/sjpdf.html?articlenum=st0099" TargetMode="External"/><Relationship Id="rId10" Type="http://schemas.openxmlformats.org/officeDocument/2006/relationships/hyperlink" Target="https://www.cscu.cornell.edu/news/statnews/stnews73.pdf" TargetMode="External"/><Relationship Id="rId4" Type="http://schemas.openxmlformats.org/officeDocument/2006/relationships/hyperlink" Target="http://www.stata-journal.com/sjpdf.html?articlenum=st0118" TargetMode="External"/><Relationship Id="rId9" Type="http://schemas.openxmlformats.org/officeDocument/2006/relationships/hyperlink" Target="https://www.stata.com/manuals/svy.pdf" TargetMode="External"/></Relationships>
</file>

<file path=ppt/slides/_rels/slide1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7D46-6EF8-47CC-BD5F-2F2DAAD020A3}"/>
              </a:ext>
            </a:extLst>
          </p:cNvPr>
          <p:cNvSpPr>
            <a:spLocks noGrp="1"/>
          </p:cNvSpPr>
          <p:nvPr>
            <p:ph type="ctrTitle"/>
          </p:nvPr>
        </p:nvSpPr>
        <p:spPr/>
        <p:txBody>
          <a:bodyPr/>
          <a:lstStyle/>
          <a:p>
            <a:r>
              <a:rPr lang="en-US"/>
              <a:t>Applied Survey Analysis using Stata 18</a:t>
            </a:r>
          </a:p>
        </p:txBody>
      </p:sp>
      <p:sp>
        <p:nvSpPr>
          <p:cNvPr id="3" name="Subtitle 2">
            <a:extLst>
              <a:ext uri="{FF2B5EF4-FFF2-40B4-BE49-F238E27FC236}">
                <a16:creationId xmlns:a16="http://schemas.microsoft.com/office/drawing/2014/main" id="{88141F8B-F632-441B-B9CD-178B6CC7D228}"/>
              </a:ext>
            </a:extLst>
          </p:cNvPr>
          <p:cNvSpPr>
            <a:spLocks noGrp="1"/>
          </p:cNvSpPr>
          <p:nvPr>
            <p:ph type="subTitle" idx="1"/>
          </p:nvPr>
        </p:nvSpPr>
        <p:spPr/>
        <p:txBody>
          <a:bodyPr/>
          <a:lstStyle/>
          <a:p>
            <a:r>
              <a:rPr lang="en-US"/>
              <a:t>Presented by Christine R. Wells, Ph.D.</a:t>
            </a:r>
          </a:p>
          <a:p>
            <a:r>
              <a:rPr lang="en-US"/>
              <a:t>Statistical Methods and Data Analytics</a:t>
            </a:r>
          </a:p>
          <a:p>
            <a:r>
              <a:rPr lang="en-US"/>
              <a:t>UCLA Office of Advanced Research Computing</a:t>
            </a:r>
          </a:p>
          <a:p>
            <a:endParaRPr lang="en-US"/>
          </a:p>
        </p:txBody>
      </p:sp>
    </p:spTree>
    <p:extLst>
      <p:ext uri="{BB962C8B-B14F-4D97-AF65-F5344CB8AC3E}">
        <p14:creationId xmlns:p14="http://schemas.microsoft.com/office/powerpoint/2010/main" val="372374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8557-D1F2-4902-A4A9-149D68A9E7A5}"/>
              </a:ext>
            </a:extLst>
          </p:cNvPr>
          <p:cNvSpPr>
            <a:spLocks noGrp="1"/>
          </p:cNvSpPr>
          <p:nvPr>
            <p:ph type="title"/>
          </p:nvPr>
        </p:nvSpPr>
        <p:spPr/>
        <p:txBody>
          <a:bodyPr/>
          <a:lstStyle/>
          <a:p>
            <a:r>
              <a:rPr lang="en-US"/>
              <a:t>The important points to remember</a:t>
            </a:r>
          </a:p>
        </p:txBody>
      </p:sp>
      <p:sp>
        <p:nvSpPr>
          <p:cNvPr id="3" name="Content Placeholder 2">
            <a:extLst>
              <a:ext uri="{FF2B5EF4-FFF2-40B4-BE49-F238E27FC236}">
                <a16:creationId xmlns:a16="http://schemas.microsoft.com/office/drawing/2014/main" id="{FEF95648-D792-41EC-A020-54E1AB23C9A6}"/>
              </a:ext>
            </a:extLst>
          </p:cNvPr>
          <p:cNvSpPr>
            <a:spLocks noGrp="1"/>
          </p:cNvSpPr>
          <p:nvPr>
            <p:ph idx="1"/>
          </p:nvPr>
        </p:nvSpPr>
        <p:spPr/>
        <p:txBody>
          <a:bodyPr>
            <a:normAutofit lnSpcReduction="10000"/>
          </a:bodyPr>
          <a:lstStyle/>
          <a:p>
            <a:pPr marL="514350" indent="-514350">
              <a:buFont typeface="+mj-lt"/>
              <a:buAutoNum type="arabicPeriod"/>
            </a:pPr>
            <a:r>
              <a:rPr lang="en-US"/>
              <a:t>The sampling weight is used in the math used to calculate the point estimate (e.g., mean, regression coefficient, etc.)</a:t>
            </a:r>
          </a:p>
          <a:p>
            <a:pPr marL="514350" indent="-514350">
              <a:buFont typeface="+mj-lt"/>
              <a:buAutoNum type="arabicPeriod"/>
            </a:pPr>
            <a:r>
              <a:rPr lang="en-US"/>
              <a:t>The clustering (AKA PSU) and/or stratification variable(s) are used to correct the standard errors (AKA variance estimates)</a:t>
            </a:r>
          </a:p>
          <a:p>
            <a:pPr marL="514350" indent="-514350">
              <a:buFont typeface="+mj-lt"/>
              <a:buAutoNum type="arabicPeriod"/>
            </a:pPr>
            <a:r>
              <a:rPr lang="en-US"/>
              <a:t>If the sampling weight is not used, the results can be generalized only to the sample, not the population from which the sample was drawn</a:t>
            </a:r>
          </a:p>
          <a:p>
            <a:pPr lvl="1">
              <a:buFont typeface="Wingdings" panose="05000000000000000000" pitchFamily="2" charset="2"/>
              <a:buChar char="Ø"/>
            </a:pPr>
            <a:r>
              <a:rPr lang="en-US"/>
              <a:t>The point estimate will likely be very different when calculated without the sampling weight compared to when it is calculated with the sampling weight</a:t>
            </a:r>
          </a:p>
          <a:p>
            <a:pPr marL="514350" indent="-514350">
              <a:buFont typeface="+mj-lt"/>
              <a:buAutoNum type="arabicPeriod"/>
            </a:pPr>
            <a:r>
              <a:rPr lang="en-US"/>
              <a:t>Replicate weights do the same job that the cluster/stratification variable(s) do</a:t>
            </a:r>
          </a:p>
        </p:txBody>
      </p:sp>
    </p:spTree>
    <p:extLst>
      <p:ext uri="{BB962C8B-B14F-4D97-AF65-F5344CB8AC3E}">
        <p14:creationId xmlns:p14="http://schemas.microsoft.com/office/powerpoint/2010/main" val="6544382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FD1C-4A12-44ED-8901-0B78C4216639}"/>
              </a:ext>
            </a:extLst>
          </p:cNvPr>
          <p:cNvSpPr>
            <a:spLocks noGrp="1"/>
          </p:cNvSpPr>
          <p:nvPr>
            <p:ph type="title"/>
          </p:nvPr>
        </p:nvSpPr>
        <p:spPr/>
        <p:txBody>
          <a:bodyPr/>
          <a:lstStyle/>
          <a:p>
            <a:r>
              <a:rPr lang="en-US"/>
              <a:t>Including an interaction term</a:t>
            </a:r>
          </a:p>
        </p:txBody>
      </p:sp>
      <p:sp>
        <p:nvSpPr>
          <p:cNvPr id="3" name="Content Placeholder 2">
            <a:extLst>
              <a:ext uri="{FF2B5EF4-FFF2-40B4-BE49-F238E27FC236}">
                <a16:creationId xmlns:a16="http://schemas.microsoft.com/office/drawing/2014/main" id="{227CABC4-7DEB-41A9-8475-7935FCF926DB}"/>
              </a:ext>
            </a:extLst>
          </p:cNvPr>
          <p:cNvSpPr>
            <a:spLocks noGrp="1"/>
          </p:cNvSpPr>
          <p:nvPr>
            <p:ph idx="1"/>
          </p:nvPr>
        </p:nvSpPr>
        <p:spPr/>
        <p:txBody>
          <a:bodyPr>
            <a:normAutofit fontScale="55000" lnSpcReduction="20000"/>
          </a:bodyPr>
          <a:lstStyle/>
          <a:p>
            <a:pPr marL="0" indent="0">
              <a:buNone/>
            </a:pPr>
            <a:r>
              <a:rPr lang="en-US" sz="4400" b="1">
                <a:latin typeface="Courier New" panose="02070309020205020404" pitchFamily="49" charset="0"/>
                <a:cs typeface="Courier New" panose="02070309020205020404" pitchFamily="49" charset="0"/>
              </a:rPr>
              <a:t>svy: regress copper i.female##i.diabetes age</a:t>
            </a:r>
          </a:p>
          <a:p>
            <a:pPr marL="0" indent="0">
              <a:buNone/>
            </a:pPr>
            <a:r>
              <a:rPr lang="en-US">
                <a:latin typeface="Courier New" panose="02070309020205020404" pitchFamily="49" charset="0"/>
                <a:cs typeface="Courier New" panose="02070309020205020404" pitchFamily="49" charset="0"/>
              </a:rPr>
              <a:t>(running regress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Linear regression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9,116</a:t>
            </a:r>
          </a:p>
          <a:p>
            <a:pPr marL="0" indent="0">
              <a:buNone/>
            </a:pPr>
            <a:r>
              <a:rPr lang="en-US">
                <a:latin typeface="Courier New" panose="02070309020205020404" pitchFamily="49" charset="0"/>
                <a:cs typeface="Courier New" panose="02070309020205020404" pitchFamily="49" charset="0"/>
              </a:rPr>
              <a:t>Number of PSUs   = 62                            Population size = 103,479,298</a:t>
            </a:r>
          </a:p>
          <a:p>
            <a:pPr marL="0" indent="0">
              <a:buNone/>
            </a:pPr>
            <a:r>
              <a:rPr lang="en-US">
                <a:latin typeface="Courier New" panose="02070309020205020404" pitchFamily="49" charset="0"/>
                <a:cs typeface="Courier New" panose="02070309020205020404" pitchFamily="49" charset="0"/>
              </a:rPr>
              <a:t>                                                 Design df       =          31</a:t>
            </a:r>
          </a:p>
          <a:p>
            <a:pPr marL="0" indent="0">
              <a:buNone/>
            </a:pPr>
            <a:r>
              <a:rPr lang="en-US">
                <a:latin typeface="Courier New" panose="02070309020205020404" pitchFamily="49" charset="0"/>
                <a:cs typeface="Courier New" panose="02070309020205020404" pitchFamily="49" charset="0"/>
              </a:rPr>
              <a:t>                                                 F(4, 28)        =      315.94</a:t>
            </a:r>
          </a:p>
          <a:p>
            <a:pPr marL="0" indent="0">
              <a:buNone/>
            </a:pPr>
            <a:r>
              <a:rPr lang="en-US">
                <a:latin typeface="Courier New" panose="02070309020205020404" pitchFamily="49" charset="0"/>
                <a:cs typeface="Courier New" panose="02070309020205020404" pitchFamily="49" charset="0"/>
              </a:rPr>
              <a:t>                                                 Prob &gt; F        =      0.0000</a:t>
            </a:r>
          </a:p>
          <a:p>
            <a:pPr marL="0" indent="0">
              <a:buNone/>
            </a:pPr>
            <a:r>
              <a:rPr lang="en-US">
                <a:latin typeface="Courier New" panose="02070309020205020404" pitchFamily="49" charset="0"/>
                <a:cs typeface="Courier New" panose="02070309020205020404" pitchFamily="49" charset="0"/>
              </a:rPr>
              <a:t>                                                 R-squared       =      0.1505</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577310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1B5D4-7D11-4AFE-ACEC-61EC71BC014E}"/>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2C6F11D8-8334-4582-B9F6-093C00C375AC}"/>
              </a:ext>
            </a:extLst>
          </p:cNvPr>
          <p:cNvSpPr>
            <a:spLocks noGrp="1"/>
          </p:cNvSpPr>
          <p:nvPr>
            <p:ph idx="1"/>
          </p:nvPr>
        </p:nvSpPr>
        <p:spPr/>
        <p:txBody>
          <a:bodyPr>
            <a:normAutofit fontScale="475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copper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26.42748   1.091601    24.21   0.000     24.20114    28.65381</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diabetes |</a:t>
            </a:r>
          </a:p>
          <a:p>
            <a:pPr marL="0" indent="0">
              <a:buNone/>
            </a:pPr>
            <a:r>
              <a:rPr lang="en-US">
                <a:latin typeface="Courier New" panose="02070309020205020404" pitchFamily="49" charset="0"/>
                <a:cs typeface="Courier New" panose="02070309020205020404" pitchFamily="49" charset="0"/>
              </a:rPr>
              <a:t>       Diabetic  |   6.350642   2.034884     3.12   0.004     2.200469    10.50082</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female#diabetes |</a:t>
            </a:r>
          </a:p>
          <a:p>
            <a:pPr marL="0" indent="0">
              <a:buNone/>
            </a:pPr>
            <a:r>
              <a:rPr lang="en-US">
                <a:latin typeface="Courier New" panose="02070309020205020404" pitchFamily="49" charset="0"/>
                <a:cs typeface="Courier New" panose="02070309020205020404" pitchFamily="49" charset="0"/>
              </a:rPr>
              <a:t>Female#Diabetic  |  -6.493926   2.706082    -2.40   0.023    -12.01302   -.9748357</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.0573067   .0332424     1.72   0.095    -.0104917    .1251051</a:t>
            </a:r>
          </a:p>
          <a:p>
            <a:pPr marL="0" indent="0">
              <a:buNone/>
            </a:pPr>
            <a:r>
              <a:rPr lang="en-US">
                <a:latin typeface="Courier New" panose="02070309020205020404" pitchFamily="49" charset="0"/>
                <a:cs typeface="Courier New" panose="02070309020205020404" pitchFamily="49" charset="0"/>
              </a:rPr>
              <a:t>           _cons |   108.5489   1.542311    70.38   0.000     105.4034    111.6945</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406559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4F75-D592-4AD2-BA56-CB122A06A29E}"/>
              </a:ext>
            </a:extLst>
          </p:cNvPr>
          <p:cNvSpPr>
            <a:spLocks noGrp="1"/>
          </p:cNvSpPr>
          <p:nvPr>
            <p:ph type="title"/>
          </p:nvPr>
        </p:nvSpPr>
        <p:spPr/>
        <p:txBody>
          <a:bodyPr/>
          <a:lstStyle/>
          <a:p>
            <a:r>
              <a:rPr lang="en-US"/>
              <a:t>Using the post-estimation command </a:t>
            </a:r>
            <a:r>
              <a:rPr lang="en-US" b="1"/>
              <a:t>contrast</a:t>
            </a:r>
          </a:p>
        </p:txBody>
      </p:sp>
      <p:sp>
        <p:nvSpPr>
          <p:cNvPr id="3" name="Content Placeholder 2">
            <a:extLst>
              <a:ext uri="{FF2B5EF4-FFF2-40B4-BE49-F238E27FC236}">
                <a16:creationId xmlns:a16="http://schemas.microsoft.com/office/drawing/2014/main" id="{962EF8A9-F352-4972-A4A9-3D6982F73BF7}"/>
              </a:ext>
            </a:extLst>
          </p:cNvPr>
          <p:cNvSpPr>
            <a:spLocks noGrp="1"/>
          </p:cNvSpPr>
          <p:nvPr>
            <p:ph idx="1"/>
          </p:nvPr>
        </p:nvSpPr>
        <p:spPr/>
        <p:txBody>
          <a:bodyPr>
            <a:normAutofit fontScale="47500" lnSpcReduction="20000"/>
          </a:bodyPr>
          <a:lstStyle/>
          <a:p>
            <a:pPr marL="0" indent="0">
              <a:buNone/>
            </a:pPr>
            <a:r>
              <a:rPr lang="en-US" sz="5100" b="1">
                <a:latin typeface="Courier New" panose="02070309020205020404" pitchFamily="49" charset="0"/>
                <a:cs typeface="Courier New" panose="02070309020205020404" pitchFamily="49" charset="0"/>
              </a:rPr>
              <a:t>contrast female#diabetes, effects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Contrasts of marginal linear predictions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Margins: asbalanced</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df           F        P&gt;F</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female#diabetes |          1        5.76     0.0226</a:t>
            </a:r>
          </a:p>
          <a:p>
            <a:pPr marL="0" indent="0">
              <a:buNone/>
            </a:pPr>
            <a:r>
              <a:rPr lang="en-US">
                <a:latin typeface="Courier New" panose="02070309020205020404" pitchFamily="49" charset="0"/>
                <a:cs typeface="Courier New" panose="02070309020205020404" pitchFamily="49" charset="0"/>
              </a:rPr>
              <a:t>         Design |         31</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Note: F statistics are adjusted for the survey</a:t>
            </a:r>
          </a:p>
          <a:p>
            <a:pPr marL="0" indent="0">
              <a:buNone/>
            </a:pPr>
            <a:r>
              <a:rPr lang="en-US">
                <a:latin typeface="Courier New" panose="02070309020205020404" pitchFamily="49" charset="0"/>
                <a:cs typeface="Courier New" panose="02070309020205020404" pitchFamily="49" charset="0"/>
              </a:rPr>
              <a:t>      design.</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0427175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7EAA1-FF9E-4E19-85CC-B2F65148D72F}"/>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04198748-63BB-41A1-8F69-850C5279F368}"/>
              </a:ext>
            </a:extLst>
          </p:cNvPr>
          <p:cNvSpPr>
            <a:spLocks noGrp="1"/>
          </p:cNvSpPr>
          <p:nvPr>
            <p:ph idx="1"/>
          </p:nvPr>
        </p:nvSpPr>
        <p:spPr/>
        <p:txBody>
          <a:bodyPr>
            <a:normAutofit/>
          </a:bodyPr>
          <a:lstStyle/>
          <a:p>
            <a:pPr marL="0" indent="0">
              <a:buNone/>
            </a:pPr>
            <a:r>
              <a:rPr lang="en-US" sz="1200">
                <a:latin typeface="Courier New" panose="02070309020205020404" pitchFamily="49" charset="0"/>
                <a:cs typeface="Courier New" panose="02070309020205020404" pitchFamily="49" charset="0"/>
              </a:rPr>
              <a:t>------------------------------------------------------------------------------------------------------</a:t>
            </a:r>
          </a:p>
          <a:p>
            <a:pPr marL="0" indent="0">
              <a:buNone/>
            </a:pPr>
            <a:r>
              <a:rPr lang="en-US" sz="1200">
                <a:latin typeface="Courier New" panose="02070309020205020404" pitchFamily="49" charset="0"/>
                <a:cs typeface="Courier New" panose="02070309020205020404" pitchFamily="49" charset="0"/>
              </a:rPr>
              <a:t>                                     |   Contrast   Std. err.      t    P&gt;|t|     [95% conf. interval]</a:t>
            </a:r>
          </a:p>
          <a:p>
            <a:pPr marL="0" indent="0">
              <a:buNone/>
            </a:pPr>
            <a:r>
              <a:rPr lang="en-US" sz="1200">
                <a:latin typeface="Courier New" panose="02070309020205020404" pitchFamily="49" charset="0"/>
                <a:cs typeface="Courier New" panose="02070309020205020404" pitchFamily="49" charset="0"/>
              </a:rPr>
              <a:t>-------------------------------------+----------------------------------------------------------------</a:t>
            </a:r>
          </a:p>
          <a:p>
            <a:pPr marL="0" indent="0">
              <a:buNone/>
            </a:pPr>
            <a:r>
              <a:rPr lang="en-US" sz="1200">
                <a:latin typeface="Courier New" panose="02070309020205020404" pitchFamily="49" charset="0"/>
                <a:cs typeface="Courier New" panose="02070309020205020404" pitchFamily="49" charset="0"/>
              </a:rPr>
              <a:t>                     female#diabetes |</a:t>
            </a:r>
          </a:p>
          <a:p>
            <a:pPr marL="0" indent="0">
              <a:buNone/>
            </a:pPr>
            <a:r>
              <a:rPr lang="en-US" sz="1200">
                <a:latin typeface="Courier New" panose="02070309020205020404" pitchFamily="49" charset="0"/>
                <a:cs typeface="Courier New" panose="02070309020205020404" pitchFamily="49" charset="0"/>
              </a:rPr>
              <a:t>(Female vs base) (Diabetic vs base)  |  -6.493926   2.706082    -2.40   0.023    -12.01302   -.9748357</a:t>
            </a:r>
          </a:p>
          <a:p>
            <a:pPr marL="0" indent="0">
              <a:buNone/>
            </a:pPr>
            <a:r>
              <a:rPr lang="en-US" sz="1200">
                <a:latin typeface="Courier New" panose="02070309020205020404" pitchFamily="49" charset="0"/>
                <a:cs typeface="Courier New" panose="02070309020205020404" pitchFamily="49" charset="0"/>
              </a:rPr>
              <a:t>------------------------------------------------------------------------------------------------------</a:t>
            </a:r>
          </a:p>
          <a:p>
            <a:pPr marL="0" indent="0">
              <a:buNone/>
            </a:pPr>
            <a:endParaRPr lang="en-US" sz="12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817680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F691-481E-4BA8-A56E-392361EDA6E0}"/>
              </a:ext>
            </a:extLst>
          </p:cNvPr>
          <p:cNvSpPr>
            <a:spLocks noGrp="1"/>
          </p:cNvSpPr>
          <p:nvPr>
            <p:ph type="title"/>
          </p:nvPr>
        </p:nvSpPr>
        <p:spPr/>
        <p:txBody>
          <a:bodyPr/>
          <a:lstStyle/>
          <a:p>
            <a:r>
              <a:rPr lang="en-US"/>
              <a:t>Differences in differences</a:t>
            </a:r>
          </a:p>
        </p:txBody>
      </p:sp>
      <p:sp>
        <p:nvSpPr>
          <p:cNvPr id="3" name="Content Placeholder 2">
            <a:extLst>
              <a:ext uri="{FF2B5EF4-FFF2-40B4-BE49-F238E27FC236}">
                <a16:creationId xmlns:a16="http://schemas.microsoft.com/office/drawing/2014/main" id="{A1E1C809-56A6-47FA-A2D1-6DD4365BD5F2}"/>
              </a:ext>
            </a:extLst>
          </p:cNvPr>
          <p:cNvSpPr>
            <a:spLocks noGrp="1"/>
          </p:cNvSpPr>
          <p:nvPr>
            <p:ph idx="1"/>
          </p:nvPr>
        </p:nvSpPr>
        <p:spPr/>
        <p:txBody>
          <a:bodyPr>
            <a:normAutofit fontScale="32500" lnSpcReduction="20000"/>
          </a:bodyPr>
          <a:lstStyle/>
          <a:p>
            <a:pPr marL="0" indent="0">
              <a:buNone/>
            </a:pPr>
            <a:r>
              <a:rPr lang="en-US" sz="4300" b="1">
                <a:latin typeface="Courier New" panose="02070309020205020404" pitchFamily="49" charset="0"/>
                <a:cs typeface="Courier New" panose="02070309020205020404" pitchFamily="49" charset="0"/>
              </a:rPr>
              <a:t>margins female#diabetes, vce(unconditional)</a:t>
            </a:r>
            <a:endParaRPr lang="en-US" b="1">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Predictive margins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9,116</a:t>
            </a:r>
          </a:p>
          <a:p>
            <a:pPr marL="0" indent="0">
              <a:buNone/>
            </a:pPr>
            <a:r>
              <a:rPr lang="en-US">
                <a:latin typeface="Courier New" panose="02070309020205020404" pitchFamily="49" charset="0"/>
                <a:cs typeface="Courier New" panose="02070309020205020404" pitchFamily="49" charset="0"/>
              </a:rPr>
              <a:t>Number of PSUs   = 62                            Population size = 103,479,298</a:t>
            </a:r>
          </a:p>
          <a:p>
            <a:pPr marL="0" indent="0">
              <a:buNone/>
            </a:pPr>
            <a:r>
              <a:rPr lang="en-US">
                <a:latin typeface="Courier New" panose="02070309020205020404" pitchFamily="49" charset="0"/>
                <a:cs typeface="Courier New" panose="02070309020205020404" pitchFamily="49" charset="0"/>
              </a:rPr>
              <a:t>                                                 Design df       =          31</a:t>
            </a:r>
          </a:p>
          <a:p>
            <a:pPr marL="0" indent="0">
              <a:buNone/>
            </a:pPr>
            <a:r>
              <a:rPr lang="en-US">
                <a:latin typeface="Courier New" panose="02070309020205020404" pitchFamily="49" charset="0"/>
                <a:cs typeface="Courier New" panose="02070309020205020404" pitchFamily="49" charset="0"/>
              </a:rPr>
              <a:t>Expression: Linear prediction, predict()</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Margin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female#diabetes |</a:t>
            </a:r>
          </a:p>
          <a:p>
            <a:pPr marL="0" indent="0">
              <a:buNone/>
            </a:pPr>
            <a:r>
              <a:rPr lang="en-US">
                <a:latin typeface="Courier New" panose="02070309020205020404" pitchFamily="49" charset="0"/>
                <a:cs typeface="Courier New" panose="02070309020205020404" pitchFamily="49" charset="0"/>
              </a:rPr>
              <a:t>  Male#Not diabetic  |   110.9745   .5531673   200.62   0.000     109.8463    112.1027</a:t>
            </a:r>
          </a:p>
          <a:p>
            <a:pPr marL="0" indent="0">
              <a:buNone/>
            </a:pPr>
            <a:r>
              <a:rPr lang="en-US">
                <a:latin typeface="Courier New" panose="02070309020205020404" pitchFamily="49" charset="0"/>
                <a:cs typeface="Courier New" panose="02070309020205020404" pitchFamily="49" charset="0"/>
              </a:rPr>
              <a:t>      Male#Diabetic  |   117.3252   2.201312    53.30   0.000     112.8356    121.8148</a:t>
            </a:r>
          </a:p>
          <a:p>
            <a:pPr marL="0" indent="0">
              <a:buNone/>
            </a:pPr>
            <a:r>
              <a:rPr lang="en-US">
                <a:latin typeface="Courier New" panose="02070309020205020404" pitchFamily="49" charset="0"/>
                <a:cs typeface="Courier New" panose="02070309020205020404" pitchFamily="49" charset="0"/>
              </a:rPr>
              <a:t>Female#Not diabetic  |    137.402   1.077068   127.57   0.000     135.2053    139.5987</a:t>
            </a:r>
          </a:p>
          <a:p>
            <a:pPr marL="0" indent="0">
              <a:buNone/>
            </a:pPr>
            <a:r>
              <a:rPr lang="en-US">
                <a:latin typeface="Courier New" panose="02070309020205020404" pitchFamily="49" charset="0"/>
                <a:cs typeface="Courier New" panose="02070309020205020404" pitchFamily="49" charset="0"/>
              </a:rPr>
              <a:t>    Female#Diabetic  |   137.2587   2.417731    56.77   0.000     132.3277    142.1897</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sz="4300" b="1">
                <a:latin typeface="Courier New" panose="02070309020205020404" pitchFamily="49" charset="0"/>
                <a:cs typeface="Courier New" panose="02070309020205020404" pitchFamily="49" charset="0"/>
              </a:rPr>
              <a:t>di (110.9745-117.3252)-(137.402-137.2587) </a:t>
            </a:r>
            <a:r>
              <a:rPr lang="en-US">
                <a:latin typeface="Courier New" panose="02070309020205020404" pitchFamily="49" charset="0"/>
                <a:cs typeface="Courier New" panose="02070309020205020404" pitchFamily="49" charset="0"/>
              </a:rPr>
              <a:t>// coefficient of interaction term</a:t>
            </a:r>
          </a:p>
          <a:p>
            <a:pPr marL="0" indent="0">
              <a:buNone/>
            </a:pPr>
            <a:r>
              <a:rPr lang="en-US">
                <a:latin typeface="Courier New" panose="02070309020205020404" pitchFamily="49" charset="0"/>
                <a:cs typeface="Courier New" panose="02070309020205020404" pitchFamily="49" charset="0"/>
              </a:rPr>
              <a:t>-6.494</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441621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37DCC-7150-493B-B9EC-65334280727B}"/>
              </a:ext>
            </a:extLst>
          </p:cNvPr>
          <p:cNvSpPr>
            <a:spLocks noGrp="1"/>
          </p:cNvSpPr>
          <p:nvPr>
            <p:ph type="title"/>
          </p:nvPr>
        </p:nvSpPr>
        <p:spPr/>
        <p:txBody>
          <a:bodyPr/>
          <a:lstStyle/>
          <a:p>
            <a:r>
              <a:rPr lang="en-US"/>
              <a:t>Graphing the interaction with </a:t>
            </a:r>
            <a:r>
              <a:rPr lang="en-US" b="1"/>
              <a:t>marginsplot</a:t>
            </a:r>
          </a:p>
        </p:txBody>
      </p:sp>
      <p:sp>
        <p:nvSpPr>
          <p:cNvPr id="3" name="Content Placeholder 2">
            <a:extLst>
              <a:ext uri="{FF2B5EF4-FFF2-40B4-BE49-F238E27FC236}">
                <a16:creationId xmlns:a16="http://schemas.microsoft.com/office/drawing/2014/main" id="{D015E433-8D16-4EE2-BA7B-66042DEECF63}"/>
              </a:ext>
            </a:extLst>
          </p:cNvPr>
          <p:cNvSpPr>
            <a:spLocks noGrp="1"/>
          </p:cNvSpPr>
          <p:nvPr>
            <p:ph idx="1"/>
          </p:nvPr>
        </p:nvSpPr>
        <p:spPr/>
        <p:txBody>
          <a:bodyPr>
            <a:normAutofit/>
          </a:bodyPr>
          <a:lstStyle/>
          <a:p>
            <a:pPr marL="0" indent="0">
              <a:buNone/>
            </a:pPr>
            <a:r>
              <a:rPr lang="en-US" sz="1800" b="1">
                <a:latin typeface="Courier New" panose="02070309020205020404" pitchFamily="49" charset="0"/>
                <a:cs typeface="Courier New" panose="02070309020205020404" pitchFamily="49" charset="0"/>
              </a:rPr>
              <a:t>marginsplot </a:t>
            </a:r>
            <a:r>
              <a:rPr lang="en-US" sz="1800">
                <a:latin typeface="Courier New" panose="02070309020205020404" pitchFamily="49" charset="0"/>
                <a:cs typeface="Courier New" panose="02070309020205020404" pitchFamily="49" charset="0"/>
              </a:rPr>
              <a:t>// the interaction is statistically significant</a:t>
            </a:r>
          </a:p>
          <a:p>
            <a:pPr marL="0" indent="0">
              <a:buNone/>
            </a:pPr>
            <a:endParaRPr lang="en-US" sz="180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818B299D-F49A-4B73-8A18-5130532C9A08}"/>
              </a:ext>
            </a:extLst>
          </p:cNvPr>
          <p:cNvPicPr>
            <a:picLocks noChangeAspect="1"/>
          </p:cNvPicPr>
          <p:nvPr/>
        </p:nvPicPr>
        <p:blipFill>
          <a:blip r:embed="rId2"/>
          <a:stretch>
            <a:fillRect/>
          </a:stretch>
        </p:blipFill>
        <p:spPr>
          <a:xfrm>
            <a:off x="890422" y="2242606"/>
            <a:ext cx="6856476" cy="4122420"/>
          </a:xfrm>
          <a:prstGeom prst="rect">
            <a:avLst/>
          </a:prstGeom>
        </p:spPr>
      </p:pic>
    </p:spTree>
    <p:extLst>
      <p:ext uri="{BB962C8B-B14F-4D97-AF65-F5344CB8AC3E}">
        <p14:creationId xmlns:p14="http://schemas.microsoft.com/office/powerpoint/2010/main" val="3540094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CC48-377A-4850-9646-CC966623494C}"/>
              </a:ext>
            </a:extLst>
          </p:cNvPr>
          <p:cNvSpPr>
            <a:spLocks noGrp="1"/>
          </p:cNvSpPr>
          <p:nvPr>
            <p:ph type="title"/>
          </p:nvPr>
        </p:nvSpPr>
        <p:spPr/>
        <p:txBody>
          <a:bodyPr/>
          <a:lstStyle/>
          <a:p>
            <a:r>
              <a:rPr lang="en-US"/>
              <a:t>Using a categorical by continuous interaction</a:t>
            </a:r>
          </a:p>
        </p:txBody>
      </p:sp>
      <p:sp>
        <p:nvSpPr>
          <p:cNvPr id="3" name="Content Placeholder 2">
            <a:extLst>
              <a:ext uri="{FF2B5EF4-FFF2-40B4-BE49-F238E27FC236}">
                <a16:creationId xmlns:a16="http://schemas.microsoft.com/office/drawing/2014/main" id="{DF2554A7-796E-41E1-9A21-31D2C7CFFE1F}"/>
              </a:ext>
            </a:extLst>
          </p:cNvPr>
          <p:cNvSpPr>
            <a:spLocks noGrp="1"/>
          </p:cNvSpPr>
          <p:nvPr>
            <p:ph idx="1"/>
          </p:nvPr>
        </p:nvSpPr>
        <p:spPr/>
        <p:txBody>
          <a:bodyPr>
            <a:normAutofit fontScale="55000" lnSpcReduction="20000"/>
          </a:bodyPr>
          <a:lstStyle/>
          <a:p>
            <a:pPr marL="0" indent="0">
              <a:buNone/>
            </a:pPr>
            <a:r>
              <a:rPr lang="en-US" sz="4400" b="1">
                <a:latin typeface="Courier New" panose="02070309020205020404" pitchFamily="49" charset="0"/>
                <a:cs typeface="Courier New" panose="02070309020205020404" pitchFamily="49" charset="0"/>
              </a:rPr>
              <a:t>svy: regress bpsystol i.female##c.height </a:t>
            </a:r>
          </a:p>
          <a:p>
            <a:pPr marL="0" indent="0">
              <a:buNone/>
            </a:pPr>
            <a:r>
              <a:rPr lang="en-US">
                <a:latin typeface="Courier New" panose="02070309020205020404" pitchFamily="49" charset="0"/>
                <a:cs typeface="Courier New" panose="02070309020205020404" pitchFamily="49" charset="0"/>
              </a:rPr>
              <a:t>(running regress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Linear regression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r>
              <a:rPr lang="en-US">
                <a:latin typeface="Courier New" panose="02070309020205020404" pitchFamily="49" charset="0"/>
                <a:cs typeface="Courier New" panose="02070309020205020404" pitchFamily="49" charset="0"/>
              </a:rPr>
              <a:t>                                                 F(3, 29)        =       71.21</a:t>
            </a:r>
          </a:p>
          <a:p>
            <a:pPr marL="0" indent="0">
              <a:buNone/>
            </a:pPr>
            <a:r>
              <a:rPr lang="en-US">
                <a:latin typeface="Courier New" panose="02070309020205020404" pitchFamily="49" charset="0"/>
                <a:cs typeface="Courier New" panose="02070309020205020404" pitchFamily="49" charset="0"/>
              </a:rPr>
              <a:t>                                                 Prob &gt; F        =      0.0000</a:t>
            </a:r>
          </a:p>
          <a:p>
            <a:pPr marL="0" indent="0">
              <a:buNone/>
            </a:pPr>
            <a:r>
              <a:rPr lang="en-US">
                <a:latin typeface="Courier New" panose="02070309020205020404" pitchFamily="49" charset="0"/>
                <a:cs typeface="Courier New" panose="02070309020205020404" pitchFamily="49" charset="0"/>
              </a:rPr>
              <a:t>                                                 R-squared       =      0.0309</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011128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CE00-2472-4A1E-80DF-71ABBFC14C0E}"/>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DF609B80-73D2-42E3-9590-BCF8710FF034}"/>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bpsystol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43.61115   13.30799     3.28   0.003     16.46933    70.75298</a:t>
            </a:r>
          </a:p>
          <a:p>
            <a:pPr marL="0" indent="0">
              <a:buNone/>
            </a:pPr>
            <a:r>
              <a:rPr lang="en-US">
                <a:latin typeface="Courier New" panose="02070309020205020404" pitchFamily="49" charset="0"/>
                <a:cs typeface="Courier New" panose="02070309020205020404" pitchFamily="49" charset="0"/>
              </a:rPr>
              <a:t>         height |  -.1647344   .0518262    -3.18   0.003    -.2704347   -.0590342</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female#c.height |</a:t>
            </a:r>
          </a:p>
          <a:p>
            <a:pPr marL="0" indent="0">
              <a:buNone/>
            </a:pPr>
            <a:r>
              <a:rPr lang="en-US">
                <a:latin typeface="Courier New" panose="02070309020205020404" pitchFamily="49" charset="0"/>
                <a:cs typeface="Courier New" panose="02070309020205020404" pitchFamily="49" charset="0"/>
              </a:rPr>
              <a:t>        Female  |  -.3185637   .0785976    -4.05   0.000    -.4788646   -.1582627</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_cons |   158.8447   9.148233    17.36   0.000     140.1868    177.5026</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403889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9C070-8688-4663-8EA8-A33719B418EB}"/>
              </a:ext>
            </a:extLst>
          </p:cNvPr>
          <p:cNvSpPr>
            <a:spLocks noGrp="1"/>
          </p:cNvSpPr>
          <p:nvPr>
            <p:ph type="title"/>
          </p:nvPr>
        </p:nvSpPr>
        <p:spPr/>
        <p:txBody>
          <a:bodyPr/>
          <a:lstStyle/>
          <a:p>
            <a:r>
              <a:rPr lang="en-US"/>
              <a:t>Using the </a:t>
            </a:r>
            <a:r>
              <a:rPr lang="en-US" b="1"/>
              <a:t>dydx</a:t>
            </a:r>
            <a:r>
              <a:rPr lang="en-US"/>
              <a:t> option on </a:t>
            </a:r>
            <a:r>
              <a:rPr lang="en-US" b="1"/>
              <a:t>margins</a:t>
            </a:r>
            <a:r>
              <a:rPr lang="en-US"/>
              <a:t> to get the instanteous change</a:t>
            </a:r>
          </a:p>
        </p:txBody>
      </p:sp>
      <p:sp>
        <p:nvSpPr>
          <p:cNvPr id="3" name="Content Placeholder 2">
            <a:extLst>
              <a:ext uri="{FF2B5EF4-FFF2-40B4-BE49-F238E27FC236}">
                <a16:creationId xmlns:a16="http://schemas.microsoft.com/office/drawing/2014/main" id="{61FC8E04-9621-469E-9B2A-15153AF3C1D6}"/>
              </a:ext>
            </a:extLst>
          </p:cNvPr>
          <p:cNvSpPr>
            <a:spLocks noGrp="1"/>
          </p:cNvSpPr>
          <p:nvPr>
            <p:ph idx="1"/>
          </p:nvPr>
        </p:nvSpPr>
        <p:spPr/>
        <p:txBody>
          <a:bodyPr>
            <a:normAutofit fontScale="25000" lnSpcReduction="20000"/>
          </a:bodyPr>
          <a:lstStyle/>
          <a:p>
            <a:pPr marL="0" indent="0">
              <a:buNone/>
            </a:pPr>
            <a:r>
              <a:rPr lang="en-US" sz="9600" b="1">
                <a:latin typeface="Courier New" panose="02070309020205020404" pitchFamily="49" charset="0"/>
                <a:cs typeface="Courier New" panose="02070309020205020404" pitchFamily="49" charset="0"/>
              </a:rPr>
              <a:t>margins female, dydx(height) vce(unconditional)</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Average marginal effects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Expression: Linear prediction, predict()</a:t>
            </a:r>
          </a:p>
          <a:p>
            <a:pPr marL="0" indent="0">
              <a:buNone/>
            </a:pPr>
            <a:r>
              <a:rPr lang="en-US">
                <a:latin typeface="Courier New" panose="02070309020205020404" pitchFamily="49" charset="0"/>
                <a:cs typeface="Courier New" panose="02070309020205020404" pitchFamily="49" charset="0"/>
              </a:rPr>
              <a:t>dy/dx wrt:  height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dy/dx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height       |</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Male  |  -.1647344   .0518262    -3.18   0.003    -.2704347   -.0590342</a:t>
            </a:r>
          </a:p>
          <a:p>
            <a:pPr marL="0" indent="0">
              <a:buNone/>
            </a:pPr>
            <a:r>
              <a:rPr lang="en-US">
                <a:latin typeface="Courier New" panose="02070309020205020404" pitchFamily="49" charset="0"/>
                <a:cs typeface="Courier New" panose="02070309020205020404" pitchFamily="49" charset="0"/>
              </a:rPr>
              <a:t>     Female  |  -.4832981   .0550113    -8.79   0.000    -.5954944   -.3711018</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742070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FFBD1-1B5C-4A65-8DA6-F27F54755900}"/>
              </a:ext>
            </a:extLst>
          </p:cNvPr>
          <p:cNvSpPr>
            <a:spLocks noGrp="1"/>
          </p:cNvSpPr>
          <p:nvPr>
            <p:ph type="title"/>
          </p:nvPr>
        </p:nvSpPr>
        <p:spPr/>
        <p:txBody>
          <a:bodyPr/>
          <a:lstStyle/>
          <a:p>
            <a:r>
              <a:rPr lang="en-US"/>
              <a:t>Evaluating at different values of the continuous terms</a:t>
            </a:r>
          </a:p>
        </p:txBody>
      </p:sp>
      <p:sp>
        <p:nvSpPr>
          <p:cNvPr id="3" name="Content Placeholder 2">
            <a:extLst>
              <a:ext uri="{FF2B5EF4-FFF2-40B4-BE49-F238E27FC236}">
                <a16:creationId xmlns:a16="http://schemas.microsoft.com/office/drawing/2014/main" id="{3AAF52E1-1BB1-4B82-B189-D8A34073E6AF}"/>
              </a:ext>
            </a:extLst>
          </p:cNvPr>
          <p:cNvSpPr>
            <a:spLocks noGrp="1"/>
          </p:cNvSpPr>
          <p:nvPr>
            <p:ph idx="1"/>
          </p:nvPr>
        </p:nvSpPr>
        <p:spPr/>
        <p:txBody>
          <a:bodyPr>
            <a:normAutofit fontScale="47500" lnSpcReduction="20000"/>
          </a:bodyPr>
          <a:lstStyle/>
          <a:p>
            <a:pPr marL="0" indent="0">
              <a:buNone/>
            </a:pPr>
            <a:r>
              <a:rPr lang="en-US" sz="4400" b="1">
                <a:latin typeface="Courier New" panose="02070309020205020404" pitchFamily="49" charset="0"/>
                <a:cs typeface="Courier New" panose="02070309020205020404" pitchFamily="49" charset="0"/>
              </a:rPr>
              <a:t>margins female, at(height=(140(10)190)) vsquish vce(unconditional)</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Adjusted predictions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Expression: Linear prediction, predict()</a:t>
            </a:r>
          </a:p>
          <a:p>
            <a:pPr marL="0" indent="0">
              <a:buNone/>
            </a:pPr>
            <a:r>
              <a:rPr lang="en-US">
                <a:latin typeface="Courier New" panose="02070309020205020404" pitchFamily="49" charset="0"/>
                <a:cs typeface="Courier New" panose="02070309020205020404" pitchFamily="49" charset="0"/>
              </a:rPr>
              <a:t>1._at: height = 140</a:t>
            </a:r>
          </a:p>
          <a:p>
            <a:pPr marL="0" indent="0">
              <a:buNone/>
            </a:pPr>
            <a:r>
              <a:rPr lang="en-US">
                <a:latin typeface="Courier New" panose="02070309020205020404" pitchFamily="49" charset="0"/>
                <a:cs typeface="Courier New" panose="02070309020205020404" pitchFamily="49" charset="0"/>
              </a:rPr>
              <a:t>2._at: height = 150</a:t>
            </a:r>
          </a:p>
          <a:p>
            <a:pPr marL="0" indent="0">
              <a:buNone/>
            </a:pPr>
            <a:r>
              <a:rPr lang="en-US">
                <a:latin typeface="Courier New" panose="02070309020205020404" pitchFamily="49" charset="0"/>
                <a:cs typeface="Courier New" panose="02070309020205020404" pitchFamily="49" charset="0"/>
              </a:rPr>
              <a:t>3._at: height = 160</a:t>
            </a:r>
          </a:p>
          <a:p>
            <a:pPr marL="0" indent="0">
              <a:buNone/>
            </a:pPr>
            <a:r>
              <a:rPr lang="en-US">
                <a:latin typeface="Courier New" panose="02070309020205020404" pitchFamily="49" charset="0"/>
                <a:cs typeface="Courier New" panose="02070309020205020404" pitchFamily="49" charset="0"/>
              </a:rPr>
              <a:t>4._at: height = 170</a:t>
            </a:r>
          </a:p>
          <a:p>
            <a:pPr marL="0" indent="0">
              <a:buNone/>
            </a:pPr>
            <a:r>
              <a:rPr lang="en-US">
                <a:latin typeface="Courier New" panose="02070309020205020404" pitchFamily="49" charset="0"/>
                <a:cs typeface="Courier New" panose="02070309020205020404" pitchFamily="49" charset="0"/>
              </a:rPr>
              <a:t>5._at: height = 180</a:t>
            </a:r>
          </a:p>
          <a:p>
            <a:pPr marL="0" indent="0">
              <a:buNone/>
            </a:pPr>
            <a:r>
              <a:rPr lang="en-US">
                <a:latin typeface="Courier New" panose="02070309020205020404" pitchFamily="49" charset="0"/>
                <a:cs typeface="Courier New" panose="02070309020205020404" pitchFamily="49" charset="0"/>
              </a:rPr>
              <a:t>6._at: height = 190</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33157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7C82D-C3C3-4E50-9521-E083A00FE1A7}"/>
              </a:ext>
            </a:extLst>
          </p:cNvPr>
          <p:cNvSpPr>
            <a:spLocks noGrp="1"/>
          </p:cNvSpPr>
          <p:nvPr>
            <p:ph type="title"/>
          </p:nvPr>
        </p:nvSpPr>
        <p:spPr/>
        <p:txBody>
          <a:bodyPr/>
          <a:lstStyle/>
          <a:p>
            <a:r>
              <a:rPr lang="en-US"/>
              <a:t>Example dataset</a:t>
            </a:r>
          </a:p>
        </p:txBody>
      </p:sp>
      <p:sp>
        <p:nvSpPr>
          <p:cNvPr id="3" name="Content Placeholder 2">
            <a:extLst>
              <a:ext uri="{FF2B5EF4-FFF2-40B4-BE49-F238E27FC236}">
                <a16:creationId xmlns:a16="http://schemas.microsoft.com/office/drawing/2014/main" id="{31E2366F-4EB7-48F8-AF47-D4FF034EBFED}"/>
              </a:ext>
            </a:extLst>
          </p:cNvPr>
          <p:cNvSpPr>
            <a:spLocks noGrp="1"/>
          </p:cNvSpPr>
          <p:nvPr>
            <p:ph idx="1"/>
          </p:nvPr>
        </p:nvSpPr>
        <p:spPr/>
        <p:txBody>
          <a:bodyPr/>
          <a:lstStyle/>
          <a:p>
            <a:r>
              <a:rPr lang="en-US"/>
              <a:t>Example dataset used in this workshop is called NHANES2f </a:t>
            </a:r>
          </a:p>
          <a:p>
            <a:r>
              <a:rPr lang="en-US"/>
              <a:t>Shorten and cleaned version of NHANES2 data </a:t>
            </a:r>
          </a:p>
          <a:p>
            <a:r>
              <a:rPr lang="en-US"/>
              <a:t>This dataset is NOT available from the NHANES website</a:t>
            </a:r>
          </a:p>
          <a:p>
            <a:r>
              <a:rPr lang="en-US"/>
              <a:t>This dataset comes with Stata</a:t>
            </a:r>
          </a:p>
        </p:txBody>
      </p:sp>
    </p:spTree>
    <p:extLst>
      <p:ext uri="{BB962C8B-B14F-4D97-AF65-F5344CB8AC3E}">
        <p14:creationId xmlns:p14="http://schemas.microsoft.com/office/powerpoint/2010/main" val="9094917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EE40-9EF2-432C-83AC-3E95E5F9F041}"/>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375BCF59-2647-4492-82EB-11884B28A43B}"/>
              </a:ext>
            </a:extLst>
          </p:cNvPr>
          <p:cNvSpPr>
            <a:spLocks noGrp="1"/>
          </p:cNvSpPr>
          <p:nvPr>
            <p:ph idx="1"/>
          </p:nvPr>
        </p:nvSpPr>
        <p:spPr/>
        <p:txBody>
          <a:bodyPr>
            <a:normAutofit fontScale="325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Margin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_at#female |</a:t>
            </a:r>
          </a:p>
          <a:p>
            <a:pPr marL="0" indent="0">
              <a:buNone/>
            </a:pPr>
            <a:r>
              <a:rPr lang="en-US">
                <a:latin typeface="Courier New" panose="02070309020205020404" pitchFamily="49" charset="0"/>
                <a:cs typeface="Courier New" panose="02070309020205020404" pitchFamily="49" charset="0"/>
              </a:rPr>
              <a:t>     1#Male  |   135.7819   1.978535    68.63   0.000     131.7466    139.8171</a:t>
            </a:r>
          </a:p>
          <a:p>
            <a:pPr marL="0" indent="0">
              <a:buNone/>
            </a:pPr>
            <a:r>
              <a:rPr lang="en-US">
                <a:latin typeface="Courier New" panose="02070309020205020404" pitchFamily="49" charset="0"/>
                <a:cs typeface="Courier New" panose="02070309020205020404" pitchFamily="49" charset="0"/>
              </a:rPr>
              <a:t>   1#Female  |   134.7941   1.501944    89.75   0.000     131.7309    137.8574</a:t>
            </a:r>
          </a:p>
          <a:p>
            <a:pPr marL="0" indent="0">
              <a:buNone/>
            </a:pPr>
            <a:r>
              <a:rPr lang="en-US">
                <a:latin typeface="Courier New" panose="02070309020205020404" pitchFamily="49" charset="0"/>
                <a:cs typeface="Courier New" panose="02070309020205020404" pitchFamily="49" charset="0"/>
              </a:rPr>
              <a:t>     2#Male  |   134.1345   1.498425    89.52   0.000     131.0785    137.1906</a:t>
            </a:r>
          </a:p>
          <a:p>
            <a:pPr marL="0" indent="0">
              <a:buNone/>
            </a:pPr>
            <a:r>
              <a:rPr lang="en-US">
                <a:latin typeface="Courier New" panose="02070309020205020404" pitchFamily="49" charset="0"/>
                <a:cs typeface="Courier New" panose="02070309020205020404" pitchFamily="49" charset="0"/>
              </a:rPr>
              <a:t>   2#Female  |   129.9611   1.046223   124.22   0.000     127.8274    132.0949</a:t>
            </a:r>
          </a:p>
          <a:p>
            <a:pPr marL="0" indent="0">
              <a:buNone/>
            </a:pPr>
            <a:r>
              <a:rPr lang="en-US">
                <a:latin typeface="Courier New" panose="02070309020205020404" pitchFamily="49" charset="0"/>
                <a:cs typeface="Courier New" panose="02070309020205020404" pitchFamily="49" charset="0"/>
              </a:rPr>
              <a:t>     3#Male  |   132.4872   1.055057   125.57   0.000     130.3354     134.639</a:t>
            </a:r>
          </a:p>
          <a:p>
            <a:pPr marL="0" indent="0">
              <a:buNone/>
            </a:pPr>
            <a:r>
              <a:rPr lang="en-US">
                <a:latin typeface="Courier New" panose="02070309020205020404" pitchFamily="49" charset="0"/>
                <a:cs typeface="Courier New" panose="02070309020205020404" pitchFamily="49" charset="0"/>
              </a:rPr>
              <a:t>   3#Female  |   125.1282   .7338792   170.50   0.000     123.6314    126.6249</a:t>
            </a:r>
          </a:p>
          <a:p>
            <a:pPr marL="0" indent="0">
              <a:buNone/>
            </a:pPr>
            <a:r>
              <a:rPr lang="en-US">
                <a:latin typeface="Courier New" panose="02070309020205020404" pitchFamily="49" charset="0"/>
                <a:cs typeface="Courier New" panose="02070309020205020404" pitchFamily="49" charset="0"/>
              </a:rPr>
              <a:t>     4#Male  |   130.8399   .7198653   181.76   0.000     129.3717     132.308</a:t>
            </a:r>
          </a:p>
          <a:p>
            <a:pPr marL="0" indent="0">
              <a:buNone/>
            </a:pPr>
            <a:r>
              <a:rPr lang="en-US">
                <a:latin typeface="Courier New" panose="02070309020205020404" pitchFamily="49" charset="0"/>
                <a:cs typeface="Courier New" panose="02070309020205020404" pitchFamily="49" charset="0"/>
              </a:rPr>
              <a:t>   4#Female  |   120.2952   .7666958   156.90   0.000     118.7315    121.8589</a:t>
            </a:r>
          </a:p>
          <a:p>
            <a:pPr marL="0" indent="0">
              <a:buNone/>
            </a:pPr>
            <a:r>
              <a:rPr lang="en-US">
                <a:latin typeface="Courier New" panose="02070309020205020404" pitchFamily="49" charset="0"/>
                <a:cs typeface="Courier New" panose="02070309020205020404" pitchFamily="49" charset="0"/>
              </a:rPr>
              <a:t>     5#Male  |   129.1925   .6785699   190.39   0.000     127.8086    130.5765</a:t>
            </a:r>
          </a:p>
          <a:p>
            <a:pPr marL="0" indent="0">
              <a:buNone/>
            </a:pPr>
            <a:r>
              <a:rPr lang="en-US">
                <a:latin typeface="Courier New" panose="02070309020205020404" pitchFamily="49" charset="0"/>
                <a:cs typeface="Courier New" panose="02070309020205020404" pitchFamily="49" charset="0"/>
              </a:rPr>
              <a:t>   5#Female  |   115.4622   1.114592   103.59   0.000      113.189    117.7354</a:t>
            </a:r>
          </a:p>
          <a:p>
            <a:pPr marL="0" indent="0">
              <a:buNone/>
            </a:pPr>
            <a:r>
              <a:rPr lang="en-US">
                <a:latin typeface="Courier New" panose="02070309020205020404" pitchFamily="49" charset="0"/>
                <a:cs typeface="Courier New" panose="02070309020205020404" pitchFamily="49" charset="0"/>
              </a:rPr>
              <a:t>     6#Male  |   127.5452   .9694841   131.56   0.000     125.5679    129.5224</a:t>
            </a:r>
          </a:p>
          <a:p>
            <a:pPr marL="0" indent="0">
              <a:buNone/>
            </a:pPr>
            <a:r>
              <a:rPr lang="en-US">
                <a:latin typeface="Courier New" panose="02070309020205020404" pitchFamily="49" charset="0"/>
                <a:cs typeface="Courier New" panose="02070309020205020404" pitchFamily="49" charset="0"/>
              </a:rPr>
              <a:t>   6#Female  |   110.6292   1.581789    69.94   0.000     107.4031    113.8553</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457810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8951B-8079-47B7-8255-49A4744A911F}"/>
              </a:ext>
            </a:extLst>
          </p:cNvPr>
          <p:cNvSpPr>
            <a:spLocks noGrp="1"/>
          </p:cNvSpPr>
          <p:nvPr>
            <p:ph type="title"/>
          </p:nvPr>
        </p:nvSpPr>
        <p:spPr/>
        <p:txBody>
          <a:bodyPr/>
          <a:lstStyle/>
          <a:p>
            <a:r>
              <a:rPr lang="en-US"/>
              <a:t>Graphing the interaction</a:t>
            </a:r>
          </a:p>
        </p:txBody>
      </p:sp>
      <p:sp>
        <p:nvSpPr>
          <p:cNvPr id="3" name="Content Placeholder 2">
            <a:extLst>
              <a:ext uri="{FF2B5EF4-FFF2-40B4-BE49-F238E27FC236}">
                <a16:creationId xmlns:a16="http://schemas.microsoft.com/office/drawing/2014/main" id="{23DFDC36-E36D-4414-97E0-0C43C395BCBE}"/>
              </a:ext>
            </a:extLst>
          </p:cNvPr>
          <p:cNvSpPr>
            <a:spLocks noGrp="1"/>
          </p:cNvSpPr>
          <p:nvPr>
            <p:ph idx="1"/>
          </p:nvPr>
        </p:nvSpPr>
        <p:spPr/>
        <p:txBody>
          <a:bodyPr>
            <a:normAutofit/>
          </a:bodyPr>
          <a:lstStyle/>
          <a:p>
            <a:pPr marL="0" indent="0">
              <a:buNone/>
            </a:pPr>
            <a:r>
              <a:rPr lang="en-US" sz="1800" b="1">
                <a:latin typeface="Courier New" panose="02070309020205020404" pitchFamily="49" charset="0"/>
                <a:cs typeface="Courier New" panose="02070309020205020404" pitchFamily="49" charset="0"/>
              </a:rPr>
              <a:t>marginsplot</a:t>
            </a:r>
          </a:p>
          <a:p>
            <a:pPr marL="0" indent="0">
              <a:buNone/>
            </a:pPr>
            <a:endParaRPr lang="en-US" sz="180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96958615-F044-4CFC-881F-B0EDBF4C923F}"/>
              </a:ext>
            </a:extLst>
          </p:cNvPr>
          <p:cNvPicPr>
            <a:picLocks noChangeAspect="1"/>
          </p:cNvPicPr>
          <p:nvPr/>
        </p:nvPicPr>
        <p:blipFill>
          <a:blip r:embed="rId2"/>
          <a:stretch>
            <a:fillRect/>
          </a:stretch>
        </p:blipFill>
        <p:spPr>
          <a:xfrm>
            <a:off x="886464" y="2370455"/>
            <a:ext cx="6856476" cy="4122420"/>
          </a:xfrm>
          <a:prstGeom prst="rect">
            <a:avLst/>
          </a:prstGeom>
        </p:spPr>
      </p:pic>
    </p:spTree>
    <p:extLst>
      <p:ext uri="{BB962C8B-B14F-4D97-AF65-F5344CB8AC3E}">
        <p14:creationId xmlns:p14="http://schemas.microsoft.com/office/powerpoint/2010/main" val="70243376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464C8-081D-4629-AC96-FAE6D995F7EB}"/>
              </a:ext>
            </a:extLst>
          </p:cNvPr>
          <p:cNvSpPr>
            <a:spLocks noGrp="1"/>
          </p:cNvSpPr>
          <p:nvPr>
            <p:ph type="title"/>
          </p:nvPr>
        </p:nvSpPr>
        <p:spPr/>
        <p:txBody>
          <a:bodyPr/>
          <a:lstStyle/>
          <a:p>
            <a:r>
              <a:rPr lang="en-US"/>
              <a:t>Getting the difference between female and male values</a:t>
            </a:r>
          </a:p>
        </p:txBody>
      </p:sp>
      <p:sp>
        <p:nvSpPr>
          <p:cNvPr id="3" name="Content Placeholder 2">
            <a:extLst>
              <a:ext uri="{FF2B5EF4-FFF2-40B4-BE49-F238E27FC236}">
                <a16:creationId xmlns:a16="http://schemas.microsoft.com/office/drawing/2014/main" id="{3F390AE4-D10D-46AC-8184-BB988C55C3A3}"/>
              </a:ext>
            </a:extLst>
          </p:cNvPr>
          <p:cNvSpPr>
            <a:spLocks noGrp="1"/>
          </p:cNvSpPr>
          <p:nvPr>
            <p:ph idx="1"/>
          </p:nvPr>
        </p:nvSpPr>
        <p:spPr/>
        <p:txBody>
          <a:bodyPr>
            <a:normAutofit fontScale="40000" lnSpcReduction="20000"/>
          </a:bodyPr>
          <a:lstStyle/>
          <a:p>
            <a:pPr marL="0" indent="0">
              <a:buNone/>
            </a:pPr>
            <a:r>
              <a:rPr lang="en-US" sz="5100" b="1">
                <a:latin typeface="Courier New" panose="02070309020205020404" pitchFamily="49" charset="0"/>
                <a:cs typeface="Courier New" panose="02070309020205020404" pitchFamily="49" charset="0"/>
              </a:rPr>
              <a:t>margins, dydx(female) at(height=(140(10)190)) vsquish vce(unconditional)</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Conditional marginal effects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Expression: Linear prediction, predict()</a:t>
            </a:r>
          </a:p>
          <a:p>
            <a:pPr marL="0" indent="0">
              <a:buNone/>
            </a:pPr>
            <a:r>
              <a:rPr lang="en-US">
                <a:latin typeface="Courier New" panose="02070309020205020404" pitchFamily="49" charset="0"/>
                <a:cs typeface="Courier New" panose="02070309020205020404" pitchFamily="49" charset="0"/>
              </a:rPr>
              <a:t>dy/dx wrt:  1.female</a:t>
            </a:r>
          </a:p>
          <a:p>
            <a:pPr marL="0" indent="0">
              <a:buNone/>
            </a:pPr>
            <a:r>
              <a:rPr lang="en-US">
                <a:latin typeface="Courier New" panose="02070309020205020404" pitchFamily="49" charset="0"/>
                <a:cs typeface="Courier New" panose="02070309020205020404" pitchFamily="49" charset="0"/>
              </a:rPr>
              <a:t>1._at: height = 140</a:t>
            </a:r>
          </a:p>
          <a:p>
            <a:pPr marL="0" indent="0">
              <a:buNone/>
            </a:pPr>
            <a:r>
              <a:rPr lang="en-US">
                <a:latin typeface="Courier New" panose="02070309020205020404" pitchFamily="49" charset="0"/>
                <a:cs typeface="Courier New" panose="02070309020205020404" pitchFamily="49" charset="0"/>
              </a:rPr>
              <a:t>2._at: height = 150</a:t>
            </a:r>
          </a:p>
          <a:p>
            <a:pPr marL="0" indent="0">
              <a:buNone/>
            </a:pPr>
            <a:r>
              <a:rPr lang="en-US">
                <a:latin typeface="Courier New" panose="02070309020205020404" pitchFamily="49" charset="0"/>
                <a:cs typeface="Courier New" panose="02070309020205020404" pitchFamily="49" charset="0"/>
              </a:rPr>
              <a:t>3._at: height = 160</a:t>
            </a:r>
          </a:p>
          <a:p>
            <a:pPr marL="0" indent="0">
              <a:buNone/>
            </a:pPr>
            <a:r>
              <a:rPr lang="en-US">
                <a:latin typeface="Courier New" panose="02070309020205020404" pitchFamily="49" charset="0"/>
                <a:cs typeface="Courier New" panose="02070309020205020404" pitchFamily="49" charset="0"/>
              </a:rPr>
              <a:t>4._at: height = 170</a:t>
            </a:r>
          </a:p>
          <a:p>
            <a:pPr marL="0" indent="0">
              <a:buNone/>
            </a:pPr>
            <a:r>
              <a:rPr lang="en-US">
                <a:latin typeface="Courier New" panose="02070309020205020404" pitchFamily="49" charset="0"/>
                <a:cs typeface="Courier New" panose="02070309020205020404" pitchFamily="49" charset="0"/>
              </a:rPr>
              <a:t>5._at: height = 180</a:t>
            </a:r>
          </a:p>
          <a:p>
            <a:pPr marL="0" indent="0">
              <a:buNone/>
            </a:pPr>
            <a:r>
              <a:rPr lang="en-US">
                <a:latin typeface="Courier New" panose="02070309020205020404" pitchFamily="49" charset="0"/>
                <a:cs typeface="Courier New" panose="02070309020205020404" pitchFamily="49" charset="0"/>
              </a:rPr>
              <a:t>6._at: height = 190</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620621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20CA-1BAF-4E52-89C5-67E87E87A0C8}"/>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550D20D4-72CD-4438-B9B9-441017D98D09}"/>
              </a:ext>
            </a:extLst>
          </p:cNvPr>
          <p:cNvSpPr>
            <a:spLocks noGrp="1"/>
          </p:cNvSpPr>
          <p:nvPr>
            <p:ph idx="1"/>
          </p:nvPr>
        </p:nvSpPr>
        <p:spPr/>
        <p:txBody>
          <a:bodyPr>
            <a:normAutofit fontScale="475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dy/dx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0.female     |  (base outcome)</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1.female     |</a:t>
            </a:r>
          </a:p>
          <a:p>
            <a:pPr marL="0" indent="0">
              <a:buNone/>
            </a:pPr>
            <a:r>
              <a:rPr lang="en-US">
                <a:latin typeface="Courier New" panose="02070309020205020404" pitchFamily="49" charset="0"/>
                <a:cs typeface="Courier New" panose="02070309020205020404" pitchFamily="49" charset="0"/>
              </a:rPr>
              <a:t>         _at |</a:t>
            </a:r>
          </a:p>
          <a:p>
            <a:pPr marL="0" indent="0">
              <a:buNone/>
            </a:pPr>
            <a:r>
              <a:rPr lang="en-US">
                <a:latin typeface="Courier New" panose="02070309020205020404" pitchFamily="49" charset="0"/>
                <a:cs typeface="Courier New" panose="02070309020205020404" pitchFamily="49" charset="0"/>
              </a:rPr>
              <a:t>          1  |  -.9877624   2.392115    -0.41   0.683    -5.866514    3.890989</a:t>
            </a:r>
          </a:p>
          <a:p>
            <a:pPr marL="0" indent="0">
              <a:buNone/>
            </a:pPr>
            <a:r>
              <a:rPr lang="en-US">
                <a:latin typeface="Courier New" panose="02070309020205020404" pitchFamily="49" charset="0"/>
                <a:cs typeface="Courier New" panose="02070309020205020404" pitchFamily="49" charset="0"/>
              </a:rPr>
              <a:t>          2  |  -4.173399   1.657451    -2.52   0.017    -7.553793   -.7930051</a:t>
            </a:r>
          </a:p>
          <a:p>
            <a:pPr marL="0" indent="0">
              <a:buNone/>
            </a:pPr>
            <a:r>
              <a:rPr lang="en-US">
                <a:latin typeface="Courier New" panose="02070309020205020404" pitchFamily="49" charset="0"/>
                <a:cs typeface="Courier New" panose="02070309020205020404" pitchFamily="49" charset="0"/>
              </a:rPr>
              <a:t>          3  |  -7.359036   1.003788    -7.33   0.000    -9.406275   -5.311796</a:t>
            </a:r>
          </a:p>
          <a:p>
            <a:pPr marL="0" indent="0">
              <a:buNone/>
            </a:pPr>
            <a:r>
              <a:rPr lang="en-US">
                <a:latin typeface="Courier New" panose="02070309020205020404" pitchFamily="49" charset="0"/>
                <a:cs typeface="Courier New" panose="02070309020205020404" pitchFamily="49" charset="0"/>
              </a:rPr>
              <a:t>          4  |  -10.54467   .7096161   -14.86   0.000    -11.99194   -9.097401</a:t>
            </a:r>
          </a:p>
          <a:p>
            <a:pPr marL="0" indent="0">
              <a:buNone/>
            </a:pPr>
            <a:r>
              <a:rPr lang="en-US">
                <a:latin typeface="Courier New" panose="02070309020205020404" pitchFamily="49" charset="0"/>
                <a:cs typeface="Courier New" panose="02070309020205020404" pitchFamily="49" charset="0"/>
              </a:rPr>
              <a:t>          5  |  -13.73031   1.111322   -12.35   0.000    -15.99687   -11.46375</a:t>
            </a:r>
          </a:p>
          <a:p>
            <a:pPr marL="0" indent="0">
              <a:buNone/>
            </a:pPr>
            <a:r>
              <a:rPr lang="en-US">
                <a:latin typeface="Courier New" panose="02070309020205020404" pitchFamily="49" charset="0"/>
                <a:cs typeface="Courier New" panose="02070309020205020404" pitchFamily="49" charset="0"/>
              </a:rPr>
              <a:t>          6  |  -16.91595   1.789424    -9.45   0.000     -20.5655   -13.26639</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Note: dy/dx for factor levels is the discrete change from the base level.</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346915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E8BA-3051-4097-AEAD-EF5EA77E90A7}"/>
              </a:ext>
            </a:extLst>
          </p:cNvPr>
          <p:cNvSpPr>
            <a:spLocks noGrp="1"/>
          </p:cNvSpPr>
          <p:nvPr>
            <p:ph type="title"/>
          </p:nvPr>
        </p:nvSpPr>
        <p:spPr/>
        <p:txBody>
          <a:bodyPr/>
          <a:lstStyle/>
          <a:p>
            <a:r>
              <a:rPr lang="en-US"/>
              <a:t>Graphing the difference</a:t>
            </a:r>
          </a:p>
        </p:txBody>
      </p:sp>
      <p:sp>
        <p:nvSpPr>
          <p:cNvPr id="3" name="Content Placeholder 2">
            <a:extLst>
              <a:ext uri="{FF2B5EF4-FFF2-40B4-BE49-F238E27FC236}">
                <a16:creationId xmlns:a16="http://schemas.microsoft.com/office/drawing/2014/main" id="{A887F56F-3AAF-4813-9449-D0B256D6E92B}"/>
              </a:ext>
            </a:extLst>
          </p:cNvPr>
          <p:cNvSpPr>
            <a:spLocks noGrp="1"/>
          </p:cNvSpPr>
          <p:nvPr>
            <p:ph idx="1"/>
          </p:nvPr>
        </p:nvSpPr>
        <p:spPr/>
        <p:txBody>
          <a:bodyPr>
            <a:normAutofit/>
          </a:bodyPr>
          <a:lstStyle/>
          <a:p>
            <a:pPr marL="0" indent="0">
              <a:buNone/>
            </a:pPr>
            <a:r>
              <a:rPr lang="en-US" sz="1800" b="1">
                <a:latin typeface="Courier New" panose="02070309020205020404" pitchFamily="49" charset="0"/>
                <a:cs typeface="Courier New" panose="02070309020205020404" pitchFamily="49" charset="0"/>
              </a:rPr>
              <a:t>marginsplot</a:t>
            </a:r>
          </a:p>
          <a:p>
            <a:pPr marL="0" indent="0">
              <a:buNone/>
            </a:pPr>
            <a:endParaRPr lang="en-US" sz="180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6A55E855-6D8E-42CE-A7BC-B27C118D34C0}"/>
              </a:ext>
            </a:extLst>
          </p:cNvPr>
          <p:cNvPicPr>
            <a:picLocks noChangeAspect="1"/>
          </p:cNvPicPr>
          <p:nvPr/>
        </p:nvPicPr>
        <p:blipFill>
          <a:blip r:embed="rId2"/>
          <a:stretch>
            <a:fillRect/>
          </a:stretch>
        </p:blipFill>
        <p:spPr>
          <a:xfrm>
            <a:off x="526244" y="2282190"/>
            <a:ext cx="6856476" cy="4122420"/>
          </a:xfrm>
          <a:prstGeom prst="rect">
            <a:avLst/>
          </a:prstGeom>
        </p:spPr>
      </p:pic>
    </p:spTree>
    <p:extLst>
      <p:ext uri="{BB962C8B-B14F-4D97-AF65-F5344CB8AC3E}">
        <p14:creationId xmlns:p14="http://schemas.microsoft.com/office/powerpoint/2010/main" val="33135824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D7DB6-4EDB-4C52-8415-8A9D4A6AE07F}"/>
              </a:ext>
            </a:extLst>
          </p:cNvPr>
          <p:cNvSpPr>
            <a:spLocks noGrp="1"/>
          </p:cNvSpPr>
          <p:nvPr>
            <p:ph type="title"/>
          </p:nvPr>
        </p:nvSpPr>
        <p:spPr/>
        <p:txBody>
          <a:bodyPr/>
          <a:lstStyle/>
          <a:p>
            <a:r>
              <a:rPr lang="en-US"/>
              <a:t>Adding the CI to the graph</a:t>
            </a:r>
          </a:p>
        </p:txBody>
      </p:sp>
      <p:sp>
        <p:nvSpPr>
          <p:cNvPr id="3" name="Content Placeholder 2">
            <a:extLst>
              <a:ext uri="{FF2B5EF4-FFF2-40B4-BE49-F238E27FC236}">
                <a16:creationId xmlns:a16="http://schemas.microsoft.com/office/drawing/2014/main" id="{17020331-8664-45D3-B95E-4F091EC7D182}"/>
              </a:ext>
            </a:extLst>
          </p:cNvPr>
          <p:cNvSpPr>
            <a:spLocks noGrp="1"/>
          </p:cNvSpPr>
          <p:nvPr>
            <p:ph idx="1"/>
          </p:nvPr>
        </p:nvSpPr>
        <p:spPr/>
        <p:txBody>
          <a:bodyPr/>
          <a:lstStyle/>
          <a:p>
            <a:pPr marL="0" indent="0">
              <a:buNone/>
            </a:pPr>
            <a:r>
              <a:rPr lang="en-US" sz="1600" b="1">
                <a:latin typeface="Courier New" panose="02070309020205020404" pitchFamily="49" charset="0"/>
                <a:cs typeface="Courier New" panose="02070309020205020404" pitchFamily="49" charset="0"/>
              </a:rPr>
              <a:t>quietly: margins, dydx(female) at(height=(140(10)190)) vsquish vce(unconditional)</a:t>
            </a:r>
          </a:p>
          <a:p>
            <a:pPr marL="0" indent="0">
              <a:buNone/>
            </a:pPr>
            <a:r>
              <a:rPr lang="en-US" sz="1600" b="1">
                <a:latin typeface="Courier New" panose="02070309020205020404" pitchFamily="49" charset="0"/>
                <a:cs typeface="Courier New" panose="02070309020205020404" pitchFamily="49" charset="0"/>
              </a:rPr>
              <a:t>marginsplot, yline(0) recast(line) recastci(rarea) ciopts(color(*.2)) </a:t>
            </a:r>
          </a:p>
          <a:p>
            <a:pPr marL="0" indent="0">
              <a:buNone/>
            </a:pPr>
            <a:endParaRPr lang="en-US">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8211BAC4-3137-4D3B-A5D8-229037538ECE}"/>
              </a:ext>
            </a:extLst>
          </p:cNvPr>
          <p:cNvPicPr>
            <a:picLocks noChangeAspect="1"/>
          </p:cNvPicPr>
          <p:nvPr/>
        </p:nvPicPr>
        <p:blipFill>
          <a:blip r:embed="rId2"/>
          <a:stretch>
            <a:fillRect/>
          </a:stretch>
        </p:blipFill>
        <p:spPr>
          <a:xfrm>
            <a:off x="672707" y="2638450"/>
            <a:ext cx="6856476" cy="4122420"/>
          </a:xfrm>
          <a:prstGeom prst="rect">
            <a:avLst/>
          </a:prstGeom>
        </p:spPr>
      </p:pic>
    </p:spTree>
    <p:extLst>
      <p:ext uri="{BB962C8B-B14F-4D97-AF65-F5344CB8AC3E}">
        <p14:creationId xmlns:p14="http://schemas.microsoft.com/office/powerpoint/2010/main" val="26802733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D3D1D-1F20-4254-8037-DA40BC147605}"/>
              </a:ext>
            </a:extLst>
          </p:cNvPr>
          <p:cNvSpPr>
            <a:spLocks noGrp="1"/>
          </p:cNvSpPr>
          <p:nvPr>
            <p:ph type="title"/>
          </p:nvPr>
        </p:nvSpPr>
        <p:spPr/>
        <p:txBody>
          <a:bodyPr/>
          <a:lstStyle/>
          <a:p>
            <a:r>
              <a:rPr lang="en-US"/>
              <a:t>Getting all pairwise comparisons</a:t>
            </a:r>
          </a:p>
        </p:txBody>
      </p:sp>
      <p:sp>
        <p:nvSpPr>
          <p:cNvPr id="3" name="Content Placeholder 2">
            <a:extLst>
              <a:ext uri="{FF2B5EF4-FFF2-40B4-BE49-F238E27FC236}">
                <a16:creationId xmlns:a16="http://schemas.microsoft.com/office/drawing/2014/main" id="{7EA71378-54D2-4184-A514-F9EE9842B905}"/>
              </a:ext>
            </a:extLst>
          </p:cNvPr>
          <p:cNvSpPr>
            <a:spLocks noGrp="1"/>
          </p:cNvSpPr>
          <p:nvPr>
            <p:ph idx="1"/>
          </p:nvPr>
        </p:nvSpPr>
        <p:spPr/>
        <p:txBody>
          <a:bodyPr>
            <a:normAutofit fontScale="55000" lnSpcReduction="20000"/>
          </a:bodyPr>
          <a:lstStyle/>
          <a:p>
            <a:pPr marL="0" indent="0">
              <a:buNone/>
            </a:pPr>
            <a:r>
              <a:rPr lang="en-US" sz="4400" b="1">
                <a:latin typeface="Courier New" panose="02070309020205020404" pitchFamily="49" charset="0"/>
                <a:cs typeface="Courier New" panose="02070309020205020404" pitchFamily="49" charset="0"/>
              </a:rPr>
              <a:t>svy: regress copper i.region age</a:t>
            </a:r>
          </a:p>
          <a:p>
            <a:pPr marL="0" indent="0">
              <a:buNone/>
            </a:pPr>
            <a:r>
              <a:rPr lang="en-US">
                <a:latin typeface="Courier New" panose="02070309020205020404" pitchFamily="49" charset="0"/>
                <a:cs typeface="Courier New" panose="02070309020205020404" pitchFamily="49" charset="0"/>
              </a:rPr>
              <a:t>(running regress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Linear regression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9,118</a:t>
            </a:r>
          </a:p>
          <a:p>
            <a:pPr marL="0" indent="0">
              <a:buNone/>
            </a:pPr>
            <a:r>
              <a:rPr lang="en-US">
                <a:latin typeface="Courier New" panose="02070309020205020404" pitchFamily="49" charset="0"/>
                <a:cs typeface="Courier New" panose="02070309020205020404" pitchFamily="49" charset="0"/>
              </a:rPr>
              <a:t>Number of PSUs   = 62                            Population size = 103,505,700</a:t>
            </a:r>
          </a:p>
          <a:p>
            <a:pPr marL="0" indent="0">
              <a:buNone/>
            </a:pPr>
            <a:r>
              <a:rPr lang="en-US">
                <a:latin typeface="Courier New" panose="02070309020205020404" pitchFamily="49" charset="0"/>
                <a:cs typeface="Courier New" panose="02070309020205020404" pitchFamily="49" charset="0"/>
              </a:rPr>
              <a:t>                                                 Design df       =          31</a:t>
            </a:r>
          </a:p>
          <a:p>
            <a:pPr marL="0" indent="0">
              <a:buNone/>
            </a:pPr>
            <a:r>
              <a:rPr lang="en-US">
                <a:latin typeface="Courier New" panose="02070309020205020404" pitchFamily="49" charset="0"/>
                <a:cs typeface="Courier New" panose="02070309020205020404" pitchFamily="49" charset="0"/>
              </a:rPr>
              <a:t>                                                 F(4, 28)        =        3.93</a:t>
            </a:r>
          </a:p>
          <a:p>
            <a:pPr marL="0" indent="0">
              <a:buNone/>
            </a:pPr>
            <a:r>
              <a:rPr lang="en-US">
                <a:latin typeface="Courier New" panose="02070309020205020404" pitchFamily="49" charset="0"/>
                <a:cs typeface="Courier New" panose="02070309020205020404" pitchFamily="49" charset="0"/>
              </a:rPr>
              <a:t>                                                 Prob &gt; F        =      0.0118</a:t>
            </a:r>
          </a:p>
          <a:p>
            <a:pPr marL="0" indent="0">
              <a:buNone/>
            </a:pPr>
            <a:r>
              <a:rPr lang="en-US">
                <a:latin typeface="Courier New" panose="02070309020205020404" pitchFamily="49" charset="0"/>
                <a:cs typeface="Courier New" panose="02070309020205020404" pitchFamily="49" charset="0"/>
              </a:rPr>
              <a:t>                                                 R-squared       =      0.0054</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749462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5D75-95E3-4F3E-B5BE-5AA380509870}"/>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8062C7AE-6E21-47C5-9A4A-BDF274625321}"/>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copper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region |</a:t>
            </a:r>
          </a:p>
          <a:p>
            <a:pPr marL="0" indent="0">
              <a:buNone/>
            </a:pPr>
            <a:r>
              <a:rPr lang="en-US">
                <a:latin typeface="Courier New" panose="02070309020205020404" pitchFamily="49" charset="0"/>
                <a:cs typeface="Courier New" panose="02070309020205020404" pitchFamily="49" charset="0"/>
              </a:rPr>
              <a:t>         MW  |   1.222524   2.098883     0.58   0.564    -3.058175    5.503223</a:t>
            </a:r>
          </a:p>
          <a:p>
            <a:pPr marL="0" indent="0">
              <a:buNone/>
            </a:pPr>
            <a:r>
              <a:rPr lang="en-US">
                <a:latin typeface="Courier New" panose="02070309020205020404" pitchFamily="49" charset="0"/>
                <a:cs typeface="Courier New" panose="02070309020205020404" pitchFamily="49" charset="0"/>
              </a:rPr>
              <a:t>          S  |   5.527657    1.97134     2.80   0.009     1.507083    9.548231</a:t>
            </a:r>
          </a:p>
          <a:p>
            <a:pPr marL="0" indent="0">
              <a:buNone/>
            </a:pPr>
            <a:r>
              <a:rPr lang="en-US">
                <a:latin typeface="Courier New" panose="02070309020205020404" pitchFamily="49" charset="0"/>
                <a:cs typeface="Courier New" panose="02070309020205020404" pitchFamily="49" charset="0"/>
              </a:rPr>
              <a:t>          W  |   1.951666   2.093714     0.93   0.358    -2.318492    6.221824</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.0878814   .0359642     2.44   0.020     .0145319    .1612308</a:t>
            </a:r>
          </a:p>
          <a:p>
            <a:pPr marL="0" indent="0">
              <a:buNone/>
            </a:pPr>
            <a:r>
              <a:rPr lang="en-US">
                <a:latin typeface="Courier New" panose="02070309020205020404" pitchFamily="49" charset="0"/>
                <a:cs typeface="Courier New" panose="02070309020205020404" pitchFamily="49" charset="0"/>
              </a:rPr>
              <a:t>       _cons |    118.706   2.487797    47.72   0.000     113.6322    123.7799</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5056941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F4A60-E8AA-48FE-8217-32904D5DDB8D}"/>
              </a:ext>
            </a:extLst>
          </p:cNvPr>
          <p:cNvSpPr>
            <a:spLocks noGrp="1"/>
          </p:cNvSpPr>
          <p:nvPr>
            <p:ph type="title"/>
          </p:nvPr>
        </p:nvSpPr>
        <p:spPr/>
        <p:txBody>
          <a:bodyPr/>
          <a:lstStyle/>
          <a:p>
            <a:r>
              <a:rPr lang="en-US"/>
              <a:t>Using the post-estimation command </a:t>
            </a:r>
            <a:r>
              <a:rPr lang="en-US" b="1"/>
              <a:t>pwcompare</a:t>
            </a:r>
            <a:r>
              <a:rPr lang="en-US"/>
              <a:t> with a Sidak adjustment</a:t>
            </a:r>
          </a:p>
        </p:txBody>
      </p:sp>
      <p:sp>
        <p:nvSpPr>
          <p:cNvPr id="3" name="Content Placeholder 2">
            <a:extLst>
              <a:ext uri="{FF2B5EF4-FFF2-40B4-BE49-F238E27FC236}">
                <a16:creationId xmlns:a16="http://schemas.microsoft.com/office/drawing/2014/main" id="{467F713B-406D-42F4-B1DB-E04661E3E85F}"/>
              </a:ext>
            </a:extLst>
          </p:cNvPr>
          <p:cNvSpPr>
            <a:spLocks noGrp="1"/>
          </p:cNvSpPr>
          <p:nvPr>
            <p:ph idx="1"/>
          </p:nvPr>
        </p:nvSpPr>
        <p:spPr/>
        <p:txBody>
          <a:bodyPr>
            <a:normAutofit fontScale="55000" lnSpcReduction="20000"/>
          </a:bodyPr>
          <a:lstStyle/>
          <a:p>
            <a:pPr marL="0" indent="0">
              <a:buNone/>
            </a:pPr>
            <a:r>
              <a:rPr lang="en-US" sz="4400" b="1">
                <a:latin typeface="Courier New" panose="02070309020205020404" pitchFamily="49" charset="0"/>
                <a:cs typeface="Courier New" panose="02070309020205020404" pitchFamily="49" charset="0"/>
              </a:rPr>
              <a:t>pwcompare region, mcompare(sidak) cformat(%3.1f) pveffects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Pairwise comparisons of marginal linear predictions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Margins: asbalanced</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Number of</a:t>
            </a:r>
          </a:p>
          <a:p>
            <a:pPr marL="0" indent="0">
              <a:buNone/>
            </a:pPr>
            <a:r>
              <a:rPr lang="en-US">
                <a:latin typeface="Courier New" panose="02070309020205020404" pitchFamily="49" charset="0"/>
                <a:cs typeface="Courier New" panose="02070309020205020404" pitchFamily="49" charset="0"/>
              </a:rPr>
              <a:t>             |  comparisons</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region |            6</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953200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03FAE-8DAF-4918-8583-9D6DA7F4B59B}"/>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4B3FC8C4-C836-4123-A6B6-EA7F4CE6228B}"/>
              </a:ext>
            </a:extLst>
          </p:cNvPr>
          <p:cNvSpPr>
            <a:spLocks noGrp="1"/>
          </p:cNvSpPr>
          <p:nvPr>
            <p:ph idx="1"/>
          </p:nvPr>
        </p:nvSpPr>
        <p:spPr/>
        <p:txBody>
          <a:bodyPr>
            <a:normAutofit fontScale="775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Sidak</a:t>
            </a:r>
          </a:p>
          <a:p>
            <a:pPr marL="0" indent="0">
              <a:buNone/>
            </a:pPr>
            <a:r>
              <a:rPr lang="en-US">
                <a:latin typeface="Courier New" panose="02070309020205020404" pitchFamily="49" charset="0"/>
                <a:cs typeface="Courier New" panose="02070309020205020404" pitchFamily="49" charset="0"/>
              </a:rPr>
              <a:t>             |   Contrast   Std. err.      t    P&gt;|t|</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region |</a:t>
            </a:r>
          </a:p>
          <a:p>
            <a:pPr marL="0" indent="0">
              <a:buNone/>
            </a:pPr>
            <a:r>
              <a:rPr lang="en-US">
                <a:latin typeface="Courier New" panose="02070309020205020404" pitchFamily="49" charset="0"/>
                <a:cs typeface="Courier New" panose="02070309020205020404" pitchFamily="49" charset="0"/>
              </a:rPr>
              <a:t>   MW vs NE  |        1.2        2.1     0.58   0.993</a:t>
            </a:r>
          </a:p>
          <a:p>
            <a:pPr marL="0" indent="0">
              <a:buNone/>
            </a:pPr>
            <a:r>
              <a:rPr lang="en-US">
                <a:latin typeface="Courier New" panose="02070309020205020404" pitchFamily="49" charset="0"/>
                <a:cs typeface="Courier New" panose="02070309020205020404" pitchFamily="49" charset="0"/>
              </a:rPr>
              <a:t>    S vs NE  |        5.5        2.0     2.80   0.051</a:t>
            </a:r>
          </a:p>
          <a:p>
            <a:pPr marL="0" indent="0">
              <a:buNone/>
            </a:pPr>
            <a:r>
              <a:rPr lang="en-US">
                <a:latin typeface="Courier New" panose="02070309020205020404" pitchFamily="49" charset="0"/>
                <a:cs typeface="Courier New" panose="02070309020205020404" pitchFamily="49" charset="0"/>
              </a:rPr>
              <a:t>    W vs NE  |        2.0        2.1     0.93   0.930</a:t>
            </a:r>
          </a:p>
          <a:p>
            <a:pPr marL="0" indent="0">
              <a:buNone/>
            </a:pPr>
            <a:r>
              <a:rPr lang="en-US">
                <a:latin typeface="Courier New" panose="02070309020205020404" pitchFamily="49" charset="0"/>
                <a:cs typeface="Courier New" panose="02070309020205020404" pitchFamily="49" charset="0"/>
              </a:rPr>
              <a:t>    S vs MW  |        4.3        1.8     2.42   0.123</a:t>
            </a:r>
          </a:p>
          <a:p>
            <a:pPr marL="0" indent="0">
              <a:buNone/>
            </a:pPr>
            <a:r>
              <a:rPr lang="en-US">
                <a:latin typeface="Courier New" panose="02070309020205020404" pitchFamily="49" charset="0"/>
                <a:cs typeface="Courier New" panose="02070309020205020404" pitchFamily="49" charset="0"/>
              </a:rPr>
              <a:t>    W vs MW  |        0.7        1.9     0.38   0.999</a:t>
            </a:r>
          </a:p>
          <a:p>
            <a:pPr marL="0" indent="0">
              <a:buNone/>
            </a:pPr>
            <a:r>
              <a:rPr lang="en-US">
                <a:latin typeface="Courier New" panose="02070309020205020404" pitchFamily="49" charset="0"/>
                <a:cs typeface="Courier New" panose="02070309020205020404" pitchFamily="49" charset="0"/>
              </a:rPr>
              <a:t>     W vs S  |       -3.6        1.8    -2.02   0.277</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4622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F90E-13E1-4212-AFE9-61FDB7F48335}"/>
              </a:ext>
            </a:extLst>
          </p:cNvPr>
          <p:cNvSpPr>
            <a:spLocks noGrp="1"/>
          </p:cNvSpPr>
          <p:nvPr>
            <p:ph type="title"/>
          </p:nvPr>
        </p:nvSpPr>
        <p:spPr/>
        <p:txBody>
          <a:bodyPr/>
          <a:lstStyle/>
          <a:p>
            <a:r>
              <a:rPr lang="en-US"/>
              <a:t>First things first</a:t>
            </a:r>
          </a:p>
        </p:txBody>
      </p:sp>
      <p:sp>
        <p:nvSpPr>
          <p:cNvPr id="3" name="Content Placeholder 2">
            <a:extLst>
              <a:ext uri="{FF2B5EF4-FFF2-40B4-BE49-F238E27FC236}">
                <a16:creationId xmlns:a16="http://schemas.microsoft.com/office/drawing/2014/main" id="{332FE76D-C4B0-41E8-B6C8-B99909DA184A}"/>
              </a:ext>
            </a:extLst>
          </p:cNvPr>
          <p:cNvSpPr>
            <a:spLocks noGrp="1"/>
          </p:cNvSpPr>
          <p:nvPr>
            <p:ph idx="1"/>
          </p:nvPr>
        </p:nvSpPr>
        <p:spPr/>
        <p:txBody>
          <a:bodyPr/>
          <a:lstStyle/>
          <a:p>
            <a:r>
              <a:rPr lang="en-US"/>
              <a:t>Read the documentation for the dataset  </a:t>
            </a:r>
          </a:p>
          <a:p>
            <a:pPr lvl="1"/>
            <a:r>
              <a:rPr lang="en-US"/>
              <a:t>Need the name of the sampling weight variable</a:t>
            </a:r>
          </a:p>
          <a:p>
            <a:pPr lvl="1"/>
            <a:r>
              <a:rPr lang="en-US"/>
              <a:t>Need to know the method of variance correction, as well as the names of those variable(s)</a:t>
            </a:r>
          </a:p>
          <a:p>
            <a:pPr lvl="1"/>
            <a:r>
              <a:rPr lang="en-US"/>
              <a:t>For NHANES data, go to </a:t>
            </a:r>
            <a:r>
              <a:rPr lang="en-US">
                <a:hlinkClick r:id="rId2"/>
              </a:rPr>
              <a:t>https://www.cdc.gov/nchs/nhanes/index.htm</a:t>
            </a:r>
            <a:r>
              <a:rPr lang="en-US"/>
              <a:t> and then click on Survey Data and Documentation</a:t>
            </a:r>
          </a:p>
        </p:txBody>
      </p:sp>
    </p:spTree>
    <p:extLst>
      <p:ext uri="{BB962C8B-B14F-4D97-AF65-F5344CB8AC3E}">
        <p14:creationId xmlns:p14="http://schemas.microsoft.com/office/powerpoint/2010/main" val="10592481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F2713-514F-4FCC-B08B-FC71D5BAB16F}"/>
              </a:ext>
            </a:extLst>
          </p:cNvPr>
          <p:cNvSpPr>
            <a:spLocks noGrp="1"/>
          </p:cNvSpPr>
          <p:nvPr>
            <p:ph type="title"/>
          </p:nvPr>
        </p:nvSpPr>
        <p:spPr/>
        <p:txBody>
          <a:bodyPr/>
          <a:lstStyle/>
          <a:p>
            <a:r>
              <a:rPr lang="en-US"/>
              <a:t>Getting the omnibus test with the post-estimation command </a:t>
            </a:r>
            <a:r>
              <a:rPr lang="en-US" b="1"/>
              <a:t>contrast</a:t>
            </a:r>
            <a:endParaRPr lang="en-US"/>
          </a:p>
        </p:txBody>
      </p:sp>
      <p:sp>
        <p:nvSpPr>
          <p:cNvPr id="3" name="Content Placeholder 2">
            <a:extLst>
              <a:ext uri="{FF2B5EF4-FFF2-40B4-BE49-F238E27FC236}">
                <a16:creationId xmlns:a16="http://schemas.microsoft.com/office/drawing/2014/main" id="{0A7326D4-3F8F-4221-93A8-310D7EE84834}"/>
              </a:ext>
            </a:extLst>
          </p:cNvPr>
          <p:cNvSpPr>
            <a:spLocks noGrp="1"/>
          </p:cNvSpPr>
          <p:nvPr>
            <p:ph idx="1"/>
          </p:nvPr>
        </p:nvSpPr>
        <p:spPr/>
        <p:txBody>
          <a:bodyPr>
            <a:normAutofit fontScale="47500" lnSpcReduction="20000"/>
          </a:bodyPr>
          <a:lstStyle/>
          <a:p>
            <a:pPr marL="0" indent="0">
              <a:buNone/>
            </a:pPr>
            <a:r>
              <a:rPr lang="en-US" sz="4200" b="1">
                <a:latin typeface="Courier New" panose="02070309020205020404" pitchFamily="49" charset="0"/>
                <a:cs typeface="Courier New" panose="02070309020205020404" pitchFamily="49" charset="0"/>
              </a:rPr>
              <a:t>contrast region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Contrasts of marginal linear predictions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Margins: asbalanced</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df           F        P&gt;F</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region |          3        3.23     0.0368</a:t>
            </a:r>
          </a:p>
          <a:p>
            <a:pPr marL="0" indent="0">
              <a:buNone/>
            </a:pPr>
            <a:r>
              <a:rPr lang="en-US">
                <a:latin typeface="Courier New" panose="02070309020205020404" pitchFamily="49" charset="0"/>
                <a:cs typeface="Courier New" panose="02070309020205020404" pitchFamily="49" charset="0"/>
              </a:rPr>
              <a:t>      Design |         31</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Note: F statistics are adjusted for the survey</a:t>
            </a:r>
          </a:p>
          <a:p>
            <a:pPr marL="0" indent="0">
              <a:buNone/>
            </a:pPr>
            <a:r>
              <a:rPr lang="en-US">
                <a:latin typeface="Courier New" panose="02070309020205020404" pitchFamily="49" charset="0"/>
                <a:cs typeface="Courier New" panose="02070309020205020404" pitchFamily="49" charset="0"/>
              </a:rPr>
              <a:t>      design.</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079557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CCE2-75CF-419F-A00C-3EF3494361C7}"/>
              </a:ext>
            </a:extLst>
          </p:cNvPr>
          <p:cNvSpPr>
            <a:spLocks noGrp="1"/>
          </p:cNvSpPr>
          <p:nvPr>
            <p:ph type="title"/>
          </p:nvPr>
        </p:nvSpPr>
        <p:spPr/>
        <p:txBody>
          <a:bodyPr/>
          <a:lstStyle/>
          <a:p>
            <a:r>
              <a:rPr lang="en-US"/>
              <a:t>Using a subpopulation</a:t>
            </a:r>
          </a:p>
        </p:txBody>
      </p:sp>
      <p:sp>
        <p:nvSpPr>
          <p:cNvPr id="3" name="Content Placeholder 2">
            <a:extLst>
              <a:ext uri="{FF2B5EF4-FFF2-40B4-BE49-F238E27FC236}">
                <a16:creationId xmlns:a16="http://schemas.microsoft.com/office/drawing/2014/main" id="{522EFAFE-5F23-49A0-BACF-3EAA0012DC41}"/>
              </a:ext>
            </a:extLst>
          </p:cNvPr>
          <p:cNvSpPr>
            <a:spLocks noGrp="1"/>
          </p:cNvSpPr>
          <p:nvPr>
            <p:ph idx="1"/>
          </p:nvPr>
        </p:nvSpPr>
        <p:spPr/>
        <p:txBody>
          <a:bodyPr>
            <a:normAutofit fontScale="55000" lnSpcReduction="20000"/>
          </a:bodyPr>
          <a:lstStyle/>
          <a:p>
            <a:pPr marL="0" indent="0">
              <a:buNone/>
            </a:pPr>
            <a:r>
              <a:rPr lang="en-US" sz="3600" b="1">
                <a:latin typeface="Courier New" panose="02070309020205020404" pitchFamily="49" charset="0"/>
                <a:cs typeface="Courier New" panose="02070309020205020404" pitchFamily="49" charset="0"/>
              </a:rPr>
              <a:t>svy, subpop(if region == 1): regress copper i.female age</a:t>
            </a:r>
          </a:p>
          <a:p>
            <a:pPr marL="0" indent="0">
              <a:buNone/>
            </a:pPr>
            <a:r>
              <a:rPr lang="en-US">
                <a:latin typeface="Courier New" panose="02070309020205020404" pitchFamily="49" charset="0"/>
                <a:cs typeface="Courier New" panose="02070309020205020404" pitchFamily="49" charset="0"/>
              </a:rPr>
              <a:t>(running regress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Linear regression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7                             Number of obs   =      1,962</a:t>
            </a:r>
          </a:p>
          <a:p>
            <a:pPr marL="0" indent="0">
              <a:buNone/>
            </a:pPr>
            <a:r>
              <a:rPr lang="en-US">
                <a:latin typeface="Courier New" panose="02070309020205020404" pitchFamily="49" charset="0"/>
                <a:cs typeface="Courier New" panose="02070309020205020404" pitchFamily="49" charset="0"/>
              </a:rPr>
              <a:t>Number of PSUs   = 14                             Population size = 22,845,478</a:t>
            </a:r>
          </a:p>
          <a:p>
            <a:pPr marL="0" indent="0">
              <a:buNone/>
            </a:pPr>
            <a:r>
              <a:rPr lang="en-US">
                <a:latin typeface="Courier New" panose="02070309020205020404" pitchFamily="49" charset="0"/>
                <a:cs typeface="Courier New" panose="02070309020205020404" pitchFamily="49" charset="0"/>
              </a:rPr>
              <a:t>                                                  Subpop. no. obs =      1,962</a:t>
            </a:r>
          </a:p>
          <a:p>
            <a:pPr marL="0" indent="0">
              <a:buNone/>
            </a:pPr>
            <a:r>
              <a:rPr lang="en-US">
                <a:latin typeface="Courier New" panose="02070309020205020404" pitchFamily="49" charset="0"/>
                <a:cs typeface="Courier New" panose="02070309020205020404" pitchFamily="49" charset="0"/>
              </a:rPr>
              <a:t>                                                  Subpop. size    = 22,845,478</a:t>
            </a:r>
          </a:p>
          <a:p>
            <a:pPr marL="0" indent="0">
              <a:buNone/>
            </a:pPr>
            <a:r>
              <a:rPr lang="en-US">
                <a:latin typeface="Courier New" panose="02070309020205020404" pitchFamily="49" charset="0"/>
                <a:cs typeface="Courier New" panose="02070309020205020404" pitchFamily="49" charset="0"/>
              </a:rPr>
              <a:t>                                                  Design df       =          7</a:t>
            </a:r>
          </a:p>
          <a:p>
            <a:pPr marL="0" indent="0">
              <a:buNone/>
            </a:pPr>
            <a:r>
              <a:rPr lang="en-US">
                <a:latin typeface="Courier New" panose="02070309020205020404" pitchFamily="49" charset="0"/>
                <a:cs typeface="Courier New" panose="02070309020205020404" pitchFamily="49" charset="0"/>
              </a:rPr>
              <a:t>                                                  F(2, 6)         =      89.39</a:t>
            </a:r>
          </a:p>
          <a:p>
            <a:pPr marL="0" indent="0">
              <a:buNone/>
            </a:pPr>
            <a:r>
              <a:rPr lang="en-US">
                <a:latin typeface="Courier New" panose="02070309020205020404" pitchFamily="49" charset="0"/>
                <a:cs typeface="Courier New" panose="02070309020205020404" pitchFamily="49" charset="0"/>
              </a:rPr>
              <a:t>                                                  Prob &gt; F        =     0.0000</a:t>
            </a:r>
          </a:p>
          <a:p>
            <a:pPr marL="0" indent="0">
              <a:buNone/>
            </a:pPr>
            <a:r>
              <a:rPr lang="en-US">
                <a:latin typeface="Courier New" panose="02070309020205020404" pitchFamily="49" charset="0"/>
                <a:cs typeface="Courier New" panose="02070309020205020404" pitchFamily="49" charset="0"/>
              </a:rPr>
              <a:t>                                                  R-squared       =     0.1450</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3234124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C3F8-F51A-4CD3-98ED-49D52FBA032E}"/>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026BF5F5-6B2E-4CCC-BD49-855FBA2D5173}"/>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copper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24.21052    1.85708    13.04   0.000     19.81923    28.60182</a:t>
            </a:r>
          </a:p>
          <a:p>
            <a:pPr marL="0" indent="0">
              <a:buNone/>
            </a:pPr>
            <a:r>
              <a:rPr lang="en-US">
                <a:latin typeface="Courier New" panose="02070309020205020404" pitchFamily="49" charset="0"/>
                <a:cs typeface="Courier New" panose="02070309020205020404" pitchFamily="49" charset="0"/>
              </a:rPr>
              <a:t>         age |   .0658891   .0668075     0.99   0.357    -.0920855    .2238638</a:t>
            </a:r>
          </a:p>
          <a:p>
            <a:pPr marL="0" indent="0">
              <a:buNone/>
            </a:pPr>
            <a:r>
              <a:rPr lang="en-US">
                <a:latin typeface="Courier New" panose="02070309020205020404" pitchFamily="49" charset="0"/>
                <a:cs typeface="Courier New" panose="02070309020205020404" pitchFamily="49" charset="0"/>
              </a:rPr>
              <a:t>       _cons |   107.3062   3.550041    30.23   0.000     98.91166    115.7007</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Note: 24 strata omitted because they contain no subpopulation members.</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918392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5D659-35E1-46DC-9B97-8CA1E33F041C}"/>
              </a:ext>
            </a:extLst>
          </p:cNvPr>
          <p:cNvSpPr>
            <a:spLocks noGrp="1"/>
          </p:cNvSpPr>
          <p:nvPr>
            <p:ph type="title"/>
          </p:nvPr>
        </p:nvSpPr>
        <p:spPr/>
        <p:txBody>
          <a:bodyPr/>
          <a:lstStyle/>
          <a:p>
            <a:r>
              <a:rPr lang="en-US"/>
              <a:t>Using the </a:t>
            </a:r>
            <a:r>
              <a:rPr lang="en-US" b="1"/>
              <a:t>margins</a:t>
            </a:r>
            <a:r>
              <a:rPr lang="en-US"/>
              <a:t> command with the subpopulation</a:t>
            </a:r>
          </a:p>
        </p:txBody>
      </p:sp>
      <p:sp>
        <p:nvSpPr>
          <p:cNvPr id="3" name="Content Placeholder 2">
            <a:extLst>
              <a:ext uri="{FF2B5EF4-FFF2-40B4-BE49-F238E27FC236}">
                <a16:creationId xmlns:a16="http://schemas.microsoft.com/office/drawing/2014/main" id="{E2A1EAA0-09B2-4B13-9605-4B715BFA0E5A}"/>
              </a:ext>
            </a:extLst>
          </p:cNvPr>
          <p:cNvSpPr>
            <a:spLocks noGrp="1"/>
          </p:cNvSpPr>
          <p:nvPr>
            <p:ph idx="1"/>
          </p:nvPr>
        </p:nvSpPr>
        <p:spPr/>
        <p:txBody>
          <a:bodyPr>
            <a:normAutofit fontScale="25000" lnSpcReduction="20000"/>
          </a:bodyPr>
          <a:lstStyle/>
          <a:p>
            <a:pPr marL="0" indent="0">
              <a:buNone/>
            </a:pPr>
            <a:r>
              <a:rPr lang="en-US" sz="8000" b="1">
                <a:latin typeface="Courier New" panose="02070309020205020404" pitchFamily="49" charset="0"/>
                <a:cs typeface="Courier New" panose="02070309020205020404" pitchFamily="49" charset="0"/>
              </a:rPr>
              <a:t>margins female, vce(unconditional) subpop(if region == 1)</a:t>
            </a:r>
            <a:endParaRPr lang="en-US">
              <a:latin typeface="Courier New" panose="02070309020205020404" pitchFamily="49" charset="0"/>
              <a:cs typeface="Courier New" panose="02070309020205020404" pitchFamily="49" charset="0"/>
            </a:endParaRP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Predictive margins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7                             Number of obs   =      1,962</a:t>
            </a:r>
          </a:p>
          <a:p>
            <a:pPr marL="0" indent="0">
              <a:buNone/>
            </a:pPr>
            <a:r>
              <a:rPr lang="en-US">
                <a:latin typeface="Courier New" panose="02070309020205020404" pitchFamily="49" charset="0"/>
                <a:cs typeface="Courier New" panose="02070309020205020404" pitchFamily="49" charset="0"/>
              </a:rPr>
              <a:t>Number of PSUs   = 14                             Population size = 22,845,478</a:t>
            </a:r>
          </a:p>
          <a:p>
            <a:pPr marL="0" indent="0">
              <a:buNone/>
            </a:pPr>
            <a:r>
              <a:rPr lang="en-US">
                <a:latin typeface="Courier New" panose="02070309020205020404" pitchFamily="49" charset="0"/>
                <a:cs typeface="Courier New" panose="02070309020205020404" pitchFamily="49" charset="0"/>
              </a:rPr>
              <a:t>                                                  Subpop. no. obs =      1,962</a:t>
            </a:r>
          </a:p>
          <a:p>
            <a:pPr marL="0" indent="0">
              <a:buNone/>
            </a:pPr>
            <a:r>
              <a:rPr lang="en-US">
                <a:latin typeface="Courier New" panose="02070309020205020404" pitchFamily="49" charset="0"/>
                <a:cs typeface="Courier New" panose="02070309020205020404" pitchFamily="49" charset="0"/>
              </a:rPr>
              <a:t>                                                  Subpop. size    =          .</a:t>
            </a:r>
          </a:p>
          <a:p>
            <a:pPr marL="0" indent="0">
              <a:buNone/>
            </a:pPr>
            <a:r>
              <a:rPr lang="en-US">
                <a:latin typeface="Courier New" panose="02070309020205020404" pitchFamily="49" charset="0"/>
                <a:cs typeface="Courier New" panose="02070309020205020404" pitchFamily="49" charset="0"/>
              </a:rPr>
              <a:t>                                                  Design df       =          7</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Expression: Linear prediction, predict()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Margin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Male  |   110.1513   1.243823    88.56   0.000     107.2102    113.0925</a:t>
            </a:r>
          </a:p>
          <a:p>
            <a:pPr marL="0" indent="0">
              <a:buNone/>
            </a:pPr>
            <a:r>
              <a:rPr lang="en-US">
                <a:latin typeface="Courier New" panose="02070309020205020404" pitchFamily="49" charset="0"/>
                <a:cs typeface="Courier New" panose="02070309020205020404" pitchFamily="49" charset="0"/>
              </a:rPr>
              <a:t>     Female  |   134.3619   2.456248    54.70   0.000     128.5538      140.17</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290570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304C-7F62-4AB7-AD45-272799C86891}"/>
              </a:ext>
            </a:extLst>
          </p:cNvPr>
          <p:cNvSpPr>
            <a:spLocks noGrp="1"/>
          </p:cNvSpPr>
          <p:nvPr>
            <p:ph type="title"/>
          </p:nvPr>
        </p:nvSpPr>
        <p:spPr/>
        <p:txBody>
          <a:bodyPr/>
          <a:lstStyle/>
          <a:p>
            <a:r>
              <a:rPr lang="en-US"/>
              <a:t>Try it yourself!</a:t>
            </a:r>
          </a:p>
        </p:txBody>
      </p:sp>
      <p:sp>
        <p:nvSpPr>
          <p:cNvPr id="3" name="Content Placeholder 2">
            <a:extLst>
              <a:ext uri="{FF2B5EF4-FFF2-40B4-BE49-F238E27FC236}">
                <a16:creationId xmlns:a16="http://schemas.microsoft.com/office/drawing/2014/main" id="{2C97678B-CA5A-4035-9BB2-12BA1497B5C7}"/>
              </a:ext>
            </a:extLst>
          </p:cNvPr>
          <p:cNvSpPr>
            <a:spLocks noGrp="1"/>
          </p:cNvSpPr>
          <p:nvPr>
            <p:ph idx="1"/>
          </p:nvPr>
        </p:nvSpPr>
        <p:spPr/>
        <p:txBody>
          <a:bodyPr>
            <a:normAutofit/>
          </a:bodyPr>
          <a:lstStyle/>
          <a:p>
            <a:pPr marL="514350" indent="-514350">
              <a:buFont typeface="+mj-lt"/>
              <a:buAutoNum type="arabicPeriod"/>
            </a:pPr>
            <a:r>
              <a:rPr lang="en-US"/>
              <a:t>Run a t-test with the variable “heartatk” as the predictor and the variable “vitaminc” as the outcome</a:t>
            </a:r>
          </a:p>
          <a:p>
            <a:pPr marL="514350" indent="-514350">
              <a:buFont typeface="+mj-lt"/>
              <a:buAutoNum type="arabicPeriod"/>
            </a:pPr>
            <a:r>
              <a:rPr lang="en-US"/>
              <a:t>Is the result statistically significant?</a:t>
            </a:r>
          </a:p>
          <a:p>
            <a:pPr marL="514350" indent="-514350">
              <a:buFont typeface="+mj-lt"/>
              <a:buAutoNum type="arabicPeriod"/>
            </a:pPr>
            <a:r>
              <a:rPr lang="en-US"/>
              <a:t>Run a regression model with “vitaminc” as the outcome and one continuous and one categorical predictor of your choice.  Use two post-estimation commands of your choice.</a:t>
            </a:r>
          </a:p>
          <a:p>
            <a:pPr marL="514350" indent="-514350">
              <a:buFont typeface="+mj-lt"/>
              <a:buAutoNum type="arabicPeriod"/>
            </a:pPr>
            <a:r>
              <a:rPr lang="en-US"/>
              <a:t>How are the degrees of freedom for the model calculated?</a:t>
            </a:r>
          </a:p>
          <a:p>
            <a:pPr marL="514350" indent="-514350">
              <a:buFont typeface="+mj-lt"/>
              <a:buAutoNum type="arabicPeriod"/>
            </a:pPr>
            <a:r>
              <a:rPr lang="en-US"/>
              <a:t>Rerun your regression using data from females only</a:t>
            </a:r>
          </a:p>
        </p:txBody>
      </p:sp>
    </p:spTree>
    <p:extLst>
      <p:ext uri="{BB962C8B-B14F-4D97-AF65-F5344CB8AC3E}">
        <p14:creationId xmlns:p14="http://schemas.microsoft.com/office/powerpoint/2010/main" val="4572467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5D14-FB48-4DD1-BF63-B7C6428211BE}"/>
              </a:ext>
            </a:extLst>
          </p:cNvPr>
          <p:cNvSpPr>
            <a:spLocks noGrp="1"/>
          </p:cNvSpPr>
          <p:nvPr>
            <p:ph type="title"/>
          </p:nvPr>
        </p:nvSpPr>
        <p:spPr/>
        <p:txBody>
          <a:bodyPr/>
          <a:lstStyle/>
          <a:p>
            <a:r>
              <a:rPr lang="en-US"/>
              <a:t>Let’s take a short break!</a:t>
            </a:r>
          </a:p>
        </p:txBody>
      </p:sp>
      <p:pic>
        <p:nvPicPr>
          <p:cNvPr id="5" name="Content Placeholder 4">
            <a:extLst>
              <a:ext uri="{FF2B5EF4-FFF2-40B4-BE49-F238E27FC236}">
                <a16:creationId xmlns:a16="http://schemas.microsoft.com/office/drawing/2014/main" id="{6BC8A39E-4831-48FD-B72A-68502BAC03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8162" y="1758331"/>
            <a:ext cx="3810148" cy="4351338"/>
          </a:xfrm>
        </p:spPr>
      </p:pic>
    </p:spTree>
    <p:extLst>
      <p:ext uri="{BB962C8B-B14F-4D97-AF65-F5344CB8AC3E}">
        <p14:creationId xmlns:p14="http://schemas.microsoft.com/office/powerpoint/2010/main" val="9065018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F65B-0B3E-4CDB-8CA6-65B008A7BEAA}"/>
              </a:ext>
            </a:extLst>
          </p:cNvPr>
          <p:cNvSpPr>
            <a:spLocks noGrp="1"/>
          </p:cNvSpPr>
          <p:nvPr>
            <p:ph type="title"/>
          </p:nvPr>
        </p:nvSpPr>
        <p:spPr/>
        <p:txBody>
          <a:bodyPr/>
          <a:lstStyle/>
          <a:p>
            <a:r>
              <a:rPr lang="en-US"/>
              <a:t>Logistic regression</a:t>
            </a:r>
          </a:p>
        </p:txBody>
      </p:sp>
      <p:sp>
        <p:nvSpPr>
          <p:cNvPr id="3" name="Content Placeholder 2">
            <a:extLst>
              <a:ext uri="{FF2B5EF4-FFF2-40B4-BE49-F238E27FC236}">
                <a16:creationId xmlns:a16="http://schemas.microsoft.com/office/drawing/2014/main" id="{40D4520D-9357-4F55-A82A-4112607EBC91}"/>
              </a:ext>
            </a:extLst>
          </p:cNvPr>
          <p:cNvSpPr>
            <a:spLocks noGrp="1"/>
          </p:cNvSpPr>
          <p:nvPr>
            <p:ph idx="1"/>
          </p:nvPr>
        </p:nvSpPr>
        <p:spPr/>
        <p:txBody>
          <a:bodyPr/>
          <a:lstStyle/>
          <a:p>
            <a:r>
              <a:rPr lang="en-US"/>
              <a:t>Can use logistic regression when the outcome variable is binary</a:t>
            </a:r>
          </a:p>
          <a:p>
            <a:r>
              <a:rPr lang="en-US"/>
              <a:t>Use the </a:t>
            </a:r>
            <a:r>
              <a:rPr lang="en-US" b="1"/>
              <a:t>svy: logit</a:t>
            </a:r>
            <a:r>
              <a:rPr lang="en-US"/>
              <a:t> or </a:t>
            </a:r>
            <a:r>
              <a:rPr lang="en-US" b="1"/>
              <a:t>svy: logistic</a:t>
            </a:r>
            <a:r>
              <a:rPr lang="en-US"/>
              <a:t> command</a:t>
            </a:r>
          </a:p>
          <a:p>
            <a:r>
              <a:rPr lang="en-US"/>
              <a:t>The outcome variable must be coded 0, 1 or missing</a:t>
            </a:r>
          </a:p>
          <a:p>
            <a:r>
              <a:rPr lang="en-US"/>
              <a:t>Modeling of predictors exactly the same as in linear regression</a:t>
            </a:r>
          </a:p>
        </p:txBody>
      </p:sp>
    </p:spTree>
    <p:extLst>
      <p:ext uri="{BB962C8B-B14F-4D97-AF65-F5344CB8AC3E}">
        <p14:creationId xmlns:p14="http://schemas.microsoft.com/office/powerpoint/2010/main" val="19153061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E2129-FC57-4F96-B63D-5B08A345081E}"/>
              </a:ext>
            </a:extLst>
          </p:cNvPr>
          <p:cNvSpPr>
            <a:spLocks noGrp="1"/>
          </p:cNvSpPr>
          <p:nvPr>
            <p:ph type="title"/>
          </p:nvPr>
        </p:nvSpPr>
        <p:spPr/>
        <p:txBody>
          <a:bodyPr/>
          <a:lstStyle/>
          <a:p>
            <a:r>
              <a:rPr lang="en-US"/>
              <a:t>Logistic regression – the outcome variable</a:t>
            </a:r>
          </a:p>
        </p:txBody>
      </p:sp>
      <p:sp>
        <p:nvSpPr>
          <p:cNvPr id="3" name="Content Placeholder 2">
            <a:extLst>
              <a:ext uri="{FF2B5EF4-FFF2-40B4-BE49-F238E27FC236}">
                <a16:creationId xmlns:a16="http://schemas.microsoft.com/office/drawing/2014/main" id="{604F560B-6C9F-4F4A-8137-F735B43B5A16}"/>
              </a:ext>
            </a:extLst>
          </p:cNvPr>
          <p:cNvSpPr>
            <a:spLocks noGrp="1"/>
          </p:cNvSpPr>
          <p:nvPr>
            <p:ph idx="1"/>
          </p:nvPr>
        </p:nvSpPr>
        <p:spPr/>
        <p:txBody>
          <a:bodyPr>
            <a:normAutofit fontScale="25000" lnSpcReduction="20000"/>
          </a:bodyPr>
          <a:lstStyle/>
          <a:p>
            <a:pPr marL="0" indent="0">
              <a:buNone/>
            </a:pPr>
            <a:r>
              <a:rPr lang="en-US" sz="8000" b="1">
                <a:latin typeface="Courier New" panose="02070309020205020404" pitchFamily="49" charset="0"/>
                <a:cs typeface="Courier New" panose="02070309020205020404" pitchFamily="49" charset="0"/>
              </a:rPr>
              <a:t>svy: tab highbp, cell obs count cellwidth(12) format(%12.2g)</a:t>
            </a:r>
          </a:p>
          <a:p>
            <a:pPr marL="0" indent="0">
              <a:buNone/>
            </a:pPr>
            <a:r>
              <a:rPr lang="en-US">
                <a:latin typeface="Courier New" panose="02070309020205020404" pitchFamily="49" charset="0"/>
                <a:cs typeface="Courier New" panose="02070309020205020404" pitchFamily="49" charset="0"/>
              </a:rPr>
              <a:t>(running tabulate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High      |</a:t>
            </a:r>
          </a:p>
          <a:p>
            <a:pPr marL="0" indent="0">
              <a:buNone/>
            </a:pPr>
            <a:r>
              <a:rPr lang="en-US">
                <a:latin typeface="Courier New" panose="02070309020205020404" pitchFamily="49" charset="0"/>
                <a:cs typeface="Courier New" panose="02070309020205020404" pitchFamily="49" charset="0"/>
              </a:rPr>
              <a:t>blood     |</a:t>
            </a:r>
          </a:p>
          <a:p>
            <a:pPr marL="0" indent="0">
              <a:buNone/>
            </a:pPr>
            <a:r>
              <a:rPr lang="en-US">
                <a:latin typeface="Courier New" panose="02070309020205020404" pitchFamily="49" charset="0"/>
                <a:cs typeface="Courier New" panose="02070309020205020404" pitchFamily="49" charset="0"/>
              </a:rPr>
              <a:t>pressure  |        count    proportion           obs</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0 |     73871969           .63          5965</a:t>
            </a:r>
          </a:p>
          <a:p>
            <a:pPr marL="0" indent="0">
              <a:buNone/>
            </a:pPr>
            <a:r>
              <a:rPr lang="en-US">
                <a:latin typeface="Courier New" panose="02070309020205020404" pitchFamily="49" charset="0"/>
                <a:cs typeface="Courier New" panose="02070309020205020404" pitchFamily="49" charset="0"/>
              </a:rPr>
              <a:t>        1 |     43151690           .37          4372</a:t>
            </a:r>
          </a:p>
          <a:p>
            <a:pPr marL="0" indent="0">
              <a:buNone/>
            </a:pPr>
            <a:r>
              <a:rPr lang="en-US">
                <a:latin typeface="Courier New" panose="02070309020205020404" pitchFamily="49" charset="0"/>
                <a:cs typeface="Courier New" panose="02070309020205020404" pitchFamily="49" charset="0"/>
              </a:rPr>
              <a:t>          | </a:t>
            </a:r>
          </a:p>
          <a:p>
            <a:pPr marL="0" indent="0">
              <a:buNone/>
            </a:pPr>
            <a:r>
              <a:rPr lang="en-US">
                <a:latin typeface="Courier New" panose="02070309020205020404" pitchFamily="49" charset="0"/>
                <a:cs typeface="Courier New" panose="02070309020205020404" pitchFamily="49" charset="0"/>
              </a:rPr>
              <a:t>    Total |    117023659             1         10337</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Key:        count = Weighted count</a:t>
            </a:r>
          </a:p>
          <a:p>
            <a:pPr marL="0" indent="0">
              <a:buNone/>
            </a:pPr>
            <a:r>
              <a:rPr lang="en-US">
                <a:latin typeface="Courier New" panose="02070309020205020404" pitchFamily="49" charset="0"/>
                <a:cs typeface="Courier New" panose="02070309020205020404" pitchFamily="49" charset="0"/>
              </a:rPr>
              <a:t>       proportion = Cell proportion</a:t>
            </a:r>
          </a:p>
          <a:p>
            <a:pPr marL="0" indent="0">
              <a:buNone/>
            </a:pPr>
            <a:r>
              <a:rPr lang="en-US">
                <a:latin typeface="Courier New" panose="02070309020205020404" pitchFamily="49" charset="0"/>
                <a:cs typeface="Courier New" panose="02070309020205020404" pitchFamily="49" charset="0"/>
              </a:rPr>
              <a:t>              obs = Number of observations</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476339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6BB0-7E55-47D1-91EF-6509ED40033E}"/>
              </a:ext>
            </a:extLst>
          </p:cNvPr>
          <p:cNvSpPr>
            <a:spLocks noGrp="1"/>
          </p:cNvSpPr>
          <p:nvPr>
            <p:ph type="title"/>
          </p:nvPr>
        </p:nvSpPr>
        <p:spPr/>
        <p:txBody>
          <a:bodyPr/>
          <a:lstStyle/>
          <a:p>
            <a:r>
              <a:rPr lang="en-US"/>
              <a:t>Logistic regression – the outcome and categorical predictor variables</a:t>
            </a:r>
          </a:p>
        </p:txBody>
      </p:sp>
      <p:sp>
        <p:nvSpPr>
          <p:cNvPr id="3" name="Content Placeholder 2">
            <a:extLst>
              <a:ext uri="{FF2B5EF4-FFF2-40B4-BE49-F238E27FC236}">
                <a16:creationId xmlns:a16="http://schemas.microsoft.com/office/drawing/2014/main" id="{4E33C54D-A8AE-429D-9526-91228C6C6C72}"/>
              </a:ext>
            </a:extLst>
          </p:cNvPr>
          <p:cNvSpPr>
            <a:spLocks noGrp="1"/>
          </p:cNvSpPr>
          <p:nvPr>
            <p:ph idx="1"/>
          </p:nvPr>
        </p:nvSpPr>
        <p:spPr/>
        <p:txBody>
          <a:bodyPr>
            <a:normAutofit fontScale="40000" lnSpcReduction="20000"/>
          </a:bodyPr>
          <a:lstStyle/>
          <a:p>
            <a:pPr marL="0" indent="0">
              <a:buNone/>
            </a:pPr>
            <a:r>
              <a:rPr lang="en-US" sz="5000" b="1">
                <a:latin typeface="Courier New" panose="02070309020205020404" pitchFamily="49" charset="0"/>
                <a:cs typeface="Courier New" panose="02070309020205020404" pitchFamily="49" charset="0"/>
              </a:rPr>
              <a:t>svy: tab health highbp, cell obs count cellwidth(12) format(%12.2g)</a:t>
            </a:r>
          </a:p>
          <a:p>
            <a:pPr marL="0" indent="0">
              <a:buNone/>
            </a:pPr>
            <a:r>
              <a:rPr lang="en-US" sz="2000">
                <a:latin typeface="Courier New" panose="02070309020205020404" pitchFamily="49" charset="0"/>
                <a:cs typeface="Courier New" panose="02070309020205020404" pitchFamily="49" charset="0"/>
              </a:rPr>
              <a:t>(running tabulate on estimation sample)</a:t>
            </a:r>
          </a:p>
          <a:p>
            <a:pPr marL="0" indent="0">
              <a:buNone/>
            </a:pPr>
            <a:endParaRPr lang="en-US" sz="2000">
              <a:latin typeface="Courier New" panose="02070309020205020404" pitchFamily="49" charset="0"/>
              <a:cs typeface="Courier New" panose="02070309020205020404" pitchFamily="49" charset="0"/>
            </a:endParaRPr>
          </a:p>
          <a:p>
            <a:pPr marL="0" indent="0">
              <a:buNone/>
            </a:pPr>
            <a:r>
              <a:rPr lang="en-US" sz="2000">
                <a:latin typeface="Courier New" panose="02070309020205020404" pitchFamily="49" charset="0"/>
                <a:cs typeface="Courier New" panose="02070309020205020404" pitchFamily="49" charset="0"/>
              </a:rPr>
              <a:t>Number of strata = 31                            Number of obs   =      10,335</a:t>
            </a:r>
          </a:p>
          <a:p>
            <a:pPr marL="0" indent="0">
              <a:buNone/>
            </a:pPr>
            <a:r>
              <a:rPr lang="en-US" sz="2000">
                <a:latin typeface="Courier New" panose="02070309020205020404" pitchFamily="49" charset="0"/>
                <a:cs typeface="Courier New" panose="02070309020205020404" pitchFamily="49" charset="0"/>
              </a:rPr>
              <a:t>Number of PSUs   = 62                            Population size = 116,997,257</a:t>
            </a:r>
          </a:p>
          <a:p>
            <a:pPr marL="0" indent="0">
              <a:buNone/>
            </a:pPr>
            <a:r>
              <a:rPr lang="en-US" sz="2000">
                <a:latin typeface="Courier New" panose="02070309020205020404" pitchFamily="49" charset="0"/>
                <a:cs typeface="Courier New" panose="02070309020205020404" pitchFamily="49" charset="0"/>
              </a:rPr>
              <a:t>                                                 Design df       =          31</a:t>
            </a:r>
          </a:p>
          <a:p>
            <a:pPr marL="0" indent="0">
              <a:buNone/>
            </a:pPr>
            <a:endParaRPr lang="en-US" sz="2000">
              <a:latin typeface="Courier New" panose="02070309020205020404" pitchFamily="49" charset="0"/>
              <a:cs typeface="Courier New" panose="02070309020205020404" pitchFamily="49" charset="0"/>
            </a:endParaRPr>
          </a:p>
          <a:p>
            <a:pPr marL="0" indent="0">
              <a:buNone/>
            </a:pPr>
            <a:r>
              <a:rPr lang="en-US" sz="2000">
                <a:latin typeface="Courier New" panose="02070309020205020404" pitchFamily="49" charset="0"/>
                <a:cs typeface="Courier New" panose="02070309020205020404" pitchFamily="49" charset="0"/>
              </a:rPr>
              <a:t>----------------------------------------------------</a:t>
            </a:r>
          </a:p>
          <a:p>
            <a:pPr marL="0" indent="0">
              <a:buNone/>
            </a:pPr>
            <a:r>
              <a:rPr lang="en-US" sz="2000">
                <a:latin typeface="Courier New" panose="02070309020205020404" pitchFamily="49" charset="0"/>
                <a:cs typeface="Courier New" panose="02070309020205020404" pitchFamily="49" charset="0"/>
              </a:rPr>
              <a:t>1=poor,.. |</a:t>
            </a:r>
          </a:p>
          <a:p>
            <a:pPr marL="0" indent="0">
              <a:buNone/>
            </a:pPr>
            <a:r>
              <a:rPr lang="en-US" sz="2000">
                <a:latin typeface="Courier New" panose="02070309020205020404" pitchFamily="49" charset="0"/>
                <a:cs typeface="Courier New" panose="02070309020205020404" pitchFamily="49" charset="0"/>
              </a:rPr>
              <a:t>.,        |</a:t>
            </a:r>
          </a:p>
          <a:p>
            <a:pPr marL="0" indent="0">
              <a:buNone/>
            </a:pPr>
            <a:r>
              <a:rPr lang="en-US" sz="2000">
                <a:latin typeface="Courier New" panose="02070309020205020404" pitchFamily="49" charset="0"/>
                <a:cs typeface="Courier New" panose="02070309020205020404" pitchFamily="49" charset="0"/>
              </a:rPr>
              <a:t>5=excelle |           High blood pressure           </a:t>
            </a:r>
          </a:p>
          <a:p>
            <a:pPr marL="0" indent="0">
              <a:buNone/>
            </a:pPr>
            <a:r>
              <a:rPr lang="en-US" sz="2000">
                <a:latin typeface="Courier New" panose="02070309020205020404" pitchFamily="49" charset="0"/>
                <a:cs typeface="Courier New" panose="02070309020205020404" pitchFamily="49" charset="0"/>
              </a:rPr>
              <a:t>nt        |            0             1         Total</a:t>
            </a:r>
          </a:p>
          <a:p>
            <a:pPr marL="0" indent="0">
              <a:buNone/>
            </a:pPr>
            <a:r>
              <a:rPr lang="en-US" sz="2000">
                <a:latin typeface="Courier New" panose="02070309020205020404" pitchFamily="49" charset="0"/>
                <a:cs typeface="Courier New" panose="02070309020205020404" pitchFamily="49" charset="0"/>
              </a:rPr>
              <a:t>----------+-----------------------------------------</a:t>
            </a:r>
          </a:p>
          <a:p>
            <a:pPr marL="0" indent="0">
              <a:buNone/>
            </a:pPr>
            <a:r>
              <a:rPr lang="en-US" sz="2000">
                <a:latin typeface="Courier New" panose="02070309020205020404" pitchFamily="49" charset="0"/>
                <a:cs typeface="Courier New" panose="02070309020205020404" pitchFamily="49" charset="0"/>
              </a:rPr>
              <a:t>     Poor |      2550049       2987907       5537956</a:t>
            </a:r>
          </a:p>
          <a:p>
            <a:pPr marL="0" indent="0">
              <a:buNone/>
            </a:pPr>
            <a:r>
              <a:rPr lang="en-US" sz="2000">
                <a:latin typeface="Courier New" panose="02070309020205020404" pitchFamily="49" charset="0"/>
                <a:cs typeface="Courier New" panose="02070309020205020404" pitchFamily="49" charset="0"/>
              </a:rPr>
              <a:t>          |         .022          .026          .047</a:t>
            </a:r>
          </a:p>
          <a:p>
            <a:pPr marL="0" indent="0">
              <a:buNone/>
            </a:pPr>
            <a:r>
              <a:rPr lang="en-US" sz="2000">
                <a:latin typeface="Courier New" panose="02070309020205020404" pitchFamily="49" charset="0"/>
                <a:cs typeface="Courier New" panose="02070309020205020404" pitchFamily="49" charset="0"/>
              </a:rPr>
              <a:t>          |          310           419           729</a:t>
            </a:r>
          </a:p>
          <a:p>
            <a:pPr marL="0" indent="0">
              <a:buNone/>
            </a:pPr>
            <a:r>
              <a:rPr lang="en-US" sz="2000">
                <a:latin typeface="Courier New" panose="02070309020205020404" pitchFamily="49" charset="0"/>
                <a:cs typeface="Courier New" panose="02070309020205020404" pitchFamily="49" charset="0"/>
              </a:rPr>
              <a:t>          | </a:t>
            </a:r>
          </a:p>
          <a:p>
            <a:pPr marL="0" indent="0">
              <a:buNone/>
            </a:pPr>
            <a:r>
              <a:rPr lang="en-US" sz="2000">
                <a:latin typeface="Courier New" panose="02070309020205020404" pitchFamily="49" charset="0"/>
                <a:cs typeface="Courier New" panose="02070309020205020404" pitchFamily="49" charset="0"/>
              </a:rPr>
              <a:t>     Fair |      7370803       7009458      14380261</a:t>
            </a:r>
          </a:p>
          <a:p>
            <a:pPr marL="0" indent="0">
              <a:buNone/>
            </a:pPr>
            <a:r>
              <a:rPr lang="en-US" sz="2000">
                <a:latin typeface="Courier New" panose="02070309020205020404" pitchFamily="49" charset="0"/>
                <a:cs typeface="Courier New" panose="02070309020205020404" pitchFamily="49" charset="0"/>
              </a:rPr>
              <a:t>          |         .063           .06           .12</a:t>
            </a:r>
          </a:p>
          <a:p>
            <a:pPr marL="0" indent="0">
              <a:buNone/>
            </a:pPr>
            <a:r>
              <a:rPr lang="en-US" sz="2000">
                <a:latin typeface="Courier New" panose="02070309020205020404" pitchFamily="49" charset="0"/>
                <a:cs typeface="Courier New" panose="02070309020205020404" pitchFamily="49" charset="0"/>
              </a:rPr>
              <a:t>          |          766           904          1670</a:t>
            </a:r>
          </a:p>
          <a:p>
            <a:pPr marL="0" indent="0">
              <a:buNone/>
            </a:pPr>
            <a:endParaRPr lang="en-US" sz="20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72891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40E8-B2DA-4CCF-AFE6-268237482BB6}"/>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59411834-92E3-49B9-A7B8-77BC1321352C}"/>
              </a:ext>
            </a:extLst>
          </p:cNvPr>
          <p:cNvSpPr>
            <a:spLocks noGrp="1"/>
          </p:cNvSpPr>
          <p:nvPr>
            <p:ph idx="1"/>
          </p:nvPr>
        </p:nvSpPr>
        <p:spPr/>
        <p:txBody>
          <a:bodyPr>
            <a:normAutofit fontScale="25000" lnSpcReduction="20000"/>
          </a:bodyPr>
          <a:lstStyle/>
          <a:p>
            <a:pPr marL="0" indent="0">
              <a:buNone/>
            </a:pPr>
            <a:r>
              <a:rPr lang="en-US">
                <a:latin typeface="Courier New" panose="02070309020205020404" pitchFamily="49" charset="0"/>
                <a:cs typeface="Courier New" panose="02070309020205020404" pitchFamily="49" charset="0"/>
              </a:rPr>
              <a:t> Average |     19137093      13578302      32715395</a:t>
            </a:r>
          </a:p>
          <a:p>
            <a:pPr marL="0" indent="0">
              <a:buNone/>
            </a:pPr>
            <a:r>
              <a:rPr lang="en-US">
                <a:latin typeface="Courier New" panose="02070309020205020404" pitchFamily="49" charset="0"/>
                <a:cs typeface="Courier New" panose="02070309020205020404" pitchFamily="49" charset="0"/>
              </a:rPr>
              <a:t>          |          .16           .12           .28</a:t>
            </a:r>
          </a:p>
          <a:p>
            <a:pPr marL="0" indent="0">
              <a:buNone/>
            </a:pPr>
            <a:r>
              <a:rPr lang="en-US">
                <a:latin typeface="Courier New" panose="02070309020205020404" pitchFamily="49" charset="0"/>
                <a:cs typeface="Courier New" panose="02070309020205020404" pitchFamily="49" charset="0"/>
              </a:rPr>
              <a:t>          |         1572          1366          2938</a:t>
            </a:r>
          </a:p>
          <a:p>
            <a:pPr marL="0" indent="0">
              <a:buNone/>
            </a:pPr>
            <a:r>
              <a:rPr lang="en-US">
                <a:latin typeface="Courier New" panose="02070309020205020404" pitchFamily="49" charset="0"/>
                <a:cs typeface="Courier New" panose="02070309020205020404" pitchFamily="49" charset="0"/>
              </a:rPr>
              <a:t>          | </a:t>
            </a:r>
          </a:p>
          <a:p>
            <a:pPr marL="0" indent="0">
              <a:buNone/>
            </a:pPr>
            <a:r>
              <a:rPr lang="en-US">
                <a:latin typeface="Courier New" panose="02070309020205020404" pitchFamily="49" charset="0"/>
                <a:cs typeface="Courier New" panose="02070309020205020404" pitchFamily="49" charset="0"/>
              </a:rPr>
              <a:t>     Good |     21856626      10319684      32176310</a:t>
            </a:r>
          </a:p>
          <a:p>
            <a:pPr marL="0" indent="0">
              <a:buNone/>
            </a:pPr>
            <a:r>
              <a:rPr lang="en-US">
                <a:latin typeface="Courier New" panose="02070309020205020404" pitchFamily="49" charset="0"/>
                <a:cs typeface="Courier New" panose="02070309020205020404" pitchFamily="49" charset="0"/>
              </a:rPr>
              <a:t>          |          .19          .088           .28</a:t>
            </a:r>
          </a:p>
          <a:p>
            <a:pPr marL="0" indent="0">
              <a:buNone/>
            </a:pPr>
            <a:r>
              <a:rPr lang="en-US">
                <a:latin typeface="Courier New" panose="02070309020205020404" pitchFamily="49" charset="0"/>
                <a:cs typeface="Courier New" panose="02070309020205020404" pitchFamily="49" charset="0"/>
              </a:rPr>
              <a:t>          |         1666           925          2591</a:t>
            </a:r>
          </a:p>
          <a:p>
            <a:pPr marL="0" indent="0">
              <a:buNone/>
            </a:pPr>
            <a:r>
              <a:rPr lang="en-US">
                <a:latin typeface="Courier New" panose="02070309020205020404" pitchFamily="49" charset="0"/>
                <a:cs typeface="Courier New" panose="02070309020205020404" pitchFamily="49" charset="0"/>
              </a:rPr>
              <a:t>          | </a:t>
            </a:r>
          </a:p>
          <a:p>
            <a:pPr marL="0" indent="0">
              <a:buNone/>
            </a:pPr>
            <a:r>
              <a:rPr lang="en-US">
                <a:latin typeface="Courier New" panose="02070309020205020404" pitchFamily="49" charset="0"/>
                <a:cs typeface="Courier New" panose="02070309020205020404" pitchFamily="49" charset="0"/>
              </a:rPr>
              <a:t> Excellen |     22930996       9256339      32187335</a:t>
            </a:r>
          </a:p>
          <a:p>
            <a:pPr marL="0" indent="0">
              <a:buNone/>
            </a:pPr>
            <a:r>
              <a:rPr lang="en-US">
                <a:latin typeface="Courier New" panose="02070309020205020404" pitchFamily="49" charset="0"/>
                <a:cs typeface="Courier New" panose="02070309020205020404" pitchFamily="49" charset="0"/>
              </a:rPr>
              <a:t>          |           .2          .079           .28</a:t>
            </a:r>
          </a:p>
          <a:p>
            <a:pPr marL="0" indent="0">
              <a:buNone/>
            </a:pPr>
            <a:r>
              <a:rPr lang="en-US">
                <a:latin typeface="Courier New" panose="02070309020205020404" pitchFamily="49" charset="0"/>
                <a:cs typeface="Courier New" panose="02070309020205020404" pitchFamily="49" charset="0"/>
              </a:rPr>
              <a:t>          |         1649           758          2407</a:t>
            </a:r>
          </a:p>
          <a:p>
            <a:pPr marL="0" indent="0">
              <a:buNone/>
            </a:pPr>
            <a:r>
              <a:rPr lang="en-US">
                <a:latin typeface="Courier New" panose="02070309020205020404" pitchFamily="49" charset="0"/>
                <a:cs typeface="Courier New" panose="02070309020205020404" pitchFamily="49" charset="0"/>
              </a:rPr>
              <a:t>          | </a:t>
            </a:r>
          </a:p>
          <a:p>
            <a:pPr marL="0" indent="0">
              <a:buNone/>
            </a:pPr>
            <a:r>
              <a:rPr lang="en-US">
                <a:latin typeface="Courier New" panose="02070309020205020404" pitchFamily="49" charset="0"/>
                <a:cs typeface="Courier New" panose="02070309020205020404" pitchFamily="49" charset="0"/>
              </a:rPr>
              <a:t>    Total |     73845567      43151690     116997257</a:t>
            </a:r>
          </a:p>
          <a:p>
            <a:pPr marL="0" indent="0">
              <a:buNone/>
            </a:pPr>
            <a:r>
              <a:rPr lang="en-US">
                <a:latin typeface="Courier New" panose="02070309020205020404" pitchFamily="49" charset="0"/>
                <a:cs typeface="Courier New" panose="02070309020205020404" pitchFamily="49" charset="0"/>
              </a:rPr>
              <a:t>          |          .63           .37             1</a:t>
            </a:r>
          </a:p>
          <a:p>
            <a:pPr marL="0" indent="0">
              <a:buNone/>
            </a:pPr>
            <a:r>
              <a:rPr lang="en-US">
                <a:latin typeface="Courier New" panose="02070309020205020404" pitchFamily="49" charset="0"/>
                <a:cs typeface="Courier New" panose="02070309020205020404" pitchFamily="49" charset="0"/>
              </a:rPr>
              <a:t>          |         5963          4372         10335</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Key: Weighted count</a:t>
            </a:r>
          </a:p>
          <a:p>
            <a:pPr marL="0" indent="0">
              <a:buNone/>
            </a:pPr>
            <a:r>
              <a:rPr lang="en-US">
                <a:latin typeface="Courier New" panose="02070309020205020404" pitchFamily="49" charset="0"/>
                <a:cs typeface="Courier New" panose="02070309020205020404" pitchFamily="49" charset="0"/>
              </a:rPr>
              <a:t>     Cell proportion</a:t>
            </a:r>
          </a:p>
          <a:p>
            <a:pPr marL="0" indent="0">
              <a:buNone/>
            </a:pPr>
            <a:r>
              <a:rPr lang="en-US">
                <a:latin typeface="Courier New" panose="02070309020205020404" pitchFamily="49" charset="0"/>
                <a:cs typeface="Courier New" panose="02070309020205020404" pitchFamily="49" charset="0"/>
              </a:rPr>
              <a:t>     Number of observations</a:t>
            </a:r>
          </a:p>
          <a:p>
            <a:pPr marL="0" indent="0">
              <a:buNone/>
            </a:pPr>
            <a:r>
              <a:rPr lang="en-US">
                <a:latin typeface="Courier New" panose="02070309020205020404" pitchFamily="49" charset="0"/>
                <a:cs typeface="Courier New" panose="02070309020205020404" pitchFamily="49" charset="0"/>
              </a:rPr>
              <a:t>  Pearson:</a:t>
            </a:r>
          </a:p>
          <a:p>
            <a:pPr marL="0" indent="0">
              <a:buNone/>
            </a:pPr>
            <a:r>
              <a:rPr lang="en-US">
                <a:latin typeface="Courier New" panose="02070309020205020404" pitchFamily="49" charset="0"/>
                <a:cs typeface="Courier New" panose="02070309020205020404" pitchFamily="49" charset="0"/>
              </a:rPr>
              <a:t>    Uncorrected   chi2(4)         =  273.4001</a:t>
            </a:r>
          </a:p>
          <a:p>
            <a:pPr marL="0" indent="0">
              <a:buNone/>
            </a:pPr>
            <a:r>
              <a:rPr lang="en-US">
                <a:latin typeface="Courier New" panose="02070309020205020404" pitchFamily="49" charset="0"/>
                <a:cs typeface="Courier New" panose="02070309020205020404" pitchFamily="49" charset="0"/>
              </a:rPr>
              <a:t>    Design-based  F(3.53, 109.46) =   49.8959     P = 0.0000</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9429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C3BF6-07A1-4041-B053-63E127D1D50D}"/>
              </a:ext>
            </a:extLst>
          </p:cNvPr>
          <p:cNvSpPr>
            <a:spLocks noGrp="1"/>
          </p:cNvSpPr>
          <p:nvPr>
            <p:ph type="title"/>
          </p:nvPr>
        </p:nvSpPr>
        <p:spPr/>
        <p:txBody>
          <a:bodyPr/>
          <a:lstStyle/>
          <a:p>
            <a:r>
              <a:rPr lang="en-US"/>
              <a:t>Open data file</a:t>
            </a:r>
          </a:p>
        </p:txBody>
      </p:sp>
      <p:sp>
        <p:nvSpPr>
          <p:cNvPr id="3" name="Content Placeholder 2">
            <a:extLst>
              <a:ext uri="{FF2B5EF4-FFF2-40B4-BE49-F238E27FC236}">
                <a16:creationId xmlns:a16="http://schemas.microsoft.com/office/drawing/2014/main" id="{67169EEE-D3B6-454A-88F6-A24373FCE208}"/>
              </a:ext>
            </a:extLst>
          </p:cNvPr>
          <p:cNvSpPr>
            <a:spLocks noGrp="1"/>
          </p:cNvSpPr>
          <p:nvPr>
            <p:ph idx="1"/>
          </p:nvPr>
        </p:nvSpPr>
        <p:spPr/>
        <p:txBody>
          <a:bodyPr/>
          <a:lstStyle/>
          <a:p>
            <a:pPr marL="0" indent="0">
              <a:buNone/>
            </a:pPr>
            <a:r>
              <a:rPr lang="en-US"/>
              <a:t>use https://www.stata-press.com/data/r18/nhanes2f, clear</a:t>
            </a:r>
          </a:p>
          <a:p>
            <a:pPr marL="0" indent="0">
              <a:buNone/>
            </a:pPr>
            <a:r>
              <a:rPr lang="en-US"/>
              <a:t>The sampling plan for these data was stratified cluster sampling</a:t>
            </a:r>
          </a:p>
          <a:p>
            <a:r>
              <a:rPr lang="en-US"/>
              <a:t>Need the name of the following:</a:t>
            </a:r>
          </a:p>
          <a:p>
            <a:pPr lvl="1"/>
            <a:r>
              <a:rPr lang="en-US"/>
              <a:t>Sampling weight: finalwgt</a:t>
            </a:r>
          </a:p>
          <a:p>
            <a:pPr lvl="1"/>
            <a:r>
              <a:rPr lang="en-US"/>
              <a:t>Stratification variable: stratid</a:t>
            </a:r>
          </a:p>
          <a:p>
            <a:pPr lvl="1"/>
            <a:r>
              <a:rPr lang="en-US"/>
              <a:t>Cluster variable: psuid</a:t>
            </a:r>
          </a:p>
        </p:txBody>
      </p:sp>
    </p:spTree>
    <p:extLst>
      <p:ext uri="{BB962C8B-B14F-4D97-AF65-F5344CB8AC3E}">
        <p14:creationId xmlns:p14="http://schemas.microsoft.com/office/powerpoint/2010/main" val="20670010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0AD5D-0F12-4F07-B42E-AF3D6238785B}"/>
              </a:ext>
            </a:extLst>
          </p:cNvPr>
          <p:cNvSpPr>
            <a:spLocks noGrp="1"/>
          </p:cNvSpPr>
          <p:nvPr>
            <p:ph type="title"/>
          </p:nvPr>
        </p:nvSpPr>
        <p:spPr/>
        <p:txBody>
          <a:bodyPr/>
          <a:lstStyle/>
          <a:p>
            <a:r>
              <a:rPr lang="en-US"/>
              <a:t>Logistic regression with categorical and continuous predictors</a:t>
            </a:r>
          </a:p>
        </p:txBody>
      </p:sp>
      <p:sp>
        <p:nvSpPr>
          <p:cNvPr id="3" name="Content Placeholder 2">
            <a:extLst>
              <a:ext uri="{FF2B5EF4-FFF2-40B4-BE49-F238E27FC236}">
                <a16:creationId xmlns:a16="http://schemas.microsoft.com/office/drawing/2014/main" id="{E35FBF88-0A1B-4C52-AF85-D4B490F9A708}"/>
              </a:ext>
            </a:extLst>
          </p:cNvPr>
          <p:cNvSpPr>
            <a:spLocks noGrp="1"/>
          </p:cNvSpPr>
          <p:nvPr>
            <p:ph idx="1"/>
          </p:nvPr>
        </p:nvSpPr>
        <p:spPr/>
        <p:txBody>
          <a:bodyPr>
            <a:normAutofit fontScale="25000" lnSpcReduction="20000"/>
          </a:bodyPr>
          <a:lstStyle/>
          <a:p>
            <a:pPr marL="0" indent="0">
              <a:buNone/>
            </a:pPr>
            <a:r>
              <a:rPr lang="en-US" sz="9600" b="1">
                <a:latin typeface="Courier New" panose="02070309020205020404" pitchFamily="49" charset="0"/>
                <a:cs typeface="Courier New" panose="02070309020205020404" pitchFamily="49" charset="0"/>
              </a:rPr>
              <a:t>svy: logit highbp ib3.health c.age </a:t>
            </a:r>
            <a:r>
              <a:rPr lang="en-US" sz="9600">
                <a:latin typeface="Courier New" panose="02070309020205020404" pitchFamily="49" charset="0"/>
                <a:cs typeface="Courier New" panose="02070309020205020404" pitchFamily="49" charset="0"/>
              </a:rPr>
              <a:t>// “average”is reference group</a:t>
            </a:r>
          </a:p>
          <a:p>
            <a:pPr marL="0" indent="0">
              <a:buNone/>
            </a:pPr>
            <a:r>
              <a:rPr lang="en-US" sz="2400">
                <a:latin typeface="Courier New" panose="02070309020205020404" pitchFamily="49" charset="0"/>
                <a:cs typeface="Courier New" panose="02070309020205020404" pitchFamily="49" charset="0"/>
              </a:rPr>
              <a:t>(running logit on estimation sample)</a:t>
            </a:r>
          </a:p>
          <a:p>
            <a:pPr marL="0" indent="0">
              <a:buNone/>
            </a:pPr>
            <a:r>
              <a:rPr lang="en-US" sz="2400">
                <a:latin typeface="Courier New" panose="02070309020205020404" pitchFamily="49" charset="0"/>
                <a:cs typeface="Courier New" panose="02070309020205020404" pitchFamily="49" charset="0"/>
              </a:rPr>
              <a:t>Survey: Logistic regression</a:t>
            </a:r>
          </a:p>
          <a:p>
            <a:pPr marL="0" indent="0">
              <a:buNone/>
            </a:pPr>
            <a:r>
              <a:rPr lang="en-US" sz="2400">
                <a:latin typeface="Courier New" panose="02070309020205020404" pitchFamily="49" charset="0"/>
                <a:cs typeface="Courier New" panose="02070309020205020404" pitchFamily="49" charset="0"/>
              </a:rPr>
              <a:t>Number of strata = 31                            Number of obs   =      10,335</a:t>
            </a:r>
          </a:p>
          <a:p>
            <a:pPr marL="0" indent="0">
              <a:buNone/>
            </a:pPr>
            <a:r>
              <a:rPr lang="en-US" sz="2400">
                <a:latin typeface="Courier New" panose="02070309020205020404" pitchFamily="49" charset="0"/>
                <a:cs typeface="Courier New" panose="02070309020205020404" pitchFamily="49" charset="0"/>
              </a:rPr>
              <a:t>Number of PSUs   = 62                            Population size = 116,997,257</a:t>
            </a:r>
          </a:p>
          <a:p>
            <a:pPr marL="0" indent="0">
              <a:buNone/>
            </a:pPr>
            <a:r>
              <a:rPr lang="en-US" sz="2400">
                <a:latin typeface="Courier New" panose="02070309020205020404" pitchFamily="49" charset="0"/>
                <a:cs typeface="Courier New" panose="02070309020205020404" pitchFamily="49" charset="0"/>
              </a:rPr>
              <a:t>                                                 Design df       =          31</a:t>
            </a:r>
          </a:p>
          <a:p>
            <a:pPr marL="0" indent="0">
              <a:buNone/>
            </a:pPr>
            <a:r>
              <a:rPr lang="en-US" sz="2400">
                <a:latin typeface="Courier New" panose="02070309020205020404" pitchFamily="49" charset="0"/>
                <a:cs typeface="Courier New" panose="02070309020205020404" pitchFamily="49" charset="0"/>
              </a:rPr>
              <a:t>                                                 F(5, 27)        =      186.86</a:t>
            </a:r>
          </a:p>
          <a:p>
            <a:pPr marL="0" indent="0">
              <a:buNone/>
            </a:pPr>
            <a:r>
              <a:rPr lang="en-US" sz="2400">
                <a:latin typeface="Courier New" panose="02070309020205020404" pitchFamily="49" charset="0"/>
                <a:cs typeface="Courier New" panose="02070309020205020404" pitchFamily="49" charset="0"/>
              </a:rPr>
              <a:t>                                                 Prob &gt; F        =      0.0000</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             Linearized</a:t>
            </a:r>
          </a:p>
          <a:p>
            <a:pPr marL="0" indent="0">
              <a:buNone/>
            </a:pPr>
            <a:r>
              <a:rPr lang="en-US" sz="2400">
                <a:latin typeface="Courier New" panose="02070309020205020404" pitchFamily="49" charset="0"/>
                <a:cs typeface="Courier New" panose="02070309020205020404" pitchFamily="49" charset="0"/>
              </a:rPr>
              <a:t>      highbp | Coefficient  std. err.      t    P&gt;|t|     [95% conf. interval]</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health |</a:t>
            </a:r>
          </a:p>
          <a:p>
            <a:pPr marL="0" indent="0">
              <a:buNone/>
            </a:pPr>
            <a:r>
              <a:rPr lang="en-US" sz="2400">
                <a:latin typeface="Courier New" panose="02070309020205020404" pitchFamily="49" charset="0"/>
                <a:cs typeface="Courier New" panose="02070309020205020404" pitchFamily="49" charset="0"/>
              </a:rPr>
              <a:t>       Poor  |   .0422165   .1317361     0.32   0.751    -.2264609     .310894</a:t>
            </a:r>
          </a:p>
          <a:p>
            <a:pPr marL="0" indent="0">
              <a:buNone/>
            </a:pPr>
            <a:r>
              <a:rPr lang="en-US" sz="2400">
                <a:latin typeface="Courier New" panose="02070309020205020404" pitchFamily="49" charset="0"/>
                <a:cs typeface="Courier New" panose="02070309020205020404" pitchFamily="49" charset="0"/>
              </a:rPr>
              <a:t>       Fair  |   .0015363   .0676718     0.02   0.982    -.1364811    .1395538</a:t>
            </a:r>
          </a:p>
          <a:p>
            <a:pPr marL="0" indent="0">
              <a:buNone/>
            </a:pPr>
            <a:r>
              <a:rPr lang="en-US" sz="2400">
                <a:latin typeface="Courier New" panose="02070309020205020404" pitchFamily="49" charset="0"/>
                <a:cs typeface="Courier New" panose="02070309020205020404" pitchFamily="49" charset="0"/>
              </a:rPr>
              <a:t>       Good  |  -.1926015   .0614354    -3.14   0.004    -.3178998   -.0673033</a:t>
            </a:r>
          </a:p>
          <a:p>
            <a:pPr marL="0" indent="0">
              <a:buNone/>
            </a:pPr>
            <a:r>
              <a:rPr lang="en-US" sz="2400">
                <a:latin typeface="Courier New" panose="02070309020205020404" pitchFamily="49" charset="0"/>
                <a:cs typeface="Courier New" panose="02070309020205020404" pitchFamily="49" charset="0"/>
              </a:rPr>
              <a:t>  Excellent  |  -.2633746   .0769005    -3.42   0.002    -.4202142    -.106535</a:t>
            </a:r>
          </a:p>
          <a:p>
            <a:pPr marL="0" indent="0">
              <a:buNone/>
            </a:pPr>
            <a:r>
              <a:rPr lang="en-US" sz="2400">
                <a:latin typeface="Courier New" panose="02070309020205020404" pitchFamily="49" charset="0"/>
                <a:cs typeface="Courier New" panose="02070309020205020404" pitchFamily="49" charset="0"/>
              </a:rPr>
              <a:t>             |</a:t>
            </a:r>
          </a:p>
          <a:p>
            <a:pPr marL="0" indent="0">
              <a:buNone/>
            </a:pPr>
            <a:r>
              <a:rPr lang="en-US" sz="2400">
                <a:latin typeface="Courier New" panose="02070309020205020404" pitchFamily="49" charset="0"/>
                <a:cs typeface="Courier New" panose="02070309020205020404" pitchFamily="49" charset="0"/>
              </a:rPr>
              <a:t>         age |   .0473091   .0015249    31.03   0.000     .0441992    .0504191</a:t>
            </a:r>
          </a:p>
          <a:p>
            <a:pPr marL="0" indent="0">
              <a:buNone/>
            </a:pPr>
            <a:r>
              <a:rPr lang="en-US" sz="2400">
                <a:latin typeface="Courier New" panose="02070309020205020404" pitchFamily="49" charset="0"/>
                <a:cs typeface="Courier New" panose="02070309020205020404" pitchFamily="49" charset="0"/>
              </a:rPr>
              <a:t>       _cons |  -2.480283   .1060894   -23.38   0.000    -2.696654   -2.263913</a:t>
            </a:r>
          </a:p>
          <a:p>
            <a:pPr marL="0" indent="0">
              <a:buNone/>
            </a:pPr>
            <a:r>
              <a:rPr lang="en-US" sz="2400">
                <a:latin typeface="Courier New" panose="02070309020205020404" pitchFamily="49" charset="0"/>
                <a:cs typeface="Courier New" panose="02070309020205020404" pitchFamily="49" charset="0"/>
              </a:rPr>
              <a:t>------------------------------------------------------------------------------</a:t>
            </a:r>
          </a:p>
          <a:p>
            <a:pPr marL="0" indent="0">
              <a:buNone/>
            </a:pPr>
            <a:endParaRPr lang="en-US" sz="24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061524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50B89-E9C5-43C2-901F-0BA03CA9E6CE}"/>
              </a:ext>
            </a:extLst>
          </p:cNvPr>
          <p:cNvSpPr>
            <a:spLocks noGrp="1"/>
          </p:cNvSpPr>
          <p:nvPr>
            <p:ph type="title"/>
          </p:nvPr>
        </p:nvSpPr>
        <p:spPr/>
        <p:txBody>
          <a:bodyPr/>
          <a:lstStyle/>
          <a:p>
            <a:r>
              <a:rPr lang="en-US"/>
              <a:t>Getting the omnibus test of the categorical predictor “health”</a:t>
            </a:r>
          </a:p>
        </p:txBody>
      </p:sp>
      <p:sp>
        <p:nvSpPr>
          <p:cNvPr id="3" name="Content Placeholder 2">
            <a:extLst>
              <a:ext uri="{FF2B5EF4-FFF2-40B4-BE49-F238E27FC236}">
                <a16:creationId xmlns:a16="http://schemas.microsoft.com/office/drawing/2014/main" id="{C067CDD8-49C4-4A8E-A83F-165D308DD017}"/>
              </a:ext>
            </a:extLst>
          </p:cNvPr>
          <p:cNvSpPr>
            <a:spLocks noGrp="1"/>
          </p:cNvSpPr>
          <p:nvPr>
            <p:ph idx="1"/>
          </p:nvPr>
        </p:nvSpPr>
        <p:spPr/>
        <p:txBody>
          <a:bodyPr>
            <a:normAutofit fontScale="47500" lnSpcReduction="20000"/>
          </a:bodyPr>
          <a:lstStyle/>
          <a:p>
            <a:pPr marL="0" indent="0">
              <a:buNone/>
            </a:pPr>
            <a:r>
              <a:rPr lang="en-US" sz="5100" b="1">
                <a:latin typeface="Courier New" panose="02070309020205020404" pitchFamily="49" charset="0"/>
                <a:cs typeface="Courier New" panose="02070309020205020404" pitchFamily="49" charset="0"/>
              </a:rPr>
              <a:t>contrast health</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Contrasts of marginal linear predictions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Margins: asbalanced</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df           F        P&gt;F</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health |          4        3.85     0.0129</a:t>
            </a:r>
          </a:p>
          <a:p>
            <a:pPr marL="0" indent="0">
              <a:buNone/>
            </a:pPr>
            <a:r>
              <a:rPr lang="en-US">
                <a:latin typeface="Courier New" panose="02070309020205020404" pitchFamily="49" charset="0"/>
                <a:cs typeface="Courier New" panose="02070309020205020404" pitchFamily="49" charset="0"/>
              </a:rPr>
              <a:t>      Design |         31</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Note: F statistics are adjusted for the survey</a:t>
            </a:r>
          </a:p>
          <a:p>
            <a:pPr marL="0" indent="0">
              <a:buNone/>
            </a:pPr>
            <a:r>
              <a:rPr lang="en-US">
                <a:latin typeface="Courier New" panose="02070309020205020404" pitchFamily="49" charset="0"/>
                <a:cs typeface="Courier New" panose="02070309020205020404" pitchFamily="49" charset="0"/>
              </a:rPr>
              <a:t>      design.</a:t>
            </a:r>
          </a:p>
          <a:p>
            <a:pPr marL="0" indent="0">
              <a:buNone/>
            </a:pPr>
            <a:endParaRPr lang="en-US">
              <a:latin typeface="Courier New" panose="02070309020205020404" pitchFamily="49" charset="0"/>
              <a:cs typeface="Courier New" panose="02070309020205020404" pitchFamily="49" charset="0"/>
            </a:endParaRP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2247771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A567-9677-48C4-8FB3-2BDFB19C68C3}"/>
              </a:ext>
            </a:extLst>
          </p:cNvPr>
          <p:cNvSpPr>
            <a:spLocks noGrp="1"/>
          </p:cNvSpPr>
          <p:nvPr>
            <p:ph type="title"/>
          </p:nvPr>
        </p:nvSpPr>
        <p:spPr/>
        <p:txBody>
          <a:bodyPr/>
          <a:lstStyle/>
          <a:p>
            <a:r>
              <a:rPr lang="en-US"/>
              <a:t>Including a categorical by continuous interaction term</a:t>
            </a:r>
          </a:p>
        </p:txBody>
      </p:sp>
      <p:sp>
        <p:nvSpPr>
          <p:cNvPr id="3" name="Content Placeholder 2">
            <a:extLst>
              <a:ext uri="{FF2B5EF4-FFF2-40B4-BE49-F238E27FC236}">
                <a16:creationId xmlns:a16="http://schemas.microsoft.com/office/drawing/2014/main" id="{89080E80-E0BE-4243-8F05-EE3066DBDFA2}"/>
              </a:ext>
            </a:extLst>
          </p:cNvPr>
          <p:cNvSpPr>
            <a:spLocks noGrp="1"/>
          </p:cNvSpPr>
          <p:nvPr>
            <p:ph idx="1"/>
          </p:nvPr>
        </p:nvSpPr>
        <p:spPr/>
        <p:txBody>
          <a:bodyPr>
            <a:normAutofit/>
          </a:bodyPr>
          <a:lstStyle/>
          <a:p>
            <a:pPr marL="0" indent="0">
              <a:buNone/>
            </a:pPr>
            <a:r>
              <a:rPr lang="en-US" sz="2600" b="1">
                <a:latin typeface="Courier New" panose="02070309020205020404" pitchFamily="49" charset="0"/>
                <a:cs typeface="Courier New" panose="02070309020205020404" pitchFamily="49" charset="0"/>
              </a:rPr>
              <a:t>svy: logit highbp ib3.health##c.age</a:t>
            </a:r>
          </a:p>
          <a:p>
            <a:pPr marL="0" indent="0">
              <a:buNone/>
            </a:pPr>
            <a:r>
              <a:rPr lang="en-US" sz="1700">
                <a:latin typeface="Courier New" panose="02070309020205020404" pitchFamily="49" charset="0"/>
                <a:cs typeface="Courier New" panose="02070309020205020404" pitchFamily="49" charset="0"/>
              </a:rPr>
              <a:t>(running logit on estimation sample)</a:t>
            </a:r>
          </a:p>
          <a:p>
            <a:pPr marL="0" indent="0">
              <a:buNone/>
            </a:pPr>
            <a:endParaRPr lang="en-US" sz="1700">
              <a:latin typeface="Courier New" panose="02070309020205020404" pitchFamily="49" charset="0"/>
              <a:cs typeface="Courier New" panose="02070309020205020404" pitchFamily="49" charset="0"/>
            </a:endParaRPr>
          </a:p>
          <a:p>
            <a:pPr marL="0" indent="0">
              <a:buNone/>
            </a:pPr>
            <a:r>
              <a:rPr lang="en-US" sz="1700">
                <a:latin typeface="Courier New" panose="02070309020205020404" pitchFamily="49" charset="0"/>
                <a:cs typeface="Courier New" panose="02070309020205020404" pitchFamily="49" charset="0"/>
              </a:rPr>
              <a:t>Survey: Logistic regression</a:t>
            </a:r>
          </a:p>
          <a:p>
            <a:pPr marL="0" indent="0">
              <a:buNone/>
            </a:pPr>
            <a:endParaRPr lang="en-US" sz="1700">
              <a:latin typeface="Courier New" panose="02070309020205020404" pitchFamily="49" charset="0"/>
              <a:cs typeface="Courier New" panose="02070309020205020404" pitchFamily="49" charset="0"/>
            </a:endParaRPr>
          </a:p>
          <a:p>
            <a:pPr marL="0" indent="0">
              <a:buNone/>
            </a:pPr>
            <a:r>
              <a:rPr lang="en-US" sz="1700">
                <a:latin typeface="Courier New" panose="02070309020205020404" pitchFamily="49" charset="0"/>
                <a:cs typeface="Courier New" panose="02070309020205020404" pitchFamily="49" charset="0"/>
              </a:rPr>
              <a:t>Number of strata = 31                            Number of obs   =      10,335</a:t>
            </a:r>
          </a:p>
          <a:p>
            <a:pPr marL="0" indent="0">
              <a:buNone/>
            </a:pPr>
            <a:r>
              <a:rPr lang="en-US" sz="1700">
                <a:latin typeface="Courier New" panose="02070309020205020404" pitchFamily="49" charset="0"/>
                <a:cs typeface="Courier New" panose="02070309020205020404" pitchFamily="49" charset="0"/>
              </a:rPr>
              <a:t>Number of PSUs   = 62                            Population size = 116,997,257</a:t>
            </a:r>
          </a:p>
          <a:p>
            <a:pPr marL="0" indent="0">
              <a:buNone/>
            </a:pPr>
            <a:r>
              <a:rPr lang="en-US" sz="1700">
                <a:latin typeface="Courier New" panose="02070309020205020404" pitchFamily="49" charset="0"/>
                <a:cs typeface="Courier New" panose="02070309020205020404" pitchFamily="49" charset="0"/>
              </a:rPr>
              <a:t>                                                 Design df       =          31</a:t>
            </a:r>
          </a:p>
          <a:p>
            <a:pPr marL="0" indent="0">
              <a:buNone/>
            </a:pPr>
            <a:r>
              <a:rPr lang="en-US" sz="1700">
                <a:latin typeface="Courier New" panose="02070309020205020404" pitchFamily="49" charset="0"/>
                <a:cs typeface="Courier New" panose="02070309020205020404" pitchFamily="49" charset="0"/>
              </a:rPr>
              <a:t>                                                 F(9, 23)        =       86.76</a:t>
            </a:r>
          </a:p>
          <a:p>
            <a:pPr marL="0" indent="0">
              <a:buNone/>
            </a:pPr>
            <a:r>
              <a:rPr lang="en-US" sz="1700">
                <a:latin typeface="Courier New" panose="02070309020205020404" pitchFamily="49" charset="0"/>
                <a:cs typeface="Courier New" panose="02070309020205020404" pitchFamily="49" charset="0"/>
              </a:rPr>
              <a:t>                                                 Prob &gt; F        =      0.0000</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682533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2067C-566D-414F-AD4C-B996B09DCB77}"/>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501D5192-8745-4943-9756-6D017CC76B3F}"/>
              </a:ext>
            </a:extLst>
          </p:cNvPr>
          <p:cNvSpPr>
            <a:spLocks noGrp="1"/>
          </p:cNvSpPr>
          <p:nvPr>
            <p:ph idx="1"/>
          </p:nvPr>
        </p:nvSpPr>
        <p:spPr/>
        <p:txBody>
          <a:bodyPr>
            <a:normAutofit fontScale="2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highbp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health |</a:t>
            </a:r>
          </a:p>
          <a:p>
            <a:pPr marL="0" indent="0">
              <a:buNone/>
            </a:pPr>
            <a:r>
              <a:rPr lang="en-US">
                <a:latin typeface="Courier New" panose="02070309020205020404" pitchFamily="49" charset="0"/>
                <a:cs typeface="Courier New" panose="02070309020205020404" pitchFamily="49" charset="0"/>
              </a:rPr>
              <a:t>       Poor  |   1.184622   .4603688     2.57   0.015     .2456932     2.12355</a:t>
            </a:r>
          </a:p>
          <a:p>
            <a:pPr marL="0" indent="0">
              <a:buNone/>
            </a:pPr>
            <a:r>
              <a:rPr lang="en-US">
                <a:latin typeface="Courier New" panose="02070309020205020404" pitchFamily="49" charset="0"/>
                <a:cs typeface="Courier New" panose="02070309020205020404" pitchFamily="49" charset="0"/>
              </a:rPr>
              <a:t>       Fair  |   .0943241   .2754073     0.34   0.734    -.4673728     .656021</a:t>
            </a:r>
          </a:p>
          <a:p>
            <a:pPr marL="0" indent="0">
              <a:buNone/>
            </a:pPr>
            <a:r>
              <a:rPr lang="en-US">
                <a:latin typeface="Courier New" panose="02070309020205020404" pitchFamily="49" charset="0"/>
                <a:cs typeface="Courier New" panose="02070309020205020404" pitchFamily="49" charset="0"/>
              </a:rPr>
              <a:t>       Good  |  -.3275786   .1702732    -1.92   0.064    -.6748529    .0196958</a:t>
            </a:r>
          </a:p>
          <a:p>
            <a:pPr marL="0" indent="0">
              <a:buNone/>
            </a:pPr>
            <a:r>
              <a:rPr lang="en-US">
                <a:latin typeface="Courier New" panose="02070309020205020404" pitchFamily="49" charset="0"/>
                <a:cs typeface="Courier New" panose="02070309020205020404" pitchFamily="49" charset="0"/>
              </a:rPr>
              <a:t>  Excellent  |  -.4030749   .1921477    -2.10   0.044    -.7949627    -.011187</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.0467356   .0025779    18.13   0.000     .0414779    .0519933</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health#c.age |</a:t>
            </a:r>
          </a:p>
          <a:p>
            <a:pPr marL="0" indent="0">
              <a:buNone/>
            </a:pPr>
            <a:r>
              <a:rPr lang="en-US">
                <a:latin typeface="Courier New" panose="02070309020205020404" pitchFamily="49" charset="0"/>
                <a:cs typeface="Courier New" panose="02070309020205020404" pitchFamily="49" charset="0"/>
              </a:rPr>
              <a:t>       Poor  |  -.0206937   .0078239    -2.64   0.013    -.0366506   -.0047367</a:t>
            </a:r>
          </a:p>
          <a:p>
            <a:pPr marL="0" indent="0">
              <a:buNone/>
            </a:pPr>
            <a:r>
              <a:rPr lang="en-US">
                <a:latin typeface="Courier New" panose="02070309020205020404" pitchFamily="49" charset="0"/>
                <a:cs typeface="Courier New" panose="02070309020205020404" pitchFamily="49" charset="0"/>
              </a:rPr>
              <a:t>       Fair  |  -.0017234   .0052911    -0.33   0.747    -.0125146    .0090678</a:t>
            </a:r>
          </a:p>
          <a:p>
            <a:pPr marL="0" indent="0">
              <a:buNone/>
            </a:pPr>
            <a:r>
              <a:rPr lang="en-US">
                <a:latin typeface="Courier New" panose="02070309020205020404" pitchFamily="49" charset="0"/>
                <a:cs typeface="Courier New" panose="02070309020205020404" pitchFamily="49" charset="0"/>
              </a:rPr>
              <a:t>       Good  |   .0031633   .0035254     0.90   0.376    -.0040267    .0103534</a:t>
            </a:r>
          </a:p>
          <a:p>
            <a:pPr marL="0" indent="0">
              <a:buNone/>
            </a:pPr>
            <a:r>
              <a:rPr lang="en-US">
                <a:latin typeface="Courier New" panose="02070309020205020404" pitchFamily="49" charset="0"/>
                <a:cs typeface="Courier New" panose="02070309020205020404" pitchFamily="49" charset="0"/>
              </a:rPr>
              <a:t>  Excellent  |   .0033972   .0040242     0.84   0.405    -.0048104    .0116047</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_cons |  -2.453943   .1458084   -16.83   0.000    -2.751322   -2.156565</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2320369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6E14-972D-4CB3-BC2D-11A4BBA8D5BE}"/>
              </a:ext>
            </a:extLst>
          </p:cNvPr>
          <p:cNvSpPr>
            <a:spLocks noGrp="1"/>
          </p:cNvSpPr>
          <p:nvPr>
            <p:ph type="title"/>
          </p:nvPr>
        </p:nvSpPr>
        <p:spPr/>
        <p:txBody>
          <a:bodyPr/>
          <a:lstStyle/>
          <a:p>
            <a:r>
              <a:rPr lang="en-US"/>
              <a:t>Getting the omnibus test of the interaction</a:t>
            </a:r>
          </a:p>
        </p:txBody>
      </p:sp>
      <p:sp>
        <p:nvSpPr>
          <p:cNvPr id="3" name="Content Placeholder 2">
            <a:extLst>
              <a:ext uri="{FF2B5EF4-FFF2-40B4-BE49-F238E27FC236}">
                <a16:creationId xmlns:a16="http://schemas.microsoft.com/office/drawing/2014/main" id="{A30B5A96-9F2C-43CD-868E-E9DC3CEC4A94}"/>
              </a:ext>
            </a:extLst>
          </p:cNvPr>
          <p:cNvSpPr>
            <a:spLocks noGrp="1"/>
          </p:cNvSpPr>
          <p:nvPr>
            <p:ph idx="1"/>
          </p:nvPr>
        </p:nvSpPr>
        <p:spPr/>
        <p:txBody>
          <a:bodyPr>
            <a:normAutofit fontScale="47500" lnSpcReduction="20000"/>
          </a:bodyPr>
          <a:lstStyle/>
          <a:p>
            <a:pPr marL="0" indent="0">
              <a:buNone/>
            </a:pPr>
            <a:r>
              <a:rPr lang="en-US" sz="5100" b="1">
                <a:latin typeface="Courier New" panose="02070309020205020404" pitchFamily="49" charset="0"/>
                <a:cs typeface="Courier New" panose="02070309020205020404" pitchFamily="49" charset="0"/>
              </a:rPr>
              <a:t>contrast health#c.age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Contrasts of marginal linear predictions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Margins: asbalanced</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df           F        P&gt;F</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health#c.age |          4        2.54     0.0617</a:t>
            </a:r>
          </a:p>
          <a:p>
            <a:pPr marL="0" indent="0">
              <a:buNone/>
            </a:pPr>
            <a:r>
              <a:rPr lang="en-US">
                <a:latin typeface="Courier New" panose="02070309020205020404" pitchFamily="49" charset="0"/>
                <a:cs typeface="Courier New" panose="02070309020205020404" pitchFamily="49" charset="0"/>
              </a:rPr>
              <a:t>      Design |         31</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Note: F statistics are adjusted for the survey</a:t>
            </a:r>
          </a:p>
          <a:p>
            <a:pPr marL="0" indent="0">
              <a:buNone/>
            </a:pPr>
            <a:r>
              <a:rPr lang="en-US">
                <a:latin typeface="Courier New" panose="02070309020205020404" pitchFamily="49" charset="0"/>
                <a:cs typeface="Courier New" panose="02070309020205020404" pitchFamily="49" charset="0"/>
              </a:rPr>
              <a:t>      design.</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1157520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51681-0D1E-4321-86C3-9BF1F619ED05}"/>
              </a:ext>
            </a:extLst>
          </p:cNvPr>
          <p:cNvSpPr>
            <a:spLocks noGrp="1"/>
          </p:cNvSpPr>
          <p:nvPr>
            <p:ph type="title"/>
          </p:nvPr>
        </p:nvSpPr>
        <p:spPr/>
        <p:txBody>
          <a:bodyPr/>
          <a:lstStyle/>
          <a:p>
            <a:r>
              <a:rPr lang="en-US"/>
              <a:t>Getting the omnibus test of “health”</a:t>
            </a:r>
          </a:p>
        </p:txBody>
      </p:sp>
      <p:sp>
        <p:nvSpPr>
          <p:cNvPr id="3" name="Content Placeholder 2">
            <a:extLst>
              <a:ext uri="{FF2B5EF4-FFF2-40B4-BE49-F238E27FC236}">
                <a16:creationId xmlns:a16="http://schemas.microsoft.com/office/drawing/2014/main" id="{8C573805-93D8-4264-8014-5FED8BF224B3}"/>
              </a:ext>
            </a:extLst>
          </p:cNvPr>
          <p:cNvSpPr>
            <a:spLocks noGrp="1"/>
          </p:cNvSpPr>
          <p:nvPr>
            <p:ph idx="1"/>
          </p:nvPr>
        </p:nvSpPr>
        <p:spPr/>
        <p:txBody>
          <a:bodyPr>
            <a:normAutofit fontScale="47500" lnSpcReduction="20000"/>
          </a:bodyPr>
          <a:lstStyle/>
          <a:p>
            <a:pPr marL="0" indent="0">
              <a:buNone/>
            </a:pPr>
            <a:r>
              <a:rPr lang="en-US" sz="5100" b="1">
                <a:latin typeface="Courier New" panose="02070309020205020404" pitchFamily="49" charset="0"/>
                <a:cs typeface="Courier New" panose="02070309020205020404" pitchFamily="49" charset="0"/>
              </a:rPr>
              <a:t>contrast health</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Contrasts of marginal linear predictions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Margins: asbalanced</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df           F        P&gt;F</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health |          4        3.58     0.0176</a:t>
            </a:r>
          </a:p>
          <a:p>
            <a:pPr marL="0" indent="0">
              <a:buNone/>
            </a:pPr>
            <a:r>
              <a:rPr lang="en-US">
                <a:latin typeface="Courier New" panose="02070309020205020404" pitchFamily="49" charset="0"/>
                <a:cs typeface="Courier New" panose="02070309020205020404" pitchFamily="49" charset="0"/>
              </a:rPr>
              <a:t>      Design |         31</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Note: F statistics are adjusted for the survey</a:t>
            </a:r>
          </a:p>
          <a:p>
            <a:pPr marL="0" indent="0">
              <a:buNone/>
            </a:pPr>
            <a:r>
              <a:rPr lang="en-US">
                <a:latin typeface="Courier New" panose="02070309020205020404" pitchFamily="49" charset="0"/>
                <a:cs typeface="Courier New" panose="02070309020205020404" pitchFamily="49" charset="0"/>
              </a:rPr>
              <a:t>      design.</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1313727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7F9A-79DB-4D71-A324-CD7CD4A88A46}"/>
              </a:ext>
            </a:extLst>
          </p:cNvPr>
          <p:cNvSpPr>
            <a:spLocks noGrp="1"/>
          </p:cNvSpPr>
          <p:nvPr>
            <p:ph type="title"/>
          </p:nvPr>
        </p:nvSpPr>
        <p:spPr/>
        <p:txBody>
          <a:bodyPr/>
          <a:lstStyle/>
          <a:p>
            <a:r>
              <a:rPr lang="en-US"/>
              <a:t>Preparing to graph the interaction</a:t>
            </a:r>
          </a:p>
        </p:txBody>
      </p:sp>
      <p:sp>
        <p:nvSpPr>
          <p:cNvPr id="3" name="Content Placeholder 2">
            <a:extLst>
              <a:ext uri="{FF2B5EF4-FFF2-40B4-BE49-F238E27FC236}">
                <a16:creationId xmlns:a16="http://schemas.microsoft.com/office/drawing/2014/main" id="{BEBCF794-7B37-4460-AC42-320F5C30C010}"/>
              </a:ext>
            </a:extLst>
          </p:cNvPr>
          <p:cNvSpPr>
            <a:spLocks noGrp="1"/>
          </p:cNvSpPr>
          <p:nvPr>
            <p:ph idx="1"/>
          </p:nvPr>
        </p:nvSpPr>
        <p:spPr/>
        <p:txBody>
          <a:bodyPr>
            <a:normAutofit fontScale="47500" lnSpcReduction="20000"/>
          </a:bodyPr>
          <a:lstStyle/>
          <a:p>
            <a:pPr marL="0" indent="0">
              <a:buNone/>
            </a:pPr>
            <a:r>
              <a:rPr lang="en-US" sz="4400" b="1">
                <a:latin typeface="Courier New" panose="02070309020205020404" pitchFamily="49" charset="0"/>
                <a:cs typeface="Courier New" panose="02070309020205020404" pitchFamily="49" charset="0"/>
              </a:rPr>
              <a:t>margins health, at(age=(20(10)70)) vsquish vce(unconditional)</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Adjusted predictions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10,335</a:t>
            </a:r>
          </a:p>
          <a:p>
            <a:pPr marL="0" indent="0">
              <a:buNone/>
            </a:pPr>
            <a:r>
              <a:rPr lang="en-US">
                <a:latin typeface="Courier New" panose="02070309020205020404" pitchFamily="49" charset="0"/>
                <a:cs typeface="Courier New" panose="02070309020205020404" pitchFamily="49" charset="0"/>
              </a:rPr>
              <a:t>Number of PSUs   = 62                            Population size = 116,997,257</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Expression: Pr(highbp), predict()</a:t>
            </a:r>
          </a:p>
          <a:p>
            <a:pPr marL="0" indent="0">
              <a:buNone/>
            </a:pPr>
            <a:r>
              <a:rPr lang="en-US">
                <a:latin typeface="Courier New" panose="02070309020205020404" pitchFamily="49" charset="0"/>
                <a:cs typeface="Courier New" panose="02070309020205020404" pitchFamily="49" charset="0"/>
              </a:rPr>
              <a:t>1._at: age = 20</a:t>
            </a:r>
          </a:p>
          <a:p>
            <a:pPr marL="0" indent="0">
              <a:buNone/>
            </a:pPr>
            <a:r>
              <a:rPr lang="en-US">
                <a:latin typeface="Courier New" panose="02070309020205020404" pitchFamily="49" charset="0"/>
                <a:cs typeface="Courier New" panose="02070309020205020404" pitchFamily="49" charset="0"/>
              </a:rPr>
              <a:t>2._at: age = 30</a:t>
            </a:r>
          </a:p>
          <a:p>
            <a:pPr marL="0" indent="0">
              <a:buNone/>
            </a:pPr>
            <a:r>
              <a:rPr lang="en-US">
                <a:latin typeface="Courier New" panose="02070309020205020404" pitchFamily="49" charset="0"/>
                <a:cs typeface="Courier New" panose="02070309020205020404" pitchFamily="49" charset="0"/>
              </a:rPr>
              <a:t>3._at: age = 40</a:t>
            </a:r>
          </a:p>
          <a:p>
            <a:pPr marL="0" indent="0">
              <a:buNone/>
            </a:pPr>
            <a:r>
              <a:rPr lang="en-US">
                <a:latin typeface="Courier New" panose="02070309020205020404" pitchFamily="49" charset="0"/>
                <a:cs typeface="Courier New" panose="02070309020205020404" pitchFamily="49" charset="0"/>
              </a:rPr>
              <a:t>4._at: age = 50</a:t>
            </a:r>
          </a:p>
          <a:p>
            <a:pPr marL="0" indent="0">
              <a:buNone/>
            </a:pPr>
            <a:r>
              <a:rPr lang="en-US">
                <a:latin typeface="Courier New" panose="02070309020205020404" pitchFamily="49" charset="0"/>
                <a:cs typeface="Courier New" panose="02070309020205020404" pitchFamily="49" charset="0"/>
              </a:rPr>
              <a:t>5._at: age = 60</a:t>
            </a:r>
          </a:p>
          <a:p>
            <a:pPr marL="0" indent="0">
              <a:buNone/>
            </a:pPr>
            <a:r>
              <a:rPr lang="en-US">
                <a:latin typeface="Courier New" panose="02070309020205020404" pitchFamily="49" charset="0"/>
                <a:cs typeface="Courier New" panose="02070309020205020404" pitchFamily="49" charset="0"/>
              </a:rPr>
              <a:t>6._at: age = 70</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5055865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B0431-8BCE-4CAB-A7ED-4D56CBE608C4}"/>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425EC1A8-B72C-437D-8070-2B2771DF32C9}"/>
              </a:ext>
            </a:extLst>
          </p:cNvPr>
          <p:cNvSpPr>
            <a:spLocks noGrp="1"/>
          </p:cNvSpPr>
          <p:nvPr>
            <p:ph idx="1"/>
          </p:nvPr>
        </p:nvSpPr>
        <p:spPr/>
        <p:txBody>
          <a:bodyPr>
            <a:normAutofit fontScale="2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Margin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_at#health |</a:t>
            </a:r>
          </a:p>
          <a:p>
            <a:pPr marL="0" indent="0">
              <a:buNone/>
            </a:pPr>
            <a:r>
              <a:rPr lang="en-US">
                <a:latin typeface="Courier New" panose="02070309020205020404" pitchFamily="49" charset="0"/>
                <a:cs typeface="Courier New" panose="02070309020205020404" pitchFamily="49" charset="0"/>
              </a:rPr>
              <a:t>     1#Poor  |    .321152   .0676631     4.75   0.000     .1831522    .4591517</a:t>
            </a:r>
          </a:p>
          <a:p>
            <a:pPr marL="0" indent="0">
              <a:buNone/>
            </a:pPr>
            <a:r>
              <a:rPr lang="en-US">
                <a:latin typeface="Courier New" panose="02070309020205020404" pitchFamily="49" charset="0"/>
                <a:cs typeface="Courier New" panose="02070309020205020404" pitchFamily="49" charset="0"/>
              </a:rPr>
              <a:t>     1#Fair  |    .188563   .0273867     6.89   0.000     .1327074    .2444185</a:t>
            </a:r>
          </a:p>
          <a:p>
            <a:pPr marL="0" indent="0">
              <a:buNone/>
            </a:pPr>
            <a:r>
              <a:rPr lang="en-US">
                <a:latin typeface="Courier New" panose="02070309020205020404" pitchFamily="49" charset="0"/>
                <a:cs typeface="Courier New" panose="02070309020205020404" pitchFamily="49" charset="0"/>
              </a:rPr>
              <a:t>  1#Average  |   .1795748   .0154403    11.63   0.000     .1480841    .2110655</a:t>
            </a:r>
          </a:p>
          <a:p>
            <a:pPr marL="0" indent="0">
              <a:buNone/>
            </a:pPr>
            <a:r>
              <a:rPr lang="en-US">
                <a:latin typeface="Courier New" panose="02070309020205020404" pitchFamily="49" charset="0"/>
                <a:cs typeface="Courier New" panose="02070309020205020404" pitchFamily="49" charset="0"/>
              </a:rPr>
              <a:t>     1#Good  |   .1438662   .0112541    12.78   0.000     .1209134    .1668191</a:t>
            </a:r>
          </a:p>
          <a:p>
            <a:pPr marL="0" indent="0">
              <a:buNone/>
            </a:pPr>
            <a:r>
              <a:rPr lang="en-US">
                <a:latin typeface="Courier New" panose="02070309020205020404" pitchFamily="49" charset="0"/>
                <a:cs typeface="Courier New" panose="02070309020205020404" pitchFamily="49" charset="0"/>
              </a:rPr>
              <a:t>1#Excellent  |   .1353615   .0128287    10.55   0.000     .1091971    .1615258</a:t>
            </a:r>
          </a:p>
          <a:p>
            <a:pPr marL="0" indent="0">
              <a:buNone/>
            </a:pPr>
            <a:r>
              <a:rPr lang="en-US">
                <a:latin typeface="Courier New" panose="02070309020205020404" pitchFamily="49" charset="0"/>
                <a:cs typeface="Courier New" panose="02070309020205020404" pitchFamily="49" charset="0"/>
              </a:rPr>
              <a:t>     2#Poor  |   .3803499   .0579559     6.56   0.000     .2621481    .4985517</a:t>
            </a:r>
          </a:p>
          <a:p>
            <a:pPr marL="0" indent="0">
              <a:buNone/>
            </a:pPr>
            <a:r>
              <a:rPr lang="en-US">
                <a:latin typeface="Courier New" panose="02070309020205020404" pitchFamily="49" charset="0"/>
                <a:cs typeface="Courier New" panose="02070309020205020404" pitchFamily="49" charset="0"/>
              </a:rPr>
              <a:t>     2#Fair  |   .2671262   .0280849     9.51   0.000     .2098467    .3244057</a:t>
            </a:r>
          </a:p>
          <a:p>
            <a:pPr marL="0" indent="0">
              <a:buNone/>
            </a:pPr>
            <a:r>
              <a:rPr lang="en-US">
                <a:latin typeface="Courier New" panose="02070309020205020404" pitchFamily="49" charset="0"/>
                <a:cs typeface="Courier New" panose="02070309020205020404" pitchFamily="49" charset="0"/>
              </a:rPr>
              <a:t>  2#Average  |   .2588653   .0169863    15.24   0.000     .2242214    .2935091</a:t>
            </a:r>
          </a:p>
          <a:p>
            <a:pPr marL="0" indent="0">
              <a:buNone/>
            </a:pPr>
            <a:r>
              <a:rPr lang="en-US">
                <a:latin typeface="Courier New" panose="02070309020205020404" pitchFamily="49" charset="0"/>
                <a:cs typeface="Courier New" panose="02070309020205020404" pitchFamily="49" charset="0"/>
              </a:rPr>
              <a:t>     2#Good  |   .2167762   .0129495    16.74   0.000     .1903655    .2431868</a:t>
            </a:r>
          </a:p>
          <a:p>
            <a:pPr marL="0" indent="0">
              <a:buNone/>
            </a:pPr>
            <a:r>
              <a:rPr lang="en-US">
                <a:latin typeface="Courier New" panose="02070309020205020404" pitchFamily="49" charset="0"/>
                <a:cs typeface="Courier New" panose="02070309020205020404" pitchFamily="49" charset="0"/>
              </a:rPr>
              <a:t>2#Excellent  |   .2053746   .0157743    13.02   0.000     .1732028    .2375465</a:t>
            </a:r>
          </a:p>
          <a:p>
            <a:pPr marL="0" indent="0">
              <a:buNone/>
            </a:pPr>
            <a:r>
              <a:rPr lang="en-US">
                <a:latin typeface="Courier New" panose="02070309020205020404" pitchFamily="49" charset="0"/>
                <a:cs typeface="Courier New" panose="02070309020205020404" pitchFamily="49" charset="0"/>
              </a:rPr>
              <a:t>     3#Poor  |   .4433335   .0459814     9.64   0.000     .3495538    .5371132</a:t>
            </a:r>
          </a:p>
          <a:p>
            <a:pPr marL="0" indent="0">
              <a:buNone/>
            </a:pPr>
            <a:r>
              <a:rPr lang="en-US">
                <a:latin typeface="Courier New" panose="02070309020205020404" pitchFamily="49" charset="0"/>
                <a:cs typeface="Courier New" panose="02070309020205020404" pitchFamily="49" charset="0"/>
              </a:rPr>
              <a:t>     3#Fair  |   .3637487   .0263469    13.81   0.000     .3100139    .4174836</a:t>
            </a:r>
          </a:p>
          <a:p>
            <a:pPr marL="0" indent="0">
              <a:buNone/>
            </a:pPr>
            <a:r>
              <a:rPr lang="en-US">
                <a:latin typeface="Courier New" panose="02070309020205020404" pitchFamily="49" charset="0"/>
                <a:cs typeface="Courier New" panose="02070309020205020404" pitchFamily="49" charset="0"/>
              </a:rPr>
              <a:t>  3#Average  |   .3578936   .0178355    20.07   0.000     .3215178    .3942693</a:t>
            </a:r>
          </a:p>
          <a:p>
            <a:pPr marL="0" indent="0">
              <a:buNone/>
            </a:pPr>
            <a:r>
              <a:rPr lang="en-US">
                <a:latin typeface="Courier New" panose="02070309020205020404" pitchFamily="49" charset="0"/>
                <a:cs typeface="Courier New" panose="02070309020205020404" pitchFamily="49" charset="0"/>
              </a:rPr>
              <a:t>     3#Good  |    .313122   .0151767    20.63   0.000     .2821689    .3440752</a:t>
            </a:r>
          </a:p>
          <a:p>
            <a:pPr marL="0" indent="0">
              <a:buNone/>
            </a:pPr>
            <a:r>
              <a:rPr lang="en-US">
                <a:latin typeface="Courier New" panose="02070309020205020404" pitchFamily="49" charset="0"/>
                <a:cs typeface="Courier New" panose="02070309020205020404" pitchFamily="49" charset="0"/>
              </a:rPr>
              <a:t>3#Excellent  |   .2990749   .0197526    15.14   0.000     .2587891    .3393607</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450933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4280-1910-4287-9B52-3137B8DBC608}"/>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B02192D8-CD2C-4DCA-9561-19CA3D68E1E7}"/>
              </a:ext>
            </a:extLst>
          </p:cNvPr>
          <p:cNvSpPr>
            <a:spLocks noGrp="1"/>
          </p:cNvSpPr>
          <p:nvPr>
            <p:ph idx="1"/>
          </p:nvPr>
        </p:nvSpPr>
        <p:spPr/>
        <p:txBody>
          <a:bodyPr>
            <a:normAutofit fontScale="47500" lnSpcReduction="20000"/>
          </a:bodyPr>
          <a:lstStyle/>
          <a:p>
            <a:pPr marL="0" indent="0">
              <a:buNone/>
            </a:pPr>
            <a:r>
              <a:rPr lang="en-US">
                <a:latin typeface="Courier New" panose="02070309020205020404" pitchFamily="49" charset="0"/>
                <a:cs typeface="Courier New" panose="02070309020205020404" pitchFamily="49" charset="0"/>
              </a:rPr>
              <a:t> 4#Poor  |   .5081932   .0345058    14.73   0.000     .4378182    .5785682</a:t>
            </a:r>
          </a:p>
          <a:p>
            <a:pPr marL="0" indent="0">
              <a:buNone/>
            </a:pPr>
            <a:r>
              <a:rPr lang="en-US">
                <a:latin typeface="Courier New" panose="02070309020205020404" pitchFamily="49" charset="0"/>
                <a:cs typeface="Courier New" panose="02070309020205020404" pitchFamily="49" charset="0"/>
              </a:rPr>
              <a:t>     4#Fair  |    .472775   .0238764    19.80   0.000     .4240788    .5214711</a:t>
            </a:r>
          </a:p>
          <a:p>
            <a:pPr marL="0" indent="0">
              <a:buNone/>
            </a:pPr>
            <a:r>
              <a:rPr lang="en-US">
                <a:latin typeface="Courier New" panose="02070309020205020404" pitchFamily="49" charset="0"/>
                <a:cs typeface="Courier New" panose="02070309020205020404" pitchFamily="49" charset="0"/>
              </a:rPr>
              <a:t>  4#Average  |   .4707429   .0185394    25.39   0.000     .4329315    .5085543</a:t>
            </a:r>
          </a:p>
          <a:p>
            <a:pPr marL="0" indent="0">
              <a:buNone/>
            </a:pPr>
            <a:r>
              <a:rPr lang="en-US">
                <a:latin typeface="Courier New" panose="02070309020205020404" pitchFamily="49" charset="0"/>
                <a:cs typeface="Courier New" panose="02070309020205020404" pitchFamily="49" charset="0"/>
              </a:rPr>
              <a:t>     4#Good  |   .4288428   .0187103    22.92   0.000     .3906828    .4670028</a:t>
            </a:r>
          </a:p>
          <a:p>
            <a:pPr marL="0" indent="0">
              <a:buNone/>
            </a:pPr>
            <a:r>
              <a:rPr lang="en-US">
                <a:latin typeface="Courier New" panose="02070309020205020404" pitchFamily="49" charset="0"/>
                <a:cs typeface="Courier New" panose="02070309020205020404" pitchFamily="49" charset="0"/>
              </a:rPr>
              <a:t>4#Excellent  |   .4132904   .0249908    16.54   0.000     .3623213    .4642596</a:t>
            </a:r>
          </a:p>
          <a:p>
            <a:pPr marL="0" indent="0">
              <a:buNone/>
            </a:pPr>
            <a:r>
              <a:rPr lang="en-US">
                <a:latin typeface="Courier New" panose="02070309020205020404" pitchFamily="49" charset="0"/>
                <a:cs typeface="Courier New" panose="02070309020205020404" pitchFamily="49" charset="0"/>
              </a:rPr>
              <a:t>     5#Poor  |   .5727782   .0284395    20.14   0.000     .5147755    .6307808</a:t>
            </a:r>
          </a:p>
          <a:p>
            <a:pPr marL="0" indent="0">
              <a:buNone/>
            </a:pPr>
            <a:r>
              <a:rPr lang="en-US">
                <a:latin typeface="Courier New" panose="02070309020205020404" pitchFamily="49" charset="0"/>
                <a:cs typeface="Courier New" panose="02070309020205020404" pitchFamily="49" charset="0"/>
              </a:rPr>
              <a:t>     5#Fair  |   .5844612   .0233301    25.05   0.000     .5368791    .6320432</a:t>
            </a:r>
          </a:p>
          <a:p>
            <a:pPr marL="0" indent="0">
              <a:buNone/>
            </a:pPr>
            <a:r>
              <a:rPr lang="en-US">
                <a:latin typeface="Courier New" panose="02070309020205020404" pitchFamily="49" charset="0"/>
                <a:cs typeface="Courier New" panose="02070309020205020404" pitchFamily="49" charset="0"/>
              </a:rPr>
              <a:t>  5#Average  |   .5866646   .0193689    30.29   0.000     .5471616    .6261677</a:t>
            </a:r>
          </a:p>
          <a:p>
            <a:pPr marL="0" indent="0">
              <a:buNone/>
            </a:pPr>
            <a:r>
              <a:rPr lang="en-US">
                <a:latin typeface="Courier New" panose="02070309020205020404" pitchFamily="49" charset="0"/>
                <a:cs typeface="Courier New" panose="02070309020205020404" pitchFamily="49" charset="0"/>
              </a:rPr>
              <a:t>     5#Good  |   .5529051   .0226358    24.43   0.000     .5067391    .5990711</a:t>
            </a:r>
          </a:p>
          <a:p>
            <a:pPr marL="0" indent="0">
              <a:buNone/>
            </a:pPr>
            <a:r>
              <a:rPr lang="en-US">
                <a:latin typeface="Courier New" panose="02070309020205020404" pitchFamily="49" charset="0"/>
                <a:cs typeface="Courier New" panose="02070309020205020404" pitchFamily="49" charset="0"/>
              </a:rPr>
              <a:t>5#Excellent  |   .5376656   .0300081    17.92   0.000     .4764636    .5988677</a:t>
            </a:r>
          </a:p>
          <a:p>
            <a:pPr marL="0" indent="0">
              <a:buNone/>
            </a:pPr>
            <a:r>
              <a:rPr lang="en-US">
                <a:latin typeface="Courier New" panose="02070309020205020404" pitchFamily="49" charset="0"/>
                <a:cs typeface="Courier New" panose="02070309020205020404" pitchFamily="49" charset="0"/>
              </a:rPr>
              <a:t>     6#Poor  |   .6349738   .0311436    20.39   0.000      .571456    .6984917</a:t>
            </a:r>
          </a:p>
          <a:p>
            <a:pPr marL="0" indent="0">
              <a:buNone/>
            </a:pPr>
            <a:r>
              <a:rPr lang="en-US">
                <a:latin typeface="Courier New" panose="02070309020205020404" pitchFamily="49" charset="0"/>
                <a:cs typeface="Courier New" panose="02070309020205020404" pitchFamily="49" charset="0"/>
              </a:rPr>
              <a:t>     6#Fair  |   .6880968   .0245797    27.99   0.000     .6379662    .7382274</a:t>
            </a:r>
          </a:p>
          <a:p>
            <a:pPr marL="0" indent="0">
              <a:buNone/>
            </a:pPr>
            <a:r>
              <a:rPr lang="en-US">
                <a:latin typeface="Courier New" panose="02070309020205020404" pitchFamily="49" charset="0"/>
                <a:cs typeface="Courier New" panose="02070309020205020404" pitchFamily="49" charset="0"/>
              </a:rPr>
              <a:t>  6#Average  |   .6937161    .019649    35.31   0.000     .6536417    .7337905</a:t>
            </a:r>
          </a:p>
          <a:p>
            <a:pPr marL="0" indent="0">
              <a:buNone/>
            </a:pPr>
            <a:r>
              <a:rPr lang="en-US">
                <a:latin typeface="Courier New" panose="02070309020205020404" pitchFamily="49" charset="0"/>
                <a:cs typeface="Courier New" panose="02070309020205020404" pitchFamily="49" charset="0"/>
              </a:rPr>
              <a:t>     6#Good  |   .6707116   .0248188    27.02   0.000     .6200934    .7213298</a:t>
            </a:r>
          </a:p>
          <a:p>
            <a:pPr marL="0" indent="0">
              <a:buNone/>
            </a:pPr>
            <a:r>
              <a:rPr lang="en-US">
                <a:latin typeface="Courier New" panose="02070309020205020404" pitchFamily="49" charset="0"/>
                <a:cs typeface="Courier New" panose="02070309020205020404" pitchFamily="49" charset="0"/>
              </a:rPr>
              <a:t>6#Excellent  |   .6575232    .032423    20.28   0.000     .5913962    .7236503</a:t>
            </a:r>
          </a:p>
          <a:p>
            <a:pPr marL="0" indent="0">
              <a:buNone/>
            </a:pPr>
            <a:r>
              <a:rPr lang="en-US">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509719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0816-11B8-4D99-8B4F-57B022CDDB7B}"/>
              </a:ext>
            </a:extLst>
          </p:cNvPr>
          <p:cNvSpPr>
            <a:spLocks noGrp="1"/>
          </p:cNvSpPr>
          <p:nvPr>
            <p:ph type="title"/>
          </p:nvPr>
        </p:nvSpPr>
        <p:spPr/>
        <p:txBody>
          <a:bodyPr/>
          <a:lstStyle/>
          <a:p>
            <a:r>
              <a:rPr lang="en-US"/>
              <a:t>Graphing the interaction</a:t>
            </a:r>
          </a:p>
        </p:txBody>
      </p:sp>
      <p:sp>
        <p:nvSpPr>
          <p:cNvPr id="3" name="Content Placeholder 2">
            <a:extLst>
              <a:ext uri="{FF2B5EF4-FFF2-40B4-BE49-F238E27FC236}">
                <a16:creationId xmlns:a16="http://schemas.microsoft.com/office/drawing/2014/main" id="{A5E5CFDD-4815-4979-BF2A-EE98A97FBF1C}"/>
              </a:ext>
            </a:extLst>
          </p:cNvPr>
          <p:cNvSpPr>
            <a:spLocks noGrp="1"/>
          </p:cNvSpPr>
          <p:nvPr>
            <p:ph idx="1"/>
          </p:nvPr>
        </p:nvSpPr>
        <p:spPr/>
        <p:txBody>
          <a:bodyPr>
            <a:normAutofit/>
          </a:bodyPr>
          <a:lstStyle/>
          <a:p>
            <a:pPr marL="0" indent="0">
              <a:buNone/>
            </a:pPr>
            <a:r>
              <a:rPr lang="en-US" sz="1800" b="1">
                <a:latin typeface="Courier New" panose="02070309020205020404" pitchFamily="49" charset="0"/>
                <a:cs typeface="Courier New" panose="02070309020205020404" pitchFamily="49" charset="0"/>
              </a:rPr>
              <a:t>marginsplot </a:t>
            </a:r>
            <a:r>
              <a:rPr lang="en-US" sz="1800">
                <a:latin typeface="Courier New" panose="02070309020205020404" pitchFamily="49" charset="0"/>
                <a:cs typeface="Courier New" panose="02070309020205020404" pitchFamily="49" charset="0"/>
              </a:rPr>
              <a:t>// the interaction term is not statistically significant</a:t>
            </a:r>
          </a:p>
          <a:p>
            <a:pPr marL="0" indent="0">
              <a:buNone/>
            </a:pPr>
            <a:endParaRPr lang="en-US" sz="180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0840C676-6DA1-4508-9DEB-66904CB73C33}"/>
              </a:ext>
            </a:extLst>
          </p:cNvPr>
          <p:cNvPicPr>
            <a:picLocks noChangeAspect="1"/>
          </p:cNvPicPr>
          <p:nvPr/>
        </p:nvPicPr>
        <p:blipFill>
          <a:blip r:embed="rId2"/>
          <a:stretch>
            <a:fillRect/>
          </a:stretch>
        </p:blipFill>
        <p:spPr>
          <a:xfrm>
            <a:off x="870630" y="2488029"/>
            <a:ext cx="6856476" cy="4122420"/>
          </a:xfrm>
          <a:prstGeom prst="rect">
            <a:avLst/>
          </a:prstGeom>
        </p:spPr>
      </p:pic>
    </p:spTree>
    <p:extLst>
      <p:ext uri="{BB962C8B-B14F-4D97-AF65-F5344CB8AC3E}">
        <p14:creationId xmlns:p14="http://schemas.microsoft.com/office/powerpoint/2010/main" val="322042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66DB-E48E-463F-9472-550EF97AA969}"/>
              </a:ext>
            </a:extLst>
          </p:cNvPr>
          <p:cNvSpPr>
            <a:spLocks noGrp="1"/>
          </p:cNvSpPr>
          <p:nvPr>
            <p:ph type="title"/>
          </p:nvPr>
        </p:nvSpPr>
        <p:spPr/>
        <p:txBody>
          <a:bodyPr/>
          <a:lstStyle/>
          <a:p>
            <a:r>
              <a:rPr lang="en-US"/>
              <a:t>Working with your data before analyzing</a:t>
            </a:r>
          </a:p>
        </p:txBody>
      </p:sp>
      <p:sp>
        <p:nvSpPr>
          <p:cNvPr id="3" name="Content Placeholder 2">
            <a:extLst>
              <a:ext uri="{FF2B5EF4-FFF2-40B4-BE49-F238E27FC236}">
                <a16:creationId xmlns:a16="http://schemas.microsoft.com/office/drawing/2014/main" id="{0ABA1FEF-B75B-4A9A-9435-93749E43F00B}"/>
              </a:ext>
            </a:extLst>
          </p:cNvPr>
          <p:cNvSpPr>
            <a:spLocks noGrp="1"/>
          </p:cNvSpPr>
          <p:nvPr>
            <p:ph idx="1"/>
          </p:nvPr>
        </p:nvSpPr>
        <p:spPr/>
        <p:txBody>
          <a:bodyPr/>
          <a:lstStyle/>
          <a:p>
            <a:r>
              <a:rPr lang="en-US"/>
              <a:t>Get the mean, minimum and maximum of the sampling weight variable</a:t>
            </a:r>
          </a:p>
          <a:p>
            <a:r>
              <a:rPr lang="en-US"/>
              <a:t>Ensure that the sampling weight, cluster and stratification variables have no missing values</a:t>
            </a:r>
          </a:p>
          <a:p>
            <a:r>
              <a:rPr lang="en-US"/>
              <a:t>Data management tasks:</a:t>
            </a:r>
          </a:p>
          <a:p>
            <a:pPr lvl="1"/>
            <a:r>
              <a:rPr lang="en-US"/>
              <a:t>Create new variables</a:t>
            </a:r>
          </a:p>
          <a:p>
            <a:pPr lvl="1"/>
            <a:r>
              <a:rPr lang="en-US"/>
              <a:t>Recode variables</a:t>
            </a:r>
          </a:p>
          <a:p>
            <a:pPr lvl="1"/>
            <a:r>
              <a:rPr lang="en-US"/>
              <a:t>Label new variables and add value labels as appropriate</a:t>
            </a:r>
          </a:p>
        </p:txBody>
      </p:sp>
    </p:spTree>
    <p:extLst>
      <p:ext uri="{BB962C8B-B14F-4D97-AF65-F5344CB8AC3E}">
        <p14:creationId xmlns:p14="http://schemas.microsoft.com/office/powerpoint/2010/main" val="342595024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B0D62-062F-4A8F-8BAA-4BABBDBF8113}"/>
              </a:ext>
            </a:extLst>
          </p:cNvPr>
          <p:cNvSpPr>
            <a:spLocks noGrp="1"/>
          </p:cNvSpPr>
          <p:nvPr>
            <p:ph type="title"/>
          </p:nvPr>
        </p:nvSpPr>
        <p:spPr/>
        <p:txBody>
          <a:bodyPr/>
          <a:lstStyle/>
          <a:p>
            <a:r>
              <a:rPr lang="en-US"/>
              <a:t>Another example</a:t>
            </a:r>
          </a:p>
        </p:txBody>
      </p:sp>
      <p:sp>
        <p:nvSpPr>
          <p:cNvPr id="3" name="Content Placeholder 2">
            <a:extLst>
              <a:ext uri="{FF2B5EF4-FFF2-40B4-BE49-F238E27FC236}">
                <a16:creationId xmlns:a16="http://schemas.microsoft.com/office/drawing/2014/main" id="{B017F8D9-A9AE-4F6C-887E-86BAC7EE6F39}"/>
              </a:ext>
            </a:extLst>
          </p:cNvPr>
          <p:cNvSpPr>
            <a:spLocks noGrp="1"/>
          </p:cNvSpPr>
          <p:nvPr>
            <p:ph idx="1"/>
          </p:nvPr>
        </p:nvSpPr>
        <p:spPr/>
        <p:txBody>
          <a:bodyPr>
            <a:normAutofit fontScale="25000" lnSpcReduction="20000"/>
          </a:bodyPr>
          <a:lstStyle/>
          <a:p>
            <a:pPr marL="0" indent="0">
              <a:buNone/>
            </a:pPr>
            <a:r>
              <a:rPr lang="en-US" sz="6400" b="1">
                <a:latin typeface="Courier New" panose="02070309020205020404" pitchFamily="49" charset="0"/>
                <a:cs typeface="Courier New" panose="02070309020205020404" pitchFamily="49" charset="0"/>
              </a:rPr>
              <a:t>svy: logit highbp i.female##c.age </a:t>
            </a:r>
          </a:p>
          <a:p>
            <a:pPr marL="0" indent="0">
              <a:buNone/>
            </a:pPr>
            <a:r>
              <a:rPr lang="en-US">
                <a:latin typeface="Courier New" panose="02070309020205020404" pitchFamily="49" charset="0"/>
                <a:cs typeface="Courier New" panose="02070309020205020404" pitchFamily="49" charset="0"/>
              </a:rPr>
              <a:t>(running logit on estimation sample)</a:t>
            </a:r>
          </a:p>
          <a:p>
            <a:pPr marL="0" indent="0">
              <a:buNone/>
            </a:pPr>
            <a:r>
              <a:rPr lang="en-US">
                <a:latin typeface="Courier New" panose="02070309020205020404" pitchFamily="49" charset="0"/>
                <a:cs typeface="Courier New" panose="02070309020205020404" pitchFamily="49" charset="0"/>
              </a:rPr>
              <a:t>Survey: Logistic regression</a:t>
            </a: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r>
              <a:rPr lang="en-US">
                <a:latin typeface="Courier New" panose="02070309020205020404" pitchFamily="49" charset="0"/>
                <a:cs typeface="Courier New" panose="02070309020205020404" pitchFamily="49" charset="0"/>
              </a:rPr>
              <a:t>                                                 F(3, 29)        =      335.03</a:t>
            </a:r>
          </a:p>
          <a:p>
            <a:pPr marL="0" indent="0">
              <a:buNone/>
            </a:pPr>
            <a:r>
              <a:rPr lang="en-US">
                <a:latin typeface="Courier New" panose="02070309020205020404" pitchFamily="49" charset="0"/>
                <a:cs typeface="Courier New" panose="02070309020205020404" pitchFamily="49" charset="0"/>
              </a:rPr>
              <a:t>                                                 Prob &gt; F        =      0.0000</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highbp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-1.922498   .1940278    -9.91   0.000    -2.318221   -1.526776</a:t>
            </a:r>
          </a:p>
          <a:p>
            <a:pPr marL="0" indent="0">
              <a:buNone/>
            </a:pPr>
            <a:r>
              <a:rPr lang="en-US">
                <a:latin typeface="Courier New" panose="02070309020205020404" pitchFamily="49" charset="0"/>
                <a:cs typeface="Courier New" panose="02070309020205020404" pitchFamily="49" charset="0"/>
              </a:rPr>
              <a:t>         age |     .03707   .0023869    15.53   0.000     .0322019    .0419381</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female#c.age |</a:t>
            </a:r>
          </a:p>
          <a:p>
            <a:pPr marL="0" indent="0">
              <a:buNone/>
            </a:pPr>
            <a:r>
              <a:rPr lang="en-US">
                <a:latin typeface="Courier New" panose="02070309020205020404" pitchFamily="49" charset="0"/>
                <a:cs typeface="Courier New" panose="02070309020205020404" pitchFamily="49" charset="0"/>
              </a:rPr>
              <a:t>     Female  |   .0294389   .0040073     7.35   0.000      .021266    .0376118</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_cons |  -1.863043   .1414675   -13.17   0.000    -2.151567   -1.574518</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680772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7470-E02E-48AA-8CC3-C879C482CD0A}"/>
              </a:ext>
            </a:extLst>
          </p:cNvPr>
          <p:cNvSpPr>
            <a:spLocks noGrp="1"/>
          </p:cNvSpPr>
          <p:nvPr>
            <p:ph type="title"/>
          </p:nvPr>
        </p:nvSpPr>
        <p:spPr/>
        <p:txBody>
          <a:bodyPr/>
          <a:lstStyle/>
          <a:p>
            <a:r>
              <a:rPr lang="en-US"/>
              <a:t>Getting a goodness-of-fit test</a:t>
            </a:r>
          </a:p>
        </p:txBody>
      </p:sp>
      <p:sp>
        <p:nvSpPr>
          <p:cNvPr id="3" name="Content Placeholder 2">
            <a:extLst>
              <a:ext uri="{FF2B5EF4-FFF2-40B4-BE49-F238E27FC236}">
                <a16:creationId xmlns:a16="http://schemas.microsoft.com/office/drawing/2014/main" id="{DFE7645F-83EC-44E8-BA21-B3349C75EE10}"/>
              </a:ext>
            </a:extLst>
          </p:cNvPr>
          <p:cNvSpPr>
            <a:spLocks noGrp="1"/>
          </p:cNvSpPr>
          <p:nvPr>
            <p:ph idx="1"/>
          </p:nvPr>
        </p:nvSpPr>
        <p:spPr/>
        <p:txBody>
          <a:bodyPr>
            <a:normAutofit lnSpcReduction="10000"/>
          </a:bodyPr>
          <a:lstStyle/>
          <a:p>
            <a:r>
              <a:rPr lang="en-US"/>
              <a:t>We can get the Archer-Lemeshow goodness-of-fit test (which is a modification of the Hosmer-Lemeshow test that can be used with survey data). </a:t>
            </a:r>
          </a:p>
          <a:p>
            <a:r>
              <a:rPr lang="en-US"/>
              <a:t>The numerator degrees of freedom are calculated as g – 1, and the denominator degrees of freedom are calculated as f – g + 2, where f = the number of sampled clusters – the number of strata and g = the number of groups (10 is the default). </a:t>
            </a:r>
          </a:p>
          <a:p>
            <a:r>
              <a:rPr lang="en-US"/>
              <a:t>We see that the Archer-Lemeshow test is not statistically significant, which suggests that the model fit is acceptable. </a:t>
            </a:r>
          </a:p>
          <a:p>
            <a:r>
              <a:rPr lang="en-US"/>
              <a:t>As of Stata 18, </a:t>
            </a:r>
            <a:r>
              <a:rPr lang="en-US" b="1"/>
              <a:t>estat gof</a:t>
            </a:r>
            <a:r>
              <a:rPr lang="en-US"/>
              <a:t> cannot follow a model specified with a subpopulation.</a:t>
            </a:r>
          </a:p>
        </p:txBody>
      </p:sp>
    </p:spTree>
    <p:extLst>
      <p:ext uri="{BB962C8B-B14F-4D97-AF65-F5344CB8AC3E}">
        <p14:creationId xmlns:p14="http://schemas.microsoft.com/office/powerpoint/2010/main" val="24995324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F1D02-A039-4A83-8AC2-31FE447C7B00}"/>
              </a:ext>
            </a:extLst>
          </p:cNvPr>
          <p:cNvSpPr>
            <a:spLocks noGrp="1"/>
          </p:cNvSpPr>
          <p:nvPr>
            <p:ph type="title"/>
          </p:nvPr>
        </p:nvSpPr>
        <p:spPr/>
        <p:txBody>
          <a:bodyPr/>
          <a:lstStyle/>
          <a:p>
            <a:r>
              <a:rPr lang="en-US"/>
              <a:t>Using the post-estimation command </a:t>
            </a:r>
            <a:r>
              <a:rPr lang="en-US" b="1"/>
              <a:t>estat gof</a:t>
            </a:r>
          </a:p>
        </p:txBody>
      </p:sp>
      <p:sp>
        <p:nvSpPr>
          <p:cNvPr id="3" name="Content Placeholder 2">
            <a:extLst>
              <a:ext uri="{FF2B5EF4-FFF2-40B4-BE49-F238E27FC236}">
                <a16:creationId xmlns:a16="http://schemas.microsoft.com/office/drawing/2014/main" id="{0B344EF4-3F4E-4A3F-AA8D-4D1B3E20AEAC}"/>
              </a:ext>
            </a:extLst>
          </p:cNvPr>
          <p:cNvSpPr>
            <a:spLocks noGrp="1"/>
          </p:cNvSpPr>
          <p:nvPr>
            <p:ph idx="1"/>
          </p:nvPr>
        </p:nvSpPr>
        <p:spPr/>
        <p:txBody>
          <a:bodyPr/>
          <a:lstStyle/>
          <a:p>
            <a:pPr marL="0" indent="0">
              <a:buNone/>
            </a:pPr>
            <a:r>
              <a:rPr lang="en-US" b="1">
                <a:latin typeface="Courier New" panose="02070309020205020404" pitchFamily="49" charset="0"/>
                <a:cs typeface="Courier New" panose="02070309020205020404" pitchFamily="49" charset="0"/>
              </a:rPr>
              <a:t>estat gof</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Logistic model for highbp, goodness-of-fit test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F(9,23) =         2.06</a:t>
            </a:r>
          </a:p>
          <a:p>
            <a:pPr marL="0" indent="0">
              <a:buNone/>
            </a:pPr>
            <a:r>
              <a:rPr lang="en-US">
                <a:latin typeface="Courier New" panose="02070309020205020404" pitchFamily="49" charset="0"/>
                <a:cs typeface="Courier New" panose="02070309020205020404" pitchFamily="49" charset="0"/>
              </a:rPr>
              <a:t>                     Prob &gt; F =         0.0784</a:t>
            </a:r>
          </a:p>
          <a:p>
            <a:pPr marL="0" indent="0">
              <a:buNone/>
            </a:pPr>
            <a:endParaRPr lang="en-US">
              <a:latin typeface="Courier New" panose="02070309020205020404" pitchFamily="49" charset="0"/>
              <a:cs typeface="Courier New" panose="02070309020205020404" pitchFamily="49" charset="0"/>
            </a:endParaRP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982249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304C-7F62-4AB7-AD45-272799C86891}"/>
              </a:ext>
            </a:extLst>
          </p:cNvPr>
          <p:cNvSpPr>
            <a:spLocks noGrp="1"/>
          </p:cNvSpPr>
          <p:nvPr>
            <p:ph type="title"/>
          </p:nvPr>
        </p:nvSpPr>
        <p:spPr/>
        <p:txBody>
          <a:bodyPr/>
          <a:lstStyle/>
          <a:p>
            <a:r>
              <a:rPr lang="en-US"/>
              <a:t>Try it yourself!</a:t>
            </a:r>
          </a:p>
        </p:txBody>
      </p:sp>
      <p:sp>
        <p:nvSpPr>
          <p:cNvPr id="3" name="Content Placeholder 2">
            <a:extLst>
              <a:ext uri="{FF2B5EF4-FFF2-40B4-BE49-F238E27FC236}">
                <a16:creationId xmlns:a16="http://schemas.microsoft.com/office/drawing/2014/main" id="{2C97678B-CA5A-4035-9BB2-12BA1497B5C7}"/>
              </a:ext>
            </a:extLst>
          </p:cNvPr>
          <p:cNvSpPr>
            <a:spLocks noGrp="1"/>
          </p:cNvSpPr>
          <p:nvPr>
            <p:ph idx="1"/>
          </p:nvPr>
        </p:nvSpPr>
        <p:spPr/>
        <p:txBody>
          <a:bodyPr/>
          <a:lstStyle/>
          <a:p>
            <a:pPr marL="514350" indent="-514350">
              <a:buFont typeface="+mj-lt"/>
              <a:buAutoNum type="arabicPeriod"/>
            </a:pPr>
            <a:r>
              <a:rPr lang="en-US"/>
              <a:t>Choose or create a binary variable from the example dataset</a:t>
            </a:r>
          </a:p>
          <a:p>
            <a:pPr marL="514350" indent="-514350">
              <a:buFont typeface="+mj-lt"/>
              <a:buAutoNum type="arabicPeriod"/>
            </a:pPr>
            <a:r>
              <a:rPr lang="en-US"/>
              <a:t>Run a logistic regression with this new variable as the outcome variable and three predictors of your choice</a:t>
            </a:r>
          </a:p>
          <a:p>
            <a:pPr marL="514350" indent="-514350">
              <a:buFont typeface="+mj-lt"/>
              <a:buAutoNum type="arabicPeriod"/>
            </a:pPr>
            <a:r>
              <a:rPr lang="en-US"/>
              <a:t>Include an interaction term in the model</a:t>
            </a:r>
          </a:p>
          <a:p>
            <a:pPr marL="514350" indent="-514350">
              <a:buFont typeface="+mj-lt"/>
              <a:buAutoNum type="arabicPeriod"/>
            </a:pPr>
            <a:r>
              <a:rPr lang="en-US"/>
              <a:t>Graph the interaction</a:t>
            </a:r>
          </a:p>
          <a:p>
            <a:pPr marL="514350" indent="-514350">
              <a:buFont typeface="+mj-lt"/>
              <a:buAutoNum type="arabicPeriod"/>
            </a:pPr>
            <a:r>
              <a:rPr lang="en-US"/>
              <a:t>Rerun your model using a subpopulation</a:t>
            </a:r>
          </a:p>
          <a:p>
            <a:pPr marL="514350" indent="-514350">
              <a:buFont typeface="+mj-lt"/>
              <a:buAutoNum type="arabicPeriod"/>
            </a:pPr>
            <a:r>
              <a:rPr lang="en-US"/>
              <a:t>Get the predicted probabilities</a:t>
            </a:r>
          </a:p>
        </p:txBody>
      </p:sp>
    </p:spTree>
    <p:extLst>
      <p:ext uri="{BB962C8B-B14F-4D97-AF65-F5344CB8AC3E}">
        <p14:creationId xmlns:p14="http://schemas.microsoft.com/office/powerpoint/2010/main" val="7061194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0B8A-DB82-4AF3-9155-E36B60638C75}"/>
              </a:ext>
            </a:extLst>
          </p:cNvPr>
          <p:cNvSpPr>
            <a:spLocks noGrp="1"/>
          </p:cNvSpPr>
          <p:nvPr>
            <p:ph type="title"/>
          </p:nvPr>
        </p:nvSpPr>
        <p:spPr/>
        <p:txBody>
          <a:bodyPr/>
          <a:lstStyle/>
          <a:p>
            <a:r>
              <a:rPr lang="en-US"/>
              <a:t>Ordinal logistic regression</a:t>
            </a:r>
          </a:p>
        </p:txBody>
      </p:sp>
      <p:sp>
        <p:nvSpPr>
          <p:cNvPr id="3" name="Content Placeholder 2">
            <a:extLst>
              <a:ext uri="{FF2B5EF4-FFF2-40B4-BE49-F238E27FC236}">
                <a16:creationId xmlns:a16="http://schemas.microsoft.com/office/drawing/2014/main" id="{4887B1A1-2DFA-4959-9FF1-04FD8709A1C8}"/>
              </a:ext>
            </a:extLst>
          </p:cNvPr>
          <p:cNvSpPr>
            <a:spLocks noGrp="1"/>
          </p:cNvSpPr>
          <p:nvPr>
            <p:ph idx="1"/>
          </p:nvPr>
        </p:nvSpPr>
        <p:spPr/>
        <p:txBody>
          <a:bodyPr/>
          <a:lstStyle/>
          <a:p>
            <a:r>
              <a:rPr lang="en-US"/>
              <a:t>Used when the outcome variable has more than two levels, and the levels have a natural ordering</a:t>
            </a:r>
          </a:p>
          <a:p>
            <a:r>
              <a:rPr lang="en-US"/>
              <a:t>Often used when the scale is too compressed to be considered continuous</a:t>
            </a:r>
          </a:p>
          <a:p>
            <a:r>
              <a:rPr lang="en-US"/>
              <a:t>Not recommended when there are too many levels in the outcome</a:t>
            </a:r>
          </a:p>
          <a:p>
            <a:r>
              <a:rPr lang="en-US"/>
              <a:t>Examples: </a:t>
            </a:r>
          </a:p>
          <a:p>
            <a:pPr lvl="1"/>
            <a:r>
              <a:rPr lang="en-US"/>
              <a:t>Small – medium – large</a:t>
            </a:r>
          </a:p>
          <a:p>
            <a:pPr lvl="1"/>
            <a:r>
              <a:rPr lang="en-US"/>
              <a:t>None – some – lots</a:t>
            </a:r>
          </a:p>
          <a:p>
            <a:pPr lvl="1"/>
            <a:r>
              <a:rPr lang="en-US"/>
              <a:t>0 – 1 – 2</a:t>
            </a:r>
          </a:p>
        </p:txBody>
      </p:sp>
    </p:spTree>
    <p:extLst>
      <p:ext uri="{BB962C8B-B14F-4D97-AF65-F5344CB8AC3E}">
        <p14:creationId xmlns:p14="http://schemas.microsoft.com/office/powerpoint/2010/main" val="111942145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39C0-215D-4F15-8FFD-D98B74978933}"/>
              </a:ext>
            </a:extLst>
          </p:cNvPr>
          <p:cNvSpPr>
            <a:spLocks noGrp="1"/>
          </p:cNvSpPr>
          <p:nvPr>
            <p:ph type="title"/>
          </p:nvPr>
        </p:nvSpPr>
        <p:spPr/>
        <p:txBody>
          <a:bodyPr/>
          <a:lstStyle/>
          <a:p>
            <a:r>
              <a:rPr lang="en-US"/>
              <a:t>More on ordinal logistic regression</a:t>
            </a:r>
          </a:p>
        </p:txBody>
      </p:sp>
      <p:sp>
        <p:nvSpPr>
          <p:cNvPr id="3" name="Content Placeholder 2">
            <a:extLst>
              <a:ext uri="{FF2B5EF4-FFF2-40B4-BE49-F238E27FC236}">
                <a16:creationId xmlns:a16="http://schemas.microsoft.com/office/drawing/2014/main" id="{D5883845-4C3F-4F23-BD1F-03416484B1CC}"/>
              </a:ext>
            </a:extLst>
          </p:cNvPr>
          <p:cNvSpPr>
            <a:spLocks noGrp="1"/>
          </p:cNvSpPr>
          <p:nvPr>
            <p:ph idx="1"/>
          </p:nvPr>
        </p:nvSpPr>
        <p:spPr/>
        <p:txBody>
          <a:bodyPr/>
          <a:lstStyle/>
          <a:p>
            <a:r>
              <a:rPr lang="en-US"/>
              <a:t>Is a series of logistic regressions</a:t>
            </a:r>
          </a:p>
          <a:p>
            <a:r>
              <a:rPr lang="en-US"/>
              <a:t>The levels of the outcome are collapsed going from lowest to highest (or vice versa in some of the other statistical software packages)</a:t>
            </a:r>
          </a:p>
          <a:p>
            <a:r>
              <a:rPr lang="en-US"/>
              <a:t>The coefficients in the logistic regressions are constrained to be equal</a:t>
            </a:r>
          </a:p>
          <a:p>
            <a:r>
              <a:rPr lang="en-US"/>
              <a:t>Important to test that these constraints are reasonable</a:t>
            </a:r>
          </a:p>
          <a:p>
            <a:r>
              <a:rPr lang="en-US"/>
              <a:t>Can use generalized ordinal logistic regression when the assumption of parallel lines is violated</a:t>
            </a:r>
          </a:p>
        </p:txBody>
      </p:sp>
    </p:spTree>
    <p:extLst>
      <p:ext uri="{BB962C8B-B14F-4D97-AF65-F5344CB8AC3E}">
        <p14:creationId xmlns:p14="http://schemas.microsoft.com/office/powerpoint/2010/main" val="10058241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4A47-AC1F-46E2-B775-DF9D3DF3596E}"/>
              </a:ext>
            </a:extLst>
          </p:cNvPr>
          <p:cNvSpPr>
            <a:spLocks noGrp="1"/>
          </p:cNvSpPr>
          <p:nvPr>
            <p:ph type="title"/>
          </p:nvPr>
        </p:nvSpPr>
        <p:spPr/>
        <p:txBody>
          <a:bodyPr/>
          <a:lstStyle/>
          <a:p>
            <a:r>
              <a:rPr lang="en-US"/>
              <a:t>Using the svy: ologit command</a:t>
            </a:r>
          </a:p>
        </p:txBody>
      </p:sp>
      <p:sp>
        <p:nvSpPr>
          <p:cNvPr id="3" name="Content Placeholder 2">
            <a:extLst>
              <a:ext uri="{FF2B5EF4-FFF2-40B4-BE49-F238E27FC236}">
                <a16:creationId xmlns:a16="http://schemas.microsoft.com/office/drawing/2014/main" id="{8E2362B9-02AF-45FF-BDD0-921C5CFF0968}"/>
              </a:ext>
            </a:extLst>
          </p:cNvPr>
          <p:cNvSpPr>
            <a:spLocks noGrp="1"/>
          </p:cNvSpPr>
          <p:nvPr>
            <p:ph idx="1"/>
          </p:nvPr>
        </p:nvSpPr>
        <p:spPr/>
        <p:txBody>
          <a:bodyPr>
            <a:normAutofit fontScale="92500"/>
          </a:bodyPr>
          <a:lstStyle/>
          <a:p>
            <a:pPr marL="0" indent="0">
              <a:buNone/>
            </a:pPr>
            <a:r>
              <a:rPr lang="en-US" sz="3100" b="1">
                <a:latin typeface="Courier New" panose="02070309020205020404" pitchFamily="49" charset="0"/>
                <a:cs typeface="Courier New" panose="02070309020205020404" pitchFamily="49" charset="0"/>
              </a:rPr>
              <a:t>svy: ologit health i.female i.region age</a:t>
            </a:r>
          </a:p>
          <a:p>
            <a:pPr marL="0" indent="0">
              <a:buNone/>
            </a:pPr>
            <a:r>
              <a:rPr lang="en-US" sz="1800">
                <a:latin typeface="Courier New" panose="02070309020205020404" pitchFamily="49" charset="0"/>
                <a:cs typeface="Courier New" panose="02070309020205020404" pitchFamily="49" charset="0"/>
              </a:rPr>
              <a:t>(running ologit on estimation sample)</a:t>
            </a:r>
          </a:p>
          <a:p>
            <a:pPr marL="0" indent="0">
              <a:buNone/>
            </a:pPr>
            <a:endParaRPr lang="en-US" sz="1800">
              <a:latin typeface="Courier New" panose="02070309020205020404" pitchFamily="49" charset="0"/>
              <a:cs typeface="Courier New" panose="02070309020205020404" pitchFamily="49" charset="0"/>
            </a:endParaRPr>
          </a:p>
          <a:p>
            <a:pPr marL="0" indent="0">
              <a:buNone/>
            </a:pPr>
            <a:r>
              <a:rPr lang="en-US" sz="1800">
                <a:latin typeface="Courier New" panose="02070309020205020404" pitchFamily="49" charset="0"/>
                <a:cs typeface="Courier New" panose="02070309020205020404" pitchFamily="49" charset="0"/>
              </a:rPr>
              <a:t>Survey: Ordered logistic regression</a:t>
            </a:r>
          </a:p>
          <a:p>
            <a:pPr marL="0" indent="0">
              <a:buNone/>
            </a:pPr>
            <a:endParaRPr lang="en-US" sz="1800">
              <a:latin typeface="Courier New" panose="02070309020205020404" pitchFamily="49" charset="0"/>
              <a:cs typeface="Courier New" panose="02070309020205020404" pitchFamily="49" charset="0"/>
            </a:endParaRPr>
          </a:p>
          <a:p>
            <a:pPr marL="0" indent="0">
              <a:buNone/>
            </a:pPr>
            <a:r>
              <a:rPr lang="en-US" sz="1800">
                <a:latin typeface="Courier New" panose="02070309020205020404" pitchFamily="49" charset="0"/>
                <a:cs typeface="Courier New" panose="02070309020205020404" pitchFamily="49" charset="0"/>
              </a:rPr>
              <a:t>Number of strata = 31                            Number of obs   =      10,335</a:t>
            </a:r>
          </a:p>
          <a:p>
            <a:pPr marL="0" indent="0">
              <a:buNone/>
            </a:pPr>
            <a:r>
              <a:rPr lang="en-US" sz="1800">
                <a:latin typeface="Courier New" panose="02070309020205020404" pitchFamily="49" charset="0"/>
                <a:cs typeface="Courier New" panose="02070309020205020404" pitchFamily="49" charset="0"/>
              </a:rPr>
              <a:t>Number of PSUs   = 62                            Population size = 116,997,257</a:t>
            </a:r>
          </a:p>
          <a:p>
            <a:pPr marL="0" indent="0">
              <a:buNone/>
            </a:pPr>
            <a:r>
              <a:rPr lang="en-US" sz="1800">
                <a:latin typeface="Courier New" panose="02070309020205020404" pitchFamily="49" charset="0"/>
                <a:cs typeface="Courier New" panose="02070309020205020404" pitchFamily="49" charset="0"/>
              </a:rPr>
              <a:t>                                                 Design df       =          31</a:t>
            </a:r>
          </a:p>
          <a:p>
            <a:pPr marL="0" indent="0">
              <a:buNone/>
            </a:pPr>
            <a:r>
              <a:rPr lang="en-US" sz="1800">
                <a:latin typeface="Courier New" panose="02070309020205020404" pitchFamily="49" charset="0"/>
                <a:cs typeface="Courier New" panose="02070309020205020404" pitchFamily="49" charset="0"/>
              </a:rPr>
              <a:t>                                                 F(5, 27)        =      135.54</a:t>
            </a:r>
          </a:p>
          <a:p>
            <a:pPr marL="0" indent="0">
              <a:buNone/>
            </a:pPr>
            <a:r>
              <a:rPr lang="en-US" sz="1800">
                <a:latin typeface="Courier New" panose="02070309020205020404" pitchFamily="49" charset="0"/>
                <a:cs typeface="Courier New" panose="02070309020205020404" pitchFamily="49" charset="0"/>
              </a:rPr>
              <a:t>                                                 Prob &gt; F        =      0.0000</a:t>
            </a:r>
          </a:p>
          <a:p>
            <a:pPr marL="0" indent="0">
              <a:buNone/>
            </a:pPr>
            <a:endParaRPr lang="en-US" sz="24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9488381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2753-BCC7-4924-A2F8-FECDFA726B15}"/>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160C5DE2-1FED-4C77-962A-D86B3E2D644D}"/>
              </a:ext>
            </a:extLst>
          </p:cNvPr>
          <p:cNvSpPr>
            <a:spLocks noGrp="1"/>
          </p:cNvSpPr>
          <p:nvPr>
            <p:ph idx="1"/>
          </p:nvPr>
        </p:nvSpPr>
        <p:spPr/>
        <p:txBody>
          <a:bodyPr>
            <a:normAutofit fontScale="325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health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-.1696374   .0493449    -3.44   0.002    -.2702769   -.0689979</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region |</a:t>
            </a:r>
          </a:p>
          <a:p>
            <a:pPr marL="0" indent="0">
              <a:buNone/>
            </a:pPr>
            <a:r>
              <a:rPr lang="en-US">
                <a:latin typeface="Courier New" panose="02070309020205020404" pitchFamily="49" charset="0"/>
                <a:cs typeface="Courier New" panose="02070309020205020404" pitchFamily="49" charset="0"/>
              </a:rPr>
              <a:t>         MW  |   -.115146   .1030587    -1.12   0.272    -.3253356    .0950437</a:t>
            </a:r>
          </a:p>
          <a:p>
            <a:pPr marL="0" indent="0">
              <a:buNone/>
            </a:pPr>
            <a:r>
              <a:rPr lang="en-US">
                <a:latin typeface="Courier New" panose="02070309020205020404" pitchFamily="49" charset="0"/>
                <a:cs typeface="Courier New" panose="02070309020205020404" pitchFamily="49" charset="0"/>
              </a:rPr>
              <a:t>          S  |  -.5365581   .1050491    -5.11   0.000    -.7508071   -.3223091</a:t>
            </a:r>
          </a:p>
          <a:p>
            <a:pPr marL="0" indent="0">
              <a:buNone/>
            </a:pPr>
            <a:r>
              <a:rPr lang="en-US">
                <a:latin typeface="Courier New" panose="02070309020205020404" pitchFamily="49" charset="0"/>
                <a:cs typeface="Courier New" panose="02070309020205020404" pitchFamily="49" charset="0"/>
              </a:rPr>
              <a:t>          W  |  -.2887877   .1019162    -2.83   0.008    -.4966471   -.0809283</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-.0397158   .0014944   -26.58   0.000    -.0427636   -.0366681</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/cut1 |  -5.210696    .122255                     -5.460036   -4.961355</a:t>
            </a:r>
          </a:p>
          <a:p>
            <a:pPr marL="0" indent="0">
              <a:buNone/>
            </a:pPr>
            <a:r>
              <a:rPr lang="en-US">
                <a:latin typeface="Courier New" panose="02070309020205020404" pitchFamily="49" charset="0"/>
                <a:cs typeface="Courier New" panose="02070309020205020404" pitchFamily="49" charset="0"/>
              </a:rPr>
              <a:t>       /cut2 |  -3.717526   .1126799                     -3.947339   -3.487714</a:t>
            </a:r>
          </a:p>
          <a:p>
            <a:pPr marL="0" indent="0">
              <a:buNone/>
            </a:pPr>
            <a:r>
              <a:rPr lang="en-US">
                <a:latin typeface="Courier New" panose="02070309020205020404" pitchFamily="49" charset="0"/>
                <a:cs typeface="Courier New" panose="02070309020205020404" pitchFamily="49" charset="0"/>
              </a:rPr>
              <a:t>       /cut3 |  -2.202685   .1097316                     -2.426484   -1.978886</a:t>
            </a:r>
          </a:p>
          <a:p>
            <a:pPr marL="0" indent="0">
              <a:buNone/>
            </a:pPr>
            <a:r>
              <a:rPr lang="en-US">
                <a:latin typeface="Courier New" panose="02070309020205020404" pitchFamily="49" charset="0"/>
                <a:cs typeface="Courier New" panose="02070309020205020404" pitchFamily="49" charset="0"/>
              </a:rPr>
              <a:t>       /cut4 |  -.9350942   .1089012                       -1.1572   -.7129888</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60151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F347-2EF0-4B2C-AE80-03B6D2EFD766}"/>
              </a:ext>
            </a:extLst>
          </p:cNvPr>
          <p:cNvSpPr>
            <a:spLocks noGrp="1"/>
          </p:cNvSpPr>
          <p:nvPr>
            <p:ph type="title"/>
          </p:nvPr>
        </p:nvSpPr>
        <p:spPr/>
        <p:txBody>
          <a:bodyPr/>
          <a:lstStyle/>
          <a:p>
            <a:r>
              <a:rPr lang="en-US"/>
              <a:t>Getting the omnibus test of the categorical predictor “region”</a:t>
            </a:r>
          </a:p>
        </p:txBody>
      </p:sp>
      <p:sp>
        <p:nvSpPr>
          <p:cNvPr id="3" name="Content Placeholder 2">
            <a:extLst>
              <a:ext uri="{FF2B5EF4-FFF2-40B4-BE49-F238E27FC236}">
                <a16:creationId xmlns:a16="http://schemas.microsoft.com/office/drawing/2014/main" id="{131B2D24-3254-4E5B-9A9A-AC921270A172}"/>
              </a:ext>
            </a:extLst>
          </p:cNvPr>
          <p:cNvSpPr>
            <a:spLocks noGrp="1"/>
          </p:cNvSpPr>
          <p:nvPr>
            <p:ph idx="1"/>
          </p:nvPr>
        </p:nvSpPr>
        <p:spPr/>
        <p:txBody>
          <a:bodyPr>
            <a:normAutofit fontScale="40000" lnSpcReduction="20000"/>
          </a:bodyPr>
          <a:lstStyle/>
          <a:p>
            <a:pPr marL="0" indent="0">
              <a:buNone/>
            </a:pPr>
            <a:r>
              <a:rPr lang="en-US" sz="6000" b="1">
                <a:latin typeface="Courier New" panose="02070309020205020404" pitchFamily="49" charset="0"/>
                <a:cs typeface="Courier New" panose="02070309020205020404" pitchFamily="49" charset="0"/>
              </a:rPr>
              <a:t>contrast region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Contrasts of marginal linear predictions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Margins: asbalanced</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df           F        P&gt;F</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health       |</a:t>
            </a:r>
          </a:p>
          <a:p>
            <a:pPr marL="0" indent="0">
              <a:buNone/>
            </a:pPr>
            <a:r>
              <a:rPr lang="en-US">
                <a:latin typeface="Courier New" panose="02070309020205020404" pitchFamily="49" charset="0"/>
                <a:cs typeface="Courier New" panose="02070309020205020404" pitchFamily="49" charset="0"/>
              </a:rPr>
              <a:t>      region |          3        8.93     0.0002</a:t>
            </a:r>
          </a:p>
          <a:p>
            <a:pPr marL="0" indent="0">
              <a:buNone/>
            </a:pPr>
            <a:r>
              <a:rPr lang="en-US">
                <a:latin typeface="Courier New" panose="02070309020205020404" pitchFamily="49" charset="0"/>
                <a:cs typeface="Courier New" panose="02070309020205020404" pitchFamily="49" charset="0"/>
              </a:rPr>
              <a:t>      Design |         31</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Note: F statistics are adjusted for the survey</a:t>
            </a:r>
          </a:p>
          <a:p>
            <a:pPr marL="0" indent="0">
              <a:buNone/>
            </a:pPr>
            <a:r>
              <a:rPr lang="en-US">
                <a:latin typeface="Courier New" panose="02070309020205020404" pitchFamily="49" charset="0"/>
                <a:cs typeface="Courier New" panose="02070309020205020404" pitchFamily="49" charset="0"/>
              </a:rPr>
              <a:t>      design.</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151625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07C03-2855-460C-8E09-5F70621B4567}"/>
              </a:ext>
            </a:extLst>
          </p:cNvPr>
          <p:cNvSpPr>
            <a:spLocks noGrp="1"/>
          </p:cNvSpPr>
          <p:nvPr>
            <p:ph type="title"/>
          </p:nvPr>
        </p:nvSpPr>
        <p:spPr/>
        <p:txBody>
          <a:bodyPr/>
          <a:lstStyle/>
          <a:p>
            <a:r>
              <a:rPr lang="en-US"/>
              <a:t>Using the </a:t>
            </a:r>
            <a:r>
              <a:rPr lang="en-US" b="1"/>
              <a:t>ologit, or </a:t>
            </a:r>
            <a:r>
              <a:rPr lang="en-US"/>
              <a:t>command to get odds ratios</a:t>
            </a:r>
          </a:p>
        </p:txBody>
      </p:sp>
      <p:sp>
        <p:nvSpPr>
          <p:cNvPr id="3" name="Content Placeholder 2">
            <a:extLst>
              <a:ext uri="{FF2B5EF4-FFF2-40B4-BE49-F238E27FC236}">
                <a16:creationId xmlns:a16="http://schemas.microsoft.com/office/drawing/2014/main" id="{92FB8D05-71AF-4A62-A927-78B3829304C8}"/>
              </a:ext>
            </a:extLst>
          </p:cNvPr>
          <p:cNvSpPr>
            <a:spLocks noGrp="1"/>
          </p:cNvSpPr>
          <p:nvPr>
            <p:ph idx="1"/>
          </p:nvPr>
        </p:nvSpPr>
        <p:spPr/>
        <p:txBody>
          <a:bodyPr>
            <a:normAutofit fontScale="2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health | Odds ratio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.8439708   .0416456    -3.44   0.002     .7631682    .9333287</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region |</a:t>
            </a:r>
          </a:p>
          <a:p>
            <a:pPr marL="0" indent="0">
              <a:buNone/>
            </a:pPr>
            <a:r>
              <a:rPr lang="en-US">
                <a:latin typeface="Courier New" panose="02070309020205020404" pitchFamily="49" charset="0"/>
                <a:cs typeface="Courier New" panose="02070309020205020404" pitchFamily="49" charset="0"/>
              </a:rPr>
              <a:t>         MW  |    .891236   .0918497    -1.12   0.272     .7222849    1.099707</a:t>
            </a:r>
          </a:p>
          <a:p>
            <a:pPr marL="0" indent="0">
              <a:buNone/>
            </a:pPr>
            <a:r>
              <a:rPr lang="en-US">
                <a:latin typeface="Courier New" panose="02070309020205020404" pitchFamily="49" charset="0"/>
                <a:cs typeface="Courier New" panose="02070309020205020404" pitchFamily="49" charset="0"/>
              </a:rPr>
              <a:t>          S  |   .5847575   .0614282    -5.11   0.000     .4719855    .7244742</a:t>
            </a:r>
          </a:p>
          <a:p>
            <a:pPr marL="0" indent="0">
              <a:buNone/>
            </a:pPr>
            <a:r>
              <a:rPr lang="en-US">
                <a:latin typeface="Courier New" panose="02070309020205020404" pitchFamily="49" charset="0"/>
                <a:cs typeface="Courier New" panose="02070309020205020404" pitchFamily="49" charset="0"/>
              </a:rPr>
              <a:t>          W  |   .7491713   .0763527    -2.83   0.008     .6085677    .9222598</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.9610625   .0014362   -26.58   0.000     .9581378    .9639961</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/cut1 |  -5.210696    .122255                     -5.460036   -4.961355</a:t>
            </a:r>
          </a:p>
          <a:p>
            <a:pPr marL="0" indent="0">
              <a:buNone/>
            </a:pPr>
            <a:r>
              <a:rPr lang="en-US">
                <a:latin typeface="Courier New" panose="02070309020205020404" pitchFamily="49" charset="0"/>
                <a:cs typeface="Courier New" panose="02070309020205020404" pitchFamily="49" charset="0"/>
              </a:rPr>
              <a:t>       /cut2 |  -3.717526   .1126799                     -3.947339   -3.487714</a:t>
            </a:r>
          </a:p>
          <a:p>
            <a:pPr marL="0" indent="0">
              <a:buNone/>
            </a:pPr>
            <a:r>
              <a:rPr lang="en-US">
                <a:latin typeface="Courier New" panose="02070309020205020404" pitchFamily="49" charset="0"/>
                <a:cs typeface="Courier New" panose="02070309020205020404" pitchFamily="49" charset="0"/>
              </a:rPr>
              <a:t>       /cut3 |  -2.202685   .1097316                     -2.426484   -1.978886</a:t>
            </a:r>
          </a:p>
          <a:p>
            <a:pPr marL="0" indent="0">
              <a:buNone/>
            </a:pPr>
            <a:r>
              <a:rPr lang="en-US">
                <a:latin typeface="Courier New" panose="02070309020205020404" pitchFamily="49" charset="0"/>
                <a:cs typeface="Courier New" panose="02070309020205020404" pitchFamily="49" charset="0"/>
              </a:rPr>
              <a:t>       /cut4 |  -.9350942   .1089012                       -1.1572   -.7129888</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Note: Estimates are transformed only in the first equation to odds ratios.</a:t>
            </a:r>
          </a:p>
        </p:txBody>
      </p:sp>
    </p:spTree>
    <p:extLst>
      <p:ext uri="{BB962C8B-B14F-4D97-AF65-F5344CB8AC3E}">
        <p14:creationId xmlns:p14="http://schemas.microsoft.com/office/powerpoint/2010/main" val="3336891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2CC7-5E67-47DD-A706-1E12DD677312}"/>
              </a:ext>
            </a:extLst>
          </p:cNvPr>
          <p:cNvSpPr>
            <a:spLocks noGrp="1"/>
          </p:cNvSpPr>
          <p:nvPr>
            <p:ph type="title"/>
          </p:nvPr>
        </p:nvSpPr>
        <p:spPr/>
        <p:txBody>
          <a:bodyPr/>
          <a:lstStyle/>
          <a:p>
            <a:r>
              <a:rPr lang="en-US"/>
              <a:t>Looking at the sampling weight variable</a:t>
            </a:r>
          </a:p>
        </p:txBody>
      </p:sp>
      <p:sp>
        <p:nvSpPr>
          <p:cNvPr id="3" name="Content Placeholder 2">
            <a:extLst>
              <a:ext uri="{FF2B5EF4-FFF2-40B4-BE49-F238E27FC236}">
                <a16:creationId xmlns:a16="http://schemas.microsoft.com/office/drawing/2014/main" id="{A51F59A0-50A2-4439-93DC-CBFF0DED4022}"/>
              </a:ext>
            </a:extLst>
          </p:cNvPr>
          <p:cNvSpPr>
            <a:spLocks noGrp="1"/>
          </p:cNvSpPr>
          <p:nvPr>
            <p:ph idx="1"/>
          </p:nvPr>
        </p:nvSpPr>
        <p:spPr/>
        <p:txBody>
          <a:bodyPr>
            <a:normAutofit fontScale="92500" lnSpcReduction="10000"/>
          </a:bodyPr>
          <a:lstStyle/>
          <a:p>
            <a:pPr marL="0" indent="0">
              <a:buNone/>
            </a:pPr>
            <a:r>
              <a:rPr lang="en-US" sz="2400" b="1">
                <a:latin typeface="Courier New" panose="02070309020205020404" pitchFamily="49" charset="0"/>
                <a:cs typeface="Courier New" panose="02070309020205020404" pitchFamily="49" charset="0"/>
              </a:rPr>
              <a:t>sum finalwgt</a:t>
            </a:r>
          </a:p>
          <a:p>
            <a:pPr marL="0" indent="0">
              <a:buNone/>
            </a:pPr>
            <a:endParaRPr lang="en-US" sz="1800">
              <a:latin typeface="Courier New" panose="02070309020205020404" pitchFamily="49" charset="0"/>
              <a:cs typeface="Courier New" panose="02070309020205020404" pitchFamily="49" charset="0"/>
            </a:endParaRPr>
          </a:p>
          <a:p>
            <a:pPr marL="0" indent="0">
              <a:buNone/>
            </a:pPr>
            <a:r>
              <a:rPr lang="en-US" sz="1800">
                <a:latin typeface="Courier New" panose="02070309020205020404" pitchFamily="49" charset="0"/>
                <a:cs typeface="Courier New" panose="02070309020205020404" pitchFamily="49" charset="0"/>
              </a:rPr>
              <a:t>    Variable |        Obs        Mean    Std. dev.       Min        Max</a:t>
            </a:r>
          </a:p>
          <a:p>
            <a:pPr marL="0" indent="0">
              <a:buNone/>
            </a:pPr>
            <a:r>
              <a:rPr lang="en-US" sz="1800">
                <a:latin typeface="Courier New" panose="02070309020205020404" pitchFamily="49" charset="0"/>
                <a:cs typeface="Courier New" panose="02070309020205020404" pitchFamily="49" charset="0"/>
              </a:rPr>
              <a:t>-------------+---------------------------------------------------------</a:t>
            </a:r>
          </a:p>
          <a:p>
            <a:pPr marL="0" indent="0">
              <a:buNone/>
            </a:pPr>
            <a:r>
              <a:rPr lang="en-US" sz="1800">
                <a:latin typeface="Courier New" panose="02070309020205020404" pitchFamily="49" charset="0"/>
                <a:cs typeface="Courier New" panose="02070309020205020404" pitchFamily="49" charset="0"/>
              </a:rPr>
              <a:t>    finalwgt |     10,337    11320.85    7304.457       2000      79634</a:t>
            </a:r>
          </a:p>
          <a:p>
            <a:pPr marL="0" indent="0">
              <a:buNone/>
            </a:pPr>
            <a:endParaRPr lang="en-US" sz="1800">
              <a:latin typeface="Courier New" panose="02070309020205020404" pitchFamily="49" charset="0"/>
              <a:cs typeface="Courier New" panose="02070309020205020404" pitchFamily="49" charset="0"/>
            </a:endParaRPr>
          </a:p>
          <a:p>
            <a:pPr marL="0" indent="0">
              <a:buNone/>
            </a:pPr>
            <a:r>
              <a:rPr lang="en-US" sz="2400" b="1">
                <a:latin typeface="Courier New" panose="02070309020205020404" pitchFamily="49" charset="0"/>
                <a:cs typeface="Courier New" panose="02070309020205020404" pitchFamily="49" charset="0"/>
              </a:rPr>
              <a:t>count if finalwgt == .</a:t>
            </a:r>
          </a:p>
          <a:p>
            <a:pPr marL="0" indent="0">
              <a:buNone/>
            </a:pPr>
            <a:r>
              <a:rPr lang="en-US" sz="1800">
                <a:latin typeface="Courier New" panose="02070309020205020404" pitchFamily="49" charset="0"/>
                <a:cs typeface="Courier New" panose="02070309020205020404" pitchFamily="49" charset="0"/>
              </a:rPr>
              <a:t>  0</a:t>
            </a:r>
          </a:p>
          <a:p>
            <a:pPr marL="0" indent="0">
              <a:buNone/>
            </a:pPr>
            <a:r>
              <a:rPr lang="en-US" sz="2400" b="1">
                <a:latin typeface="Courier New" panose="02070309020205020404" pitchFamily="49" charset="0"/>
                <a:cs typeface="Courier New" panose="02070309020205020404" pitchFamily="49" charset="0"/>
              </a:rPr>
              <a:t>count if stratid == .</a:t>
            </a:r>
          </a:p>
          <a:p>
            <a:pPr marL="0" indent="0">
              <a:buNone/>
            </a:pPr>
            <a:r>
              <a:rPr lang="en-US" sz="1800">
                <a:latin typeface="Courier New" panose="02070309020205020404" pitchFamily="49" charset="0"/>
                <a:cs typeface="Courier New" panose="02070309020205020404" pitchFamily="49" charset="0"/>
              </a:rPr>
              <a:t>  0</a:t>
            </a:r>
          </a:p>
          <a:p>
            <a:pPr marL="0" indent="0">
              <a:buNone/>
            </a:pPr>
            <a:r>
              <a:rPr lang="en-US" sz="2400" b="1">
                <a:latin typeface="Courier New" panose="02070309020205020404" pitchFamily="49" charset="0"/>
                <a:cs typeface="Courier New" panose="02070309020205020404" pitchFamily="49" charset="0"/>
              </a:rPr>
              <a:t>count if psuid == .</a:t>
            </a:r>
          </a:p>
          <a:p>
            <a:pPr marL="0" indent="0">
              <a:buNone/>
            </a:pPr>
            <a:r>
              <a:rPr lang="en-US" sz="1800">
                <a:latin typeface="Courier New" panose="02070309020205020404" pitchFamily="49" charset="0"/>
                <a:cs typeface="Courier New" panose="02070309020205020404" pitchFamily="49" charset="0"/>
              </a:rPr>
              <a:t>  0</a:t>
            </a:r>
          </a:p>
          <a:p>
            <a:pPr marL="0" indent="0">
              <a:buNone/>
            </a:pPr>
            <a:endParaRPr lang="en-US" sz="18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97216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9D33-8D6F-4814-82D4-BC057782A7B5}"/>
              </a:ext>
            </a:extLst>
          </p:cNvPr>
          <p:cNvSpPr>
            <a:spLocks noGrp="1"/>
          </p:cNvSpPr>
          <p:nvPr>
            <p:ph type="title"/>
          </p:nvPr>
        </p:nvSpPr>
        <p:spPr/>
        <p:txBody>
          <a:bodyPr/>
          <a:lstStyle/>
          <a:p>
            <a:r>
              <a:rPr lang="en-US"/>
              <a:t>Testing the parallel lines assumption</a:t>
            </a:r>
          </a:p>
        </p:txBody>
      </p:sp>
      <p:sp>
        <p:nvSpPr>
          <p:cNvPr id="3" name="Content Placeholder 2">
            <a:extLst>
              <a:ext uri="{FF2B5EF4-FFF2-40B4-BE49-F238E27FC236}">
                <a16:creationId xmlns:a16="http://schemas.microsoft.com/office/drawing/2014/main" id="{35870135-253A-4BFC-A3B0-66DE73498EF3}"/>
              </a:ext>
            </a:extLst>
          </p:cNvPr>
          <p:cNvSpPr>
            <a:spLocks noGrp="1"/>
          </p:cNvSpPr>
          <p:nvPr>
            <p:ph idx="1"/>
          </p:nvPr>
        </p:nvSpPr>
        <p:spPr/>
        <p:txBody>
          <a:bodyPr/>
          <a:lstStyle/>
          <a:p>
            <a:r>
              <a:rPr lang="en-US"/>
              <a:t>The commands used to test the parallel lines assumption with unweighted data do not work with weighted data</a:t>
            </a:r>
          </a:p>
          <a:p>
            <a:r>
              <a:rPr lang="en-US"/>
              <a:t>The community-contributed command </a:t>
            </a:r>
            <a:r>
              <a:rPr lang="en-US" b="1"/>
              <a:t>gologit2</a:t>
            </a:r>
            <a:r>
              <a:rPr lang="en-US"/>
              <a:t> can be used</a:t>
            </a:r>
          </a:p>
          <a:p>
            <a:r>
              <a:rPr lang="en-US"/>
              <a:t>The </a:t>
            </a:r>
            <a:r>
              <a:rPr lang="en-US" b="1"/>
              <a:t>gologit2</a:t>
            </a:r>
            <a:r>
              <a:rPr lang="en-US"/>
              <a:t> command does respect factor variable notation (i.e., “i.”), but you need to create the dummy variables yourself to do the necessary tests using the </a:t>
            </a:r>
            <a:r>
              <a:rPr lang="en-US" b="1"/>
              <a:t>autofit</a:t>
            </a:r>
            <a:r>
              <a:rPr lang="en-US"/>
              <a:t> option and </a:t>
            </a:r>
            <a:r>
              <a:rPr lang="en-US" b="1"/>
              <a:t>gsvy</a:t>
            </a:r>
            <a:r>
              <a:rPr lang="en-US"/>
              <a:t> prefix</a:t>
            </a:r>
          </a:p>
        </p:txBody>
      </p:sp>
    </p:spTree>
    <p:extLst>
      <p:ext uri="{BB962C8B-B14F-4D97-AF65-F5344CB8AC3E}">
        <p14:creationId xmlns:p14="http://schemas.microsoft.com/office/powerpoint/2010/main" val="427443906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6BB4D-59D2-4AB3-940B-516C16C04907}"/>
              </a:ext>
            </a:extLst>
          </p:cNvPr>
          <p:cNvSpPr>
            <a:spLocks noGrp="1"/>
          </p:cNvSpPr>
          <p:nvPr>
            <p:ph type="title"/>
          </p:nvPr>
        </p:nvSpPr>
        <p:spPr/>
        <p:txBody>
          <a:bodyPr/>
          <a:lstStyle/>
          <a:p>
            <a:r>
              <a:rPr lang="en-US"/>
              <a:t>Using the </a:t>
            </a:r>
            <a:r>
              <a:rPr lang="en-US" b="1"/>
              <a:t>gologit2</a:t>
            </a:r>
            <a:r>
              <a:rPr lang="en-US"/>
              <a:t> command</a:t>
            </a:r>
          </a:p>
        </p:txBody>
      </p:sp>
      <p:sp>
        <p:nvSpPr>
          <p:cNvPr id="3" name="Content Placeholder 2">
            <a:extLst>
              <a:ext uri="{FF2B5EF4-FFF2-40B4-BE49-F238E27FC236}">
                <a16:creationId xmlns:a16="http://schemas.microsoft.com/office/drawing/2014/main" id="{8389DCCF-60A6-433C-9DD9-D7A0271D4B6A}"/>
              </a:ext>
            </a:extLst>
          </p:cNvPr>
          <p:cNvSpPr>
            <a:spLocks noGrp="1"/>
          </p:cNvSpPr>
          <p:nvPr>
            <p:ph idx="1"/>
          </p:nvPr>
        </p:nvSpPr>
        <p:spPr/>
        <p:txBody>
          <a:bodyPr>
            <a:normAutofit/>
          </a:bodyPr>
          <a:lstStyle/>
          <a:p>
            <a:pPr marL="0" indent="0">
              <a:buNone/>
            </a:pPr>
            <a:r>
              <a:rPr lang="en-US" sz="2600" b="1">
                <a:latin typeface="Courier New" panose="02070309020205020404" pitchFamily="49" charset="0"/>
                <a:cs typeface="Courier New" panose="02070309020205020404" pitchFamily="49" charset="0"/>
              </a:rPr>
              <a:t>svy: gologit2 health female i.region age</a:t>
            </a:r>
          </a:p>
          <a:p>
            <a:pPr marL="0" indent="0">
              <a:buNone/>
            </a:pPr>
            <a:r>
              <a:rPr lang="en-US" sz="1700">
                <a:latin typeface="Courier New" panose="02070309020205020404" pitchFamily="49" charset="0"/>
                <a:cs typeface="Courier New" panose="02070309020205020404" pitchFamily="49" charset="0"/>
              </a:rPr>
              <a:t>(running gologit2 on estimation sample)</a:t>
            </a:r>
          </a:p>
          <a:p>
            <a:pPr marL="0" indent="0">
              <a:buNone/>
            </a:pPr>
            <a:endParaRPr lang="en-US" sz="1700">
              <a:latin typeface="Courier New" panose="02070309020205020404" pitchFamily="49" charset="0"/>
              <a:cs typeface="Courier New" panose="02070309020205020404" pitchFamily="49" charset="0"/>
            </a:endParaRPr>
          </a:p>
          <a:p>
            <a:pPr marL="0" indent="0">
              <a:buNone/>
            </a:pPr>
            <a:r>
              <a:rPr lang="en-US" sz="1700">
                <a:latin typeface="Courier New" panose="02070309020205020404" pitchFamily="49" charset="0"/>
                <a:cs typeface="Courier New" panose="02070309020205020404" pitchFamily="49" charset="0"/>
              </a:rPr>
              <a:t>Survey: Generalized Ordered Logit Estimates</a:t>
            </a:r>
          </a:p>
          <a:p>
            <a:pPr marL="0" indent="0">
              <a:buNone/>
            </a:pPr>
            <a:endParaRPr lang="en-US" sz="1700">
              <a:latin typeface="Courier New" panose="02070309020205020404" pitchFamily="49" charset="0"/>
              <a:cs typeface="Courier New" panose="02070309020205020404" pitchFamily="49" charset="0"/>
            </a:endParaRPr>
          </a:p>
          <a:p>
            <a:pPr marL="0" indent="0">
              <a:buNone/>
            </a:pPr>
            <a:r>
              <a:rPr lang="en-US" sz="1700">
                <a:latin typeface="Courier New" panose="02070309020205020404" pitchFamily="49" charset="0"/>
                <a:cs typeface="Courier New" panose="02070309020205020404" pitchFamily="49" charset="0"/>
              </a:rPr>
              <a:t>Number of strata = 31                            Number of obs   =      10,335</a:t>
            </a:r>
          </a:p>
          <a:p>
            <a:pPr marL="0" indent="0">
              <a:buNone/>
            </a:pPr>
            <a:r>
              <a:rPr lang="en-US" sz="1700">
                <a:latin typeface="Courier New" panose="02070309020205020404" pitchFamily="49" charset="0"/>
                <a:cs typeface="Courier New" panose="02070309020205020404" pitchFamily="49" charset="0"/>
              </a:rPr>
              <a:t>Number of PSUs   = 62                            Population size = 116,997,257</a:t>
            </a:r>
          </a:p>
          <a:p>
            <a:pPr marL="0" indent="0">
              <a:buNone/>
            </a:pPr>
            <a:r>
              <a:rPr lang="en-US" sz="1700">
                <a:latin typeface="Courier New" panose="02070309020205020404" pitchFamily="49" charset="0"/>
                <a:cs typeface="Courier New" panose="02070309020205020404" pitchFamily="49" charset="0"/>
              </a:rPr>
              <a:t>                                                 Design df       =          31</a:t>
            </a:r>
          </a:p>
          <a:p>
            <a:pPr marL="0" indent="0">
              <a:buNone/>
            </a:pPr>
            <a:r>
              <a:rPr lang="en-US" sz="1700">
                <a:latin typeface="Courier New" panose="02070309020205020404" pitchFamily="49" charset="0"/>
                <a:cs typeface="Courier New" panose="02070309020205020404" pitchFamily="49" charset="0"/>
              </a:rPr>
              <a:t>                                                 F(20, 12)       =       29.90</a:t>
            </a:r>
          </a:p>
          <a:p>
            <a:pPr marL="0" indent="0">
              <a:buNone/>
            </a:pPr>
            <a:r>
              <a:rPr lang="en-US" sz="1700">
                <a:latin typeface="Courier New" panose="02070309020205020404" pitchFamily="49" charset="0"/>
                <a:cs typeface="Courier New" panose="02070309020205020404" pitchFamily="49" charset="0"/>
              </a:rPr>
              <a:t>                                                 Prob &gt; F        =      0.0000</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0707421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AD5A-2CF0-48B9-9961-17F35B92E22C}"/>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AEC58937-31FD-40C4-ABC2-EF89D6BF4052}"/>
              </a:ext>
            </a:extLst>
          </p:cNvPr>
          <p:cNvSpPr>
            <a:spLocks noGrp="1"/>
          </p:cNvSpPr>
          <p:nvPr>
            <p:ph idx="1"/>
          </p:nvPr>
        </p:nvSpPr>
        <p:spPr/>
        <p:txBody>
          <a:bodyPr>
            <a:normAutofit fontScale="475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health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Poor         |</a:t>
            </a:r>
          </a:p>
          <a:p>
            <a:pPr marL="0" indent="0">
              <a:buNone/>
            </a:pPr>
            <a:r>
              <a:rPr lang="en-US">
                <a:latin typeface="Courier New" panose="02070309020205020404" pitchFamily="49" charset="0"/>
                <a:cs typeface="Courier New" panose="02070309020205020404" pitchFamily="49" charset="0"/>
              </a:rPr>
              <a:t>      female |   .1499993   .0959061     1.56   0.128    -.0456025     .345601</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region |</a:t>
            </a:r>
          </a:p>
          <a:p>
            <a:pPr marL="0" indent="0">
              <a:buNone/>
            </a:pPr>
            <a:r>
              <a:rPr lang="en-US">
                <a:latin typeface="Courier New" panose="02070309020205020404" pitchFamily="49" charset="0"/>
                <a:cs typeface="Courier New" panose="02070309020205020404" pitchFamily="49" charset="0"/>
              </a:rPr>
              <a:t>         NE  |          0  (empty)</a:t>
            </a:r>
          </a:p>
          <a:p>
            <a:pPr marL="0" indent="0">
              <a:buNone/>
            </a:pPr>
            <a:r>
              <a:rPr lang="en-US">
                <a:latin typeface="Courier New" panose="02070309020205020404" pitchFamily="49" charset="0"/>
                <a:cs typeface="Courier New" panose="02070309020205020404" pitchFamily="49" charset="0"/>
              </a:rPr>
              <a:t>         MW  |  -.4132141   .2415216    -1.71   0.097    -.9058006    .0793724</a:t>
            </a:r>
          </a:p>
          <a:p>
            <a:pPr marL="0" indent="0">
              <a:buNone/>
            </a:pPr>
            <a:r>
              <a:rPr lang="en-US">
                <a:latin typeface="Courier New" panose="02070309020205020404" pitchFamily="49" charset="0"/>
                <a:cs typeface="Courier New" panose="02070309020205020404" pitchFamily="49" charset="0"/>
              </a:rPr>
              <a:t>          S  |  -1.118699   .2313752    -4.83   0.000    -1.590592   -.6468062</a:t>
            </a:r>
          </a:p>
          <a:p>
            <a:pPr marL="0" indent="0">
              <a:buNone/>
            </a:pPr>
            <a:r>
              <a:rPr lang="en-US">
                <a:latin typeface="Courier New" panose="02070309020205020404" pitchFamily="49" charset="0"/>
                <a:cs typeface="Courier New" panose="02070309020205020404" pitchFamily="49" charset="0"/>
              </a:rPr>
              <a:t>          W  |  -.5114765   .2109836    -2.42   0.021    -.9417804   -.0811725</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-.0569788   .0028148   -20.24   0.000    -.0627196   -.0512379</a:t>
            </a:r>
          </a:p>
          <a:p>
            <a:pPr marL="0" indent="0">
              <a:buNone/>
            </a:pPr>
            <a:r>
              <a:rPr lang="en-US">
                <a:latin typeface="Courier New" panose="02070309020205020404" pitchFamily="49" charset="0"/>
                <a:cs typeface="Courier New" panose="02070309020205020404" pitchFamily="49" charset="0"/>
              </a:rPr>
              <a:t>       _cons |   6.297308   .2850896    22.09   0.000     5.715864    6.878752</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2273721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9DA62-0BC1-49D3-BF79-C5F7D424F496}"/>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D8199434-7794-49EB-BAFD-D2D881E17367}"/>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Fair         |</a:t>
            </a:r>
          </a:p>
          <a:p>
            <a:pPr marL="0" indent="0">
              <a:buNone/>
            </a:pPr>
            <a:r>
              <a:rPr lang="en-US">
                <a:latin typeface="Courier New" panose="02070309020205020404" pitchFamily="49" charset="0"/>
                <a:cs typeface="Courier New" panose="02070309020205020404" pitchFamily="49" charset="0"/>
              </a:rPr>
              <a:t>      female |  -.1703883     .06255    -2.72   0.010    -.2979599   -.0428167</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region |</a:t>
            </a:r>
          </a:p>
          <a:p>
            <a:pPr marL="0" indent="0">
              <a:buNone/>
            </a:pPr>
            <a:r>
              <a:rPr lang="en-US">
                <a:latin typeface="Courier New" panose="02070309020205020404" pitchFamily="49" charset="0"/>
                <a:cs typeface="Courier New" panose="02070309020205020404" pitchFamily="49" charset="0"/>
              </a:rPr>
              <a:t>         NE  |          0  (empty)</a:t>
            </a:r>
          </a:p>
          <a:p>
            <a:pPr marL="0" indent="0">
              <a:buNone/>
            </a:pPr>
            <a:r>
              <a:rPr lang="en-US">
                <a:latin typeface="Courier New" panose="02070309020205020404" pitchFamily="49" charset="0"/>
                <a:cs typeface="Courier New" panose="02070309020205020404" pitchFamily="49" charset="0"/>
              </a:rPr>
              <a:t>         MW  |  -.3785902   .1740228    -2.18   0.037    -.7335121   -.0236683</a:t>
            </a:r>
          </a:p>
          <a:p>
            <a:pPr marL="0" indent="0">
              <a:buNone/>
            </a:pPr>
            <a:r>
              <a:rPr lang="en-US">
                <a:latin typeface="Courier New" panose="02070309020205020404" pitchFamily="49" charset="0"/>
                <a:cs typeface="Courier New" panose="02070309020205020404" pitchFamily="49" charset="0"/>
              </a:rPr>
              <a:t>          S  |   -.813866   .1432468    -5.68   0.000     -1.10602   -.5217122</a:t>
            </a:r>
          </a:p>
          <a:p>
            <a:pPr marL="0" indent="0">
              <a:buNone/>
            </a:pPr>
            <a:r>
              <a:rPr lang="en-US">
                <a:latin typeface="Courier New" panose="02070309020205020404" pitchFamily="49" charset="0"/>
                <a:cs typeface="Courier New" panose="02070309020205020404" pitchFamily="49" charset="0"/>
              </a:rPr>
              <a:t>          W  |  -.5081594   .1359228    -3.74   0.001    -.7853757    -.230943</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-.0508352   .0019272   -26.38   0.000    -.0547657   -.0469048</a:t>
            </a:r>
          </a:p>
          <a:p>
            <a:pPr marL="0" indent="0">
              <a:buNone/>
            </a:pPr>
            <a:r>
              <a:rPr lang="en-US">
                <a:latin typeface="Courier New" panose="02070309020205020404" pitchFamily="49" charset="0"/>
                <a:cs typeface="Courier New" panose="02070309020205020404" pitchFamily="49" charset="0"/>
              </a:rPr>
              <a:t>       _cons |   4.497852   .1656741    27.15   0.000     4.159957    4.835747</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2680238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BF4C-CE7C-4FEC-8541-C4A3FCFF76D2}"/>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C45ABF27-72C7-42B9-84D4-0AB7BE17BA7E}"/>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Average      |</a:t>
            </a:r>
          </a:p>
          <a:p>
            <a:pPr marL="0" indent="0">
              <a:buNone/>
            </a:pPr>
            <a:r>
              <a:rPr lang="en-US">
                <a:latin typeface="Courier New" panose="02070309020205020404" pitchFamily="49" charset="0"/>
                <a:cs typeface="Courier New" panose="02070309020205020404" pitchFamily="49" charset="0"/>
              </a:rPr>
              <a:t>      female |  -.1590126   .0566411    -2.81   0.009    -.2745329   -.0434923</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region |</a:t>
            </a:r>
          </a:p>
          <a:p>
            <a:pPr marL="0" indent="0">
              <a:buNone/>
            </a:pPr>
            <a:r>
              <a:rPr lang="en-US">
                <a:latin typeface="Courier New" panose="02070309020205020404" pitchFamily="49" charset="0"/>
                <a:cs typeface="Courier New" panose="02070309020205020404" pitchFamily="49" charset="0"/>
              </a:rPr>
              <a:t>         NE  |          0  (empty)</a:t>
            </a:r>
          </a:p>
          <a:p>
            <a:pPr marL="0" indent="0">
              <a:buNone/>
            </a:pPr>
            <a:r>
              <a:rPr lang="en-US">
                <a:latin typeface="Courier New" panose="02070309020205020404" pitchFamily="49" charset="0"/>
                <a:cs typeface="Courier New" panose="02070309020205020404" pitchFamily="49" charset="0"/>
              </a:rPr>
              <a:t>         MW  |  -.0846411   .1105681    -0.77   0.450    -.3101462    .1408639</a:t>
            </a:r>
          </a:p>
          <a:p>
            <a:pPr marL="0" indent="0">
              <a:buNone/>
            </a:pPr>
            <a:r>
              <a:rPr lang="en-US">
                <a:latin typeface="Courier New" panose="02070309020205020404" pitchFamily="49" charset="0"/>
                <a:cs typeface="Courier New" panose="02070309020205020404" pitchFamily="49" charset="0"/>
              </a:rPr>
              <a:t>          S  |  -.4904056   .1009544    -4.86   0.000    -.6963035   -.2845077</a:t>
            </a:r>
          </a:p>
          <a:p>
            <a:pPr marL="0" indent="0">
              <a:buNone/>
            </a:pPr>
            <a:r>
              <a:rPr lang="en-US">
                <a:latin typeface="Courier New" panose="02070309020205020404" pitchFamily="49" charset="0"/>
                <a:cs typeface="Courier New" panose="02070309020205020404" pitchFamily="49" charset="0"/>
              </a:rPr>
              <a:t>          W  |  -.2537649   .1035809    -2.45   0.020    -.4650196   -.0425101</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-.0391082   .0015812   -24.73   0.000    -.0423331   -.0358833</a:t>
            </a:r>
          </a:p>
          <a:p>
            <a:pPr marL="0" indent="0">
              <a:buNone/>
            </a:pPr>
            <a:r>
              <a:rPr lang="en-US">
                <a:latin typeface="Courier New" panose="02070309020205020404" pitchFamily="49" charset="0"/>
                <a:cs typeface="Courier New" panose="02070309020205020404" pitchFamily="49" charset="0"/>
              </a:rPr>
              <a:t>       _cons |   2.172569   .1155751    18.80   0.000     1.936852    2.408286</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6525123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808E-D257-44EC-B105-B967E64FFB05}"/>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1E354808-2F88-489B-9717-977C87B27308}"/>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Good         |</a:t>
            </a:r>
          </a:p>
          <a:p>
            <a:pPr marL="0" indent="0">
              <a:buNone/>
            </a:pPr>
            <a:r>
              <a:rPr lang="en-US">
                <a:latin typeface="Courier New" panose="02070309020205020404" pitchFamily="49" charset="0"/>
                <a:cs typeface="Courier New" panose="02070309020205020404" pitchFamily="49" charset="0"/>
              </a:rPr>
              <a:t>      female |  -.2187799   .0608785    -3.59   0.001    -.3429423   -.0946174</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region |</a:t>
            </a:r>
          </a:p>
          <a:p>
            <a:pPr marL="0" indent="0">
              <a:buNone/>
            </a:pPr>
            <a:r>
              <a:rPr lang="en-US">
                <a:latin typeface="Courier New" panose="02070309020205020404" pitchFamily="49" charset="0"/>
                <a:cs typeface="Courier New" panose="02070309020205020404" pitchFamily="49" charset="0"/>
              </a:rPr>
              <a:t>         NE  |          0  (empty)</a:t>
            </a:r>
          </a:p>
          <a:p>
            <a:pPr marL="0" indent="0">
              <a:buNone/>
            </a:pPr>
            <a:r>
              <a:rPr lang="en-US">
                <a:latin typeface="Courier New" panose="02070309020205020404" pitchFamily="49" charset="0"/>
                <a:cs typeface="Courier New" panose="02070309020205020404" pitchFamily="49" charset="0"/>
              </a:rPr>
              <a:t>         MW  |  -.0127317    .102245    -0.12   0.902    -.2212617    .1957983</a:t>
            </a:r>
          </a:p>
          <a:p>
            <a:pPr marL="0" indent="0">
              <a:buNone/>
            </a:pPr>
            <a:r>
              <a:rPr lang="en-US">
                <a:latin typeface="Courier New" panose="02070309020205020404" pitchFamily="49" charset="0"/>
                <a:cs typeface="Courier New" panose="02070309020205020404" pitchFamily="49" charset="0"/>
              </a:rPr>
              <a:t>          S  |  -.3856338   .1162264    -3.32   0.002     -.622679   -.1485885</a:t>
            </a:r>
          </a:p>
          <a:p>
            <a:pPr marL="0" indent="0">
              <a:buNone/>
            </a:pPr>
            <a:r>
              <a:rPr lang="en-US">
                <a:latin typeface="Courier New" panose="02070309020205020404" pitchFamily="49" charset="0"/>
                <a:cs typeface="Courier New" panose="02070309020205020404" pitchFamily="49" charset="0"/>
              </a:rPr>
              <a:t>          W  |  -.2200033   .1160418    -1.90   0.067    -.4566721    .0166655</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-.0306087   .0017022   -17.98   0.000    -.0340802   -.0271371</a:t>
            </a:r>
          </a:p>
          <a:p>
            <a:pPr marL="0" indent="0">
              <a:buNone/>
            </a:pPr>
            <a:r>
              <a:rPr lang="en-US">
                <a:latin typeface="Courier New" panose="02070309020205020404" pitchFamily="49" charset="0"/>
                <a:cs typeface="Courier New" panose="02070309020205020404" pitchFamily="49" charset="0"/>
              </a:rPr>
              <a:t>       _cons |   .5442875   .1205459     4.52   0.000     .2984326    .7901425</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9149901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D7B36-D393-458E-B6FF-FA4B2C05AEE4}"/>
              </a:ext>
            </a:extLst>
          </p:cNvPr>
          <p:cNvSpPr>
            <a:spLocks noGrp="1"/>
          </p:cNvSpPr>
          <p:nvPr>
            <p:ph type="title"/>
          </p:nvPr>
        </p:nvSpPr>
        <p:spPr/>
        <p:txBody>
          <a:bodyPr/>
          <a:lstStyle/>
          <a:p>
            <a:r>
              <a:rPr lang="en-US"/>
              <a:t>Create dummy variables, rerun </a:t>
            </a:r>
            <a:r>
              <a:rPr lang="en-US" b="1"/>
              <a:t>svy: gologit2</a:t>
            </a:r>
            <a:r>
              <a:rPr lang="en-US"/>
              <a:t>, and use </a:t>
            </a:r>
            <a:r>
              <a:rPr lang="en-US" b="1"/>
              <a:t>test</a:t>
            </a:r>
            <a:r>
              <a:rPr lang="en-US"/>
              <a:t> commands</a:t>
            </a:r>
          </a:p>
        </p:txBody>
      </p:sp>
      <p:sp>
        <p:nvSpPr>
          <p:cNvPr id="3" name="Content Placeholder 2">
            <a:extLst>
              <a:ext uri="{FF2B5EF4-FFF2-40B4-BE49-F238E27FC236}">
                <a16:creationId xmlns:a16="http://schemas.microsoft.com/office/drawing/2014/main" id="{5EFAE662-B282-4D78-8BFC-43A3BCE31E3B}"/>
              </a:ext>
            </a:extLst>
          </p:cNvPr>
          <p:cNvSpPr>
            <a:spLocks noGrp="1"/>
          </p:cNvSpPr>
          <p:nvPr>
            <p:ph idx="1"/>
          </p:nvPr>
        </p:nvSpPr>
        <p:spPr/>
        <p:txBody>
          <a:bodyPr/>
          <a:lstStyle/>
          <a:p>
            <a:pPr marL="0" indent="0">
              <a:buNone/>
            </a:pPr>
            <a:r>
              <a:rPr lang="en-US" b="1">
                <a:latin typeface="Courier New" panose="02070309020205020404" pitchFamily="49" charset="0"/>
                <a:cs typeface="Courier New" panose="02070309020205020404" pitchFamily="49" charset="0"/>
              </a:rPr>
              <a:t>tab region, gen(regn)</a:t>
            </a:r>
          </a:p>
          <a:p>
            <a:pPr marL="0" indent="0">
              <a:buNone/>
            </a:pPr>
            <a:r>
              <a:rPr lang="en-US" b="1">
                <a:latin typeface="Courier New" panose="02070309020205020404" pitchFamily="49" charset="0"/>
                <a:cs typeface="Courier New" panose="02070309020205020404" pitchFamily="49" charset="0"/>
              </a:rPr>
              <a:t>svy: gologit2 health female regn2 regn3 regn4 age</a:t>
            </a:r>
          </a:p>
          <a:p>
            <a:pPr marL="0" indent="0">
              <a:buNone/>
            </a:pPr>
            <a:endParaRPr lang="en-US" b="1">
              <a:latin typeface="Courier New" panose="02070309020205020404" pitchFamily="49" charset="0"/>
              <a:cs typeface="Courier New" panose="02070309020205020404" pitchFamily="49" charset="0"/>
            </a:endParaRPr>
          </a:p>
          <a:p>
            <a:pPr marL="0" indent="0">
              <a:buNone/>
            </a:pPr>
            <a:r>
              <a:rPr lang="en-US" b="1">
                <a:latin typeface="Courier New" panose="02070309020205020404" pitchFamily="49" charset="0"/>
                <a:cs typeface="Courier New" panose="02070309020205020404" pitchFamily="49" charset="0"/>
              </a:rPr>
              <a:t>test [Poor = Fair]: female</a:t>
            </a:r>
          </a:p>
          <a:p>
            <a:pPr marL="0" indent="0">
              <a:buNone/>
            </a:pPr>
            <a:r>
              <a:rPr lang="en-US" b="1">
                <a:latin typeface="Courier New" panose="02070309020205020404" pitchFamily="49" charset="0"/>
                <a:cs typeface="Courier New" panose="02070309020205020404" pitchFamily="49" charset="0"/>
              </a:rPr>
              <a:t>test [Poor = Average]: female</a:t>
            </a:r>
          </a:p>
          <a:p>
            <a:pPr marL="0" indent="0">
              <a:buNone/>
            </a:pPr>
            <a:r>
              <a:rPr lang="en-US" b="1">
                <a:latin typeface="Courier New" panose="02070309020205020404" pitchFamily="49" charset="0"/>
                <a:cs typeface="Courier New" panose="02070309020205020404" pitchFamily="49" charset="0"/>
              </a:rPr>
              <a:t>test [Poor = Good]: female</a:t>
            </a:r>
          </a:p>
        </p:txBody>
      </p:sp>
    </p:spTree>
    <p:extLst>
      <p:ext uri="{BB962C8B-B14F-4D97-AF65-F5344CB8AC3E}">
        <p14:creationId xmlns:p14="http://schemas.microsoft.com/office/powerpoint/2010/main" val="303630542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90F6-AB6D-4293-86BA-9D8BA3C01252}"/>
              </a:ext>
            </a:extLst>
          </p:cNvPr>
          <p:cNvSpPr>
            <a:spLocks noGrp="1"/>
          </p:cNvSpPr>
          <p:nvPr>
            <p:ph type="title"/>
          </p:nvPr>
        </p:nvSpPr>
        <p:spPr/>
        <p:txBody>
          <a:bodyPr/>
          <a:lstStyle/>
          <a:p>
            <a:r>
              <a:rPr lang="en-US"/>
              <a:t>The </a:t>
            </a:r>
            <a:r>
              <a:rPr lang="en-US" b="1"/>
              <a:t>test</a:t>
            </a:r>
            <a:r>
              <a:rPr lang="en-US"/>
              <a:t> commands for the variable “female”</a:t>
            </a:r>
          </a:p>
        </p:txBody>
      </p:sp>
      <p:sp>
        <p:nvSpPr>
          <p:cNvPr id="3" name="Content Placeholder 2">
            <a:extLst>
              <a:ext uri="{FF2B5EF4-FFF2-40B4-BE49-F238E27FC236}">
                <a16:creationId xmlns:a16="http://schemas.microsoft.com/office/drawing/2014/main" id="{CD3004C5-A24D-4D1A-8356-8855CA00854E}"/>
              </a:ext>
            </a:extLst>
          </p:cNvPr>
          <p:cNvSpPr>
            <a:spLocks noGrp="1"/>
          </p:cNvSpPr>
          <p:nvPr>
            <p:ph idx="1"/>
          </p:nvPr>
        </p:nvSpPr>
        <p:spPr/>
        <p:txBody>
          <a:bodyPr>
            <a:normAutofit fontScale="32500" lnSpcReduction="20000"/>
          </a:bodyPr>
          <a:lstStyle/>
          <a:p>
            <a:pPr marL="0" indent="0">
              <a:buNone/>
            </a:pPr>
            <a:r>
              <a:rPr lang="en-US" sz="6000" b="1">
                <a:latin typeface="Courier New" panose="02070309020205020404" pitchFamily="49" charset="0"/>
                <a:cs typeface="Courier New" panose="02070309020205020404" pitchFamily="49" charset="0"/>
              </a:rPr>
              <a:t>test [Poor = Fair]: female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Adjusted Wald test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( 1)  [Poor]female - [Fair]female = 0</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F(  1,    31) =   17.87</a:t>
            </a:r>
          </a:p>
          <a:p>
            <a:pPr marL="0" indent="0">
              <a:buNone/>
            </a:pPr>
            <a:r>
              <a:rPr lang="en-US">
                <a:latin typeface="Courier New" panose="02070309020205020404" pitchFamily="49" charset="0"/>
                <a:cs typeface="Courier New" panose="02070309020205020404" pitchFamily="49" charset="0"/>
              </a:rPr>
              <a:t>            Prob &gt; F =    0.0002</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sz="6000" b="1">
                <a:latin typeface="Courier New" panose="02070309020205020404" pitchFamily="49" charset="0"/>
                <a:cs typeface="Courier New" panose="02070309020205020404" pitchFamily="49" charset="0"/>
              </a:rPr>
              <a:t>test [Poor = Average]: female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Adjusted Wald test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( 1)  [Poor]female - [Average]female = 0</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F(  1,    31) =    9.56</a:t>
            </a:r>
          </a:p>
          <a:p>
            <a:pPr marL="0" indent="0">
              <a:buNone/>
            </a:pPr>
            <a:r>
              <a:rPr lang="en-US">
                <a:latin typeface="Courier New" panose="02070309020205020404" pitchFamily="49" charset="0"/>
                <a:cs typeface="Courier New" panose="02070309020205020404" pitchFamily="49" charset="0"/>
              </a:rPr>
              <a:t>            Prob &gt; F =    0.0042</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563345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A517-503F-4A79-A505-625CBF73635C}"/>
              </a:ext>
            </a:extLst>
          </p:cNvPr>
          <p:cNvSpPr>
            <a:spLocks noGrp="1"/>
          </p:cNvSpPr>
          <p:nvPr>
            <p:ph type="title"/>
          </p:nvPr>
        </p:nvSpPr>
        <p:spPr/>
        <p:txBody>
          <a:bodyPr/>
          <a:lstStyle/>
          <a:p>
            <a:r>
              <a:rPr lang="en-US"/>
              <a:t>The test commands for the variable “female” continued</a:t>
            </a:r>
          </a:p>
        </p:txBody>
      </p:sp>
      <p:sp>
        <p:nvSpPr>
          <p:cNvPr id="3" name="Content Placeholder 2">
            <a:extLst>
              <a:ext uri="{FF2B5EF4-FFF2-40B4-BE49-F238E27FC236}">
                <a16:creationId xmlns:a16="http://schemas.microsoft.com/office/drawing/2014/main" id="{4D23A6EB-A330-4951-9624-5DD2328C482D}"/>
              </a:ext>
            </a:extLst>
          </p:cNvPr>
          <p:cNvSpPr>
            <a:spLocks noGrp="1"/>
          </p:cNvSpPr>
          <p:nvPr>
            <p:ph idx="1"/>
          </p:nvPr>
        </p:nvSpPr>
        <p:spPr/>
        <p:txBody>
          <a:bodyPr/>
          <a:lstStyle/>
          <a:p>
            <a:pPr marL="0" indent="0">
              <a:buNone/>
            </a:pPr>
            <a:r>
              <a:rPr lang="en-US" b="1">
                <a:latin typeface="Courier New" panose="02070309020205020404" pitchFamily="49" charset="0"/>
                <a:cs typeface="Courier New" panose="02070309020205020404" pitchFamily="49" charset="0"/>
              </a:rPr>
              <a:t>test [Poor = Good]: female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Adjusted Wald test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( 1)  [Poor]female - [Good]female = 0</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F(  1,    31) =   14.07</a:t>
            </a:r>
          </a:p>
          <a:p>
            <a:pPr marL="0" indent="0">
              <a:buNone/>
            </a:pPr>
            <a:r>
              <a:rPr lang="en-US">
                <a:latin typeface="Courier New" panose="02070309020205020404" pitchFamily="49" charset="0"/>
                <a:cs typeface="Courier New" panose="02070309020205020404" pitchFamily="49" charset="0"/>
              </a:rPr>
              <a:t>            Prob &gt; F =    0.0007</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448470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3943-4BC9-4FFA-B2F3-69806F5004A2}"/>
              </a:ext>
            </a:extLst>
          </p:cNvPr>
          <p:cNvSpPr>
            <a:spLocks noGrp="1"/>
          </p:cNvSpPr>
          <p:nvPr>
            <p:ph type="title"/>
          </p:nvPr>
        </p:nvSpPr>
        <p:spPr/>
        <p:txBody>
          <a:bodyPr/>
          <a:lstStyle/>
          <a:p>
            <a:r>
              <a:rPr lang="en-US"/>
              <a:t>The rest of the </a:t>
            </a:r>
            <a:r>
              <a:rPr lang="en-US" b="1"/>
              <a:t>test</a:t>
            </a:r>
            <a:r>
              <a:rPr lang="en-US"/>
              <a:t> commands</a:t>
            </a:r>
          </a:p>
        </p:txBody>
      </p:sp>
      <p:sp>
        <p:nvSpPr>
          <p:cNvPr id="3" name="Content Placeholder 2">
            <a:extLst>
              <a:ext uri="{FF2B5EF4-FFF2-40B4-BE49-F238E27FC236}">
                <a16:creationId xmlns:a16="http://schemas.microsoft.com/office/drawing/2014/main" id="{B3CC5835-7BB2-42C3-8DEF-2552601D75DD}"/>
              </a:ext>
            </a:extLst>
          </p:cNvPr>
          <p:cNvSpPr>
            <a:spLocks noGrp="1"/>
          </p:cNvSpPr>
          <p:nvPr>
            <p:ph idx="1"/>
          </p:nvPr>
        </p:nvSpPr>
        <p:spPr/>
        <p:txBody>
          <a:bodyPr>
            <a:normAutofit fontScale="55000" lnSpcReduction="20000"/>
          </a:bodyPr>
          <a:lstStyle/>
          <a:p>
            <a:pPr marL="0" indent="0">
              <a:buNone/>
            </a:pPr>
            <a:r>
              <a:rPr lang="en-US" b="1">
                <a:latin typeface="Courier New" panose="02070309020205020404" pitchFamily="49" charset="0"/>
                <a:cs typeface="Courier New" panose="02070309020205020404" pitchFamily="49" charset="0"/>
              </a:rPr>
              <a:t>test [Poor = Fair]: regn2</a:t>
            </a:r>
          </a:p>
          <a:p>
            <a:pPr marL="0" indent="0">
              <a:buNone/>
            </a:pPr>
            <a:r>
              <a:rPr lang="en-US" b="1">
                <a:latin typeface="Courier New" panose="02070309020205020404" pitchFamily="49" charset="0"/>
                <a:cs typeface="Courier New" panose="02070309020205020404" pitchFamily="49" charset="0"/>
              </a:rPr>
              <a:t>test [Poor = Average]: regn2</a:t>
            </a:r>
          </a:p>
          <a:p>
            <a:pPr marL="0" indent="0">
              <a:buNone/>
            </a:pPr>
            <a:r>
              <a:rPr lang="en-US" b="1">
                <a:latin typeface="Courier New" panose="02070309020205020404" pitchFamily="49" charset="0"/>
                <a:cs typeface="Courier New" panose="02070309020205020404" pitchFamily="49" charset="0"/>
              </a:rPr>
              <a:t>test [Poor = Good]: regn2</a:t>
            </a:r>
          </a:p>
          <a:p>
            <a:pPr marL="0" indent="0">
              <a:buNone/>
            </a:pPr>
            <a:endParaRPr lang="en-US" b="1">
              <a:latin typeface="Courier New" panose="02070309020205020404" pitchFamily="49" charset="0"/>
              <a:cs typeface="Courier New" panose="02070309020205020404" pitchFamily="49" charset="0"/>
            </a:endParaRPr>
          </a:p>
          <a:p>
            <a:pPr marL="0" indent="0">
              <a:buNone/>
            </a:pPr>
            <a:r>
              <a:rPr lang="en-US" b="1">
                <a:latin typeface="Courier New" panose="02070309020205020404" pitchFamily="49" charset="0"/>
                <a:cs typeface="Courier New" panose="02070309020205020404" pitchFamily="49" charset="0"/>
              </a:rPr>
              <a:t>test [Poor = Fair]: regn3</a:t>
            </a:r>
          </a:p>
          <a:p>
            <a:pPr marL="0" indent="0">
              <a:buNone/>
            </a:pPr>
            <a:r>
              <a:rPr lang="en-US" b="1">
                <a:latin typeface="Courier New" panose="02070309020205020404" pitchFamily="49" charset="0"/>
                <a:cs typeface="Courier New" panose="02070309020205020404" pitchFamily="49" charset="0"/>
              </a:rPr>
              <a:t>test [Poor = Average]: regn3</a:t>
            </a:r>
          </a:p>
          <a:p>
            <a:pPr marL="0" indent="0">
              <a:buNone/>
            </a:pPr>
            <a:r>
              <a:rPr lang="en-US" b="1">
                <a:latin typeface="Courier New" panose="02070309020205020404" pitchFamily="49" charset="0"/>
                <a:cs typeface="Courier New" panose="02070309020205020404" pitchFamily="49" charset="0"/>
              </a:rPr>
              <a:t>test [Poor = Good]: regn3</a:t>
            </a:r>
          </a:p>
          <a:p>
            <a:pPr marL="0" indent="0">
              <a:buNone/>
            </a:pPr>
            <a:endParaRPr lang="en-US" b="1">
              <a:latin typeface="Courier New" panose="02070309020205020404" pitchFamily="49" charset="0"/>
              <a:cs typeface="Courier New" panose="02070309020205020404" pitchFamily="49" charset="0"/>
            </a:endParaRPr>
          </a:p>
          <a:p>
            <a:pPr marL="0" indent="0">
              <a:buNone/>
            </a:pPr>
            <a:r>
              <a:rPr lang="en-US" b="1">
                <a:latin typeface="Courier New" panose="02070309020205020404" pitchFamily="49" charset="0"/>
                <a:cs typeface="Courier New" panose="02070309020205020404" pitchFamily="49" charset="0"/>
              </a:rPr>
              <a:t>test [Poor = Fair]: regn4</a:t>
            </a:r>
          </a:p>
          <a:p>
            <a:pPr marL="0" indent="0">
              <a:buNone/>
            </a:pPr>
            <a:r>
              <a:rPr lang="en-US" b="1">
                <a:latin typeface="Courier New" panose="02070309020205020404" pitchFamily="49" charset="0"/>
                <a:cs typeface="Courier New" panose="02070309020205020404" pitchFamily="49" charset="0"/>
              </a:rPr>
              <a:t>test [Poor = Average]: regn4</a:t>
            </a:r>
          </a:p>
          <a:p>
            <a:pPr marL="0" indent="0">
              <a:buNone/>
            </a:pPr>
            <a:r>
              <a:rPr lang="en-US" b="1">
                <a:latin typeface="Courier New" panose="02070309020205020404" pitchFamily="49" charset="0"/>
                <a:cs typeface="Courier New" panose="02070309020205020404" pitchFamily="49" charset="0"/>
              </a:rPr>
              <a:t>test [Poor = Good]: regn4</a:t>
            </a:r>
          </a:p>
          <a:p>
            <a:pPr marL="0" indent="0">
              <a:buNone/>
            </a:pPr>
            <a:endParaRPr lang="en-US" b="1">
              <a:latin typeface="Courier New" panose="02070309020205020404" pitchFamily="49" charset="0"/>
              <a:cs typeface="Courier New" panose="02070309020205020404" pitchFamily="49" charset="0"/>
            </a:endParaRPr>
          </a:p>
          <a:p>
            <a:pPr marL="0" indent="0">
              <a:buNone/>
            </a:pPr>
            <a:r>
              <a:rPr lang="en-US" b="1">
                <a:latin typeface="Courier New" panose="02070309020205020404" pitchFamily="49" charset="0"/>
                <a:cs typeface="Courier New" panose="02070309020205020404" pitchFamily="49" charset="0"/>
              </a:rPr>
              <a:t>test [Poor = Fair]: age</a:t>
            </a:r>
          </a:p>
          <a:p>
            <a:pPr marL="0" indent="0">
              <a:buNone/>
            </a:pPr>
            <a:r>
              <a:rPr lang="en-US" b="1">
                <a:latin typeface="Courier New" panose="02070309020205020404" pitchFamily="49" charset="0"/>
                <a:cs typeface="Courier New" panose="02070309020205020404" pitchFamily="49" charset="0"/>
              </a:rPr>
              <a:t>test [Poor = Average]: age</a:t>
            </a:r>
          </a:p>
          <a:p>
            <a:pPr marL="0" indent="0">
              <a:buNone/>
            </a:pPr>
            <a:r>
              <a:rPr lang="en-US" b="1">
                <a:latin typeface="Courier New" panose="02070309020205020404" pitchFamily="49" charset="0"/>
                <a:cs typeface="Courier New" panose="02070309020205020404" pitchFamily="49" charset="0"/>
              </a:rPr>
              <a:t>test [Poor = Good]: age</a:t>
            </a:r>
          </a:p>
        </p:txBody>
      </p:sp>
    </p:spTree>
    <p:extLst>
      <p:ext uri="{BB962C8B-B14F-4D97-AF65-F5344CB8AC3E}">
        <p14:creationId xmlns:p14="http://schemas.microsoft.com/office/powerpoint/2010/main" val="3319329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54326-9E67-4B1B-9B87-6CE11F92A68A}"/>
              </a:ext>
            </a:extLst>
          </p:cNvPr>
          <p:cNvSpPr>
            <a:spLocks noGrp="1"/>
          </p:cNvSpPr>
          <p:nvPr>
            <p:ph type="title"/>
          </p:nvPr>
        </p:nvSpPr>
        <p:spPr/>
        <p:txBody>
          <a:bodyPr/>
          <a:lstStyle/>
          <a:p>
            <a:r>
              <a:rPr lang="en-US"/>
              <a:t>The </a:t>
            </a:r>
            <a:r>
              <a:rPr lang="en-US" b="1"/>
              <a:t>svyset</a:t>
            </a:r>
            <a:r>
              <a:rPr lang="en-US"/>
              <a:t> command</a:t>
            </a:r>
          </a:p>
        </p:txBody>
      </p:sp>
      <p:sp>
        <p:nvSpPr>
          <p:cNvPr id="3" name="Content Placeholder 2">
            <a:extLst>
              <a:ext uri="{FF2B5EF4-FFF2-40B4-BE49-F238E27FC236}">
                <a16:creationId xmlns:a16="http://schemas.microsoft.com/office/drawing/2014/main" id="{8EEBCCED-6022-4236-B7F2-60BFFA6C9A07}"/>
              </a:ext>
            </a:extLst>
          </p:cNvPr>
          <p:cNvSpPr>
            <a:spLocks noGrp="1"/>
          </p:cNvSpPr>
          <p:nvPr>
            <p:ph idx="1"/>
          </p:nvPr>
        </p:nvSpPr>
        <p:spPr/>
        <p:txBody>
          <a:bodyPr>
            <a:normAutofit/>
          </a:bodyPr>
          <a:lstStyle/>
          <a:p>
            <a:r>
              <a:rPr lang="en-US"/>
              <a:t>The </a:t>
            </a:r>
            <a:r>
              <a:rPr lang="en-US" b="1"/>
              <a:t>svyset</a:t>
            </a:r>
            <a:r>
              <a:rPr lang="en-US"/>
              <a:t> command is used to “tell” Stata about the survey elements</a:t>
            </a:r>
          </a:p>
          <a:p>
            <a:r>
              <a:rPr lang="en-US"/>
              <a:t>It changes the math underlying the analyses</a:t>
            </a:r>
          </a:p>
          <a:p>
            <a:pPr marL="0" indent="0">
              <a:buNone/>
            </a:pPr>
            <a:r>
              <a:rPr lang="en-US" b="1"/>
              <a:t>svyset psuid [pweight=finalwgt], strata(stratid) singleunit(centered)</a:t>
            </a:r>
          </a:p>
          <a:p>
            <a:pPr marL="457200" lvl="1" indent="0">
              <a:buNone/>
            </a:pPr>
            <a:r>
              <a:rPr lang="en-US"/>
              <a:t>Sampling weights: finalwgt</a:t>
            </a:r>
          </a:p>
          <a:p>
            <a:pPr marL="457200" lvl="1" indent="0">
              <a:buNone/>
            </a:pPr>
            <a:r>
              <a:rPr lang="en-US"/>
              <a:t>             VCE: linearized</a:t>
            </a:r>
          </a:p>
          <a:p>
            <a:pPr marL="457200" lvl="1" indent="0">
              <a:buNone/>
            </a:pPr>
            <a:r>
              <a:rPr lang="en-US"/>
              <a:t>     Single unit: centered</a:t>
            </a:r>
          </a:p>
          <a:p>
            <a:pPr marL="457200" lvl="1" indent="0">
              <a:buNone/>
            </a:pPr>
            <a:r>
              <a:rPr lang="en-US"/>
              <a:t>        Strata 1: stratid</a:t>
            </a:r>
          </a:p>
          <a:p>
            <a:pPr marL="457200" lvl="1" indent="0">
              <a:buNone/>
            </a:pPr>
            <a:r>
              <a:rPr lang="en-US"/>
              <a:t> Sampling unit 1: psuid</a:t>
            </a:r>
          </a:p>
          <a:p>
            <a:pPr marL="457200" lvl="1" indent="0">
              <a:buNone/>
            </a:pPr>
            <a:r>
              <a:rPr lang="en-US"/>
              <a:t>           FPC 1: &lt;zero&gt;</a:t>
            </a:r>
          </a:p>
          <a:p>
            <a:pPr marL="0" indent="0">
              <a:buNone/>
            </a:pPr>
            <a:endParaRPr lang="en-US"/>
          </a:p>
        </p:txBody>
      </p:sp>
    </p:spTree>
    <p:extLst>
      <p:ext uri="{BB962C8B-B14F-4D97-AF65-F5344CB8AC3E}">
        <p14:creationId xmlns:p14="http://schemas.microsoft.com/office/powerpoint/2010/main" val="330006150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CA4AC-9113-4FAF-9597-A3F156266DFA}"/>
              </a:ext>
            </a:extLst>
          </p:cNvPr>
          <p:cNvSpPr>
            <a:spLocks noGrp="1"/>
          </p:cNvSpPr>
          <p:nvPr>
            <p:ph type="title"/>
          </p:nvPr>
        </p:nvSpPr>
        <p:spPr/>
        <p:txBody>
          <a:bodyPr/>
          <a:lstStyle/>
          <a:p>
            <a:r>
              <a:rPr lang="en-US"/>
              <a:t>Using the </a:t>
            </a:r>
            <a:r>
              <a:rPr lang="en-US" b="1"/>
              <a:t>autofit</a:t>
            </a:r>
            <a:r>
              <a:rPr lang="en-US"/>
              <a:t> option when the parallel lines assumption has not been met</a:t>
            </a:r>
          </a:p>
        </p:txBody>
      </p:sp>
      <p:sp>
        <p:nvSpPr>
          <p:cNvPr id="3" name="Content Placeholder 2">
            <a:extLst>
              <a:ext uri="{FF2B5EF4-FFF2-40B4-BE49-F238E27FC236}">
                <a16:creationId xmlns:a16="http://schemas.microsoft.com/office/drawing/2014/main" id="{FF06FA96-5DF1-4EA2-BE43-905CE4C850EA}"/>
              </a:ext>
            </a:extLst>
          </p:cNvPr>
          <p:cNvSpPr>
            <a:spLocks noGrp="1"/>
          </p:cNvSpPr>
          <p:nvPr>
            <p:ph idx="1"/>
          </p:nvPr>
        </p:nvSpPr>
        <p:spPr/>
        <p:txBody>
          <a:bodyPr>
            <a:normAutofit/>
          </a:bodyPr>
          <a:lstStyle/>
          <a:p>
            <a:pPr marL="0" indent="0">
              <a:buNone/>
            </a:pPr>
            <a:r>
              <a:rPr lang="en-US" sz="2200" b="1">
                <a:latin typeface="Courier New" panose="02070309020205020404" pitchFamily="49" charset="0"/>
                <a:cs typeface="Courier New" panose="02070309020205020404" pitchFamily="49" charset="0"/>
              </a:rPr>
              <a:t>gsvy: gologit2 health i.female i.region age, autofit</a:t>
            </a:r>
          </a:p>
          <a:p>
            <a:pPr marL="0" indent="0">
              <a:buNone/>
            </a:pPr>
            <a:endParaRPr lang="en-US" sz="2200">
              <a:latin typeface="Courier New" panose="02070309020205020404" pitchFamily="49" charset="0"/>
              <a:cs typeface="Courier New" panose="02070309020205020404" pitchFamily="49" charset="0"/>
            </a:endParaRPr>
          </a:p>
          <a:p>
            <a:pPr marL="0" indent="0">
              <a:buNone/>
            </a:pPr>
            <a:r>
              <a:rPr lang="en-US" sz="1600">
                <a:latin typeface="Courier New" panose="02070309020205020404" pitchFamily="49" charset="0"/>
                <a:cs typeface="Courier New" panose="02070309020205020404" pitchFamily="49" charset="0"/>
              </a:rPr>
              <a:t>------------------------------------------------------------------------------</a:t>
            </a:r>
          </a:p>
          <a:p>
            <a:pPr marL="0" indent="0">
              <a:buNone/>
            </a:pPr>
            <a:r>
              <a:rPr lang="en-US" sz="1600">
                <a:latin typeface="Courier New" panose="02070309020205020404" pitchFamily="49" charset="0"/>
                <a:cs typeface="Courier New" panose="02070309020205020404" pitchFamily="49" charset="0"/>
              </a:rPr>
              <a:t>Testing parallel lines assumption using the .05 level of significance...</a:t>
            </a:r>
          </a:p>
          <a:p>
            <a:pPr marL="0" indent="0">
              <a:buNone/>
            </a:pPr>
            <a:endParaRPr lang="en-US" sz="1600">
              <a:latin typeface="Courier New" panose="02070309020205020404" pitchFamily="49" charset="0"/>
              <a:cs typeface="Courier New" panose="02070309020205020404" pitchFamily="49" charset="0"/>
            </a:endParaRPr>
          </a:p>
          <a:p>
            <a:pPr marL="0" indent="0">
              <a:buNone/>
            </a:pPr>
            <a:r>
              <a:rPr lang="en-US" sz="1600">
                <a:latin typeface="Courier New" panose="02070309020205020404" pitchFamily="49" charset="0"/>
                <a:cs typeface="Courier New" panose="02070309020205020404" pitchFamily="49" charset="0"/>
              </a:rPr>
              <a:t>Step  1:  Constraints for parallel lines imposed for 2.region (P Value = 0.1306)</a:t>
            </a:r>
          </a:p>
          <a:p>
            <a:pPr marL="0" indent="0">
              <a:buNone/>
            </a:pPr>
            <a:r>
              <a:rPr lang="en-US" sz="1600">
                <a:latin typeface="Courier New" panose="02070309020205020404" pitchFamily="49" charset="0"/>
                <a:cs typeface="Courier New" panose="02070309020205020404" pitchFamily="49" charset="0"/>
              </a:rPr>
              <a:t>Step  2:  Constraints for parallel lines imposed for 4.region (P Value = 0.6598)</a:t>
            </a:r>
          </a:p>
          <a:p>
            <a:pPr marL="0" indent="0">
              <a:buNone/>
            </a:pPr>
            <a:r>
              <a:rPr lang="en-US" sz="1600">
                <a:latin typeface="Courier New" panose="02070309020205020404" pitchFamily="49" charset="0"/>
                <a:cs typeface="Courier New" panose="02070309020205020404" pitchFamily="49" charset="0"/>
              </a:rPr>
              <a:t>Step  3:  Constraints for parallel lines are not imposed for </a:t>
            </a:r>
          </a:p>
          <a:p>
            <a:pPr marL="0" indent="0">
              <a:buNone/>
            </a:pPr>
            <a:r>
              <a:rPr lang="en-US" sz="1600">
                <a:latin typeface="Courier New" panose="02070309020205020404" pitchFamily="49" charset="0"/>
                <a:cs typeface="Courier New" panose="02070309020205020404" pitchFamily="49" charset="0"/>
              </a:rPr>
              <a:t>          1.female (P Value = 0.00177)</a:t>
            </a:r>
          </a:p>
          <a:p>
            <a:pPr marL="0" indent="0">
              <a:buNone/>
            </a:pPr>
            <a:r>
              <a:rPr lang="en-US" sz="1600">
                <a:latin typeface="Courier New" panose="02070309020205020404" pitchFamily="49" charset="0"/>
                <a:cs typeface="Courier New" panose="02070309020205020404" pitchFamily="49" charset="0"/>
              </a:rPr>
              <a:t>          3.region (P Value = 0.03819)</a:t>
            </a:r>
          </a:p>
          <a:p>
            <a:pPr marL="0" indent="0">
              <a:buNone/>
            </a:pPr>
            <a:r>
              <a:rPr lang="en-US" sz="1600">
                <a:latin typeface="Courier New" panose="02070309020205020404" pitchFamily="49" charset="0"/>
                <a:cs typeface="Courier New" panose="02070309020205020404" pitchFamily="49" charset="0"/>
              </a:rPr>
              <a:t>          age (P Value = 0.00000)</a:t>
            </a:r>
          </a:p>
          <a:p>
            <a:pPr marL="0" indent="0">
              <a:buNone/>
            </a:pPr>
            <a:endParaRPr lang="en-US">
              <a:latin typeface="Courier New" panose="02070309020205020404" pitchFamily="49" charset="0"/>
              <a:cs typeface="Courier New" panose="02070309020205020404" pitchFamily="49" charset="0"/>
            </a:endParaRP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28639110"/>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3D5C-B3FD-485D-8C77-E0741899C377}"/>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E141EA48-D664-4627-9A4E-E466ABE412BC}"/>
              </a:ext>
            </a:extLst>
          </p:cNvPr>
          <p:cNvSpPr>
            <a:spLocks noGrp="1"/>
          </p:cNvSpPr>
          <p:nvPr>
            <p:ph idx="1"/>
          </p:nvPr>
        </p:nvSpPr>
        <p:spPr/>
        <p:txBody>
          <a:bodyPr>
            <a:normAutofit fontScale="47500" lnSpcReduction="20000"/>
          </a:bodyPr>
          <a:lstStyle/>
          <a:p>
            <a:pPr marL="0" indent="0">
              <a:buNone/>
            </a:pPr>
            <a:r>
              <a:rPr lang="en-US">
                <a:latin typeface="Courier New" panose="02070309020205020404" pitchFamily="49" charset="0"/>
                <a:cs typeface="Courier New" panose="02070309020205020404" pitchFamily="49" charset="0"/>
              </a:rPr>
              <a:t>Wald test of parallel lines assumption for the final model:</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Adjusted Wald test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( 1)  [Poor]2.region - [Fair]2.region = 0</a:t>
            </a:r>
          </a:p>
          <a:p>
            <a:pPr marL="0" indent="0">
              <a:buNone/>
            </a:pPr>
            <a:r>
              <a:rPr lang="en-US">
                <a:latin typeface="Courier New" panose="02070309020205020404" pitchFamily="49" charset="0"/>
                <a:cs typeface="Courier New" panose="02070309020205020404" pitchFamily="49" charset="0"/>
              </a:rPr>
              <a:t> ( 2)  [Poor]4.region - [Fair]4.region = 0</a:t>
            </a:r>
          </a:p>
          <a:p>
            <a:pPr marL="0" indent="0">
              <a:buNone/>
            </a:pPr>
            <a:r>
              <a:rPr lang="en-US">
                <a:latin typeface="Courier New" panose="02070309020205020404" pitchFamily="49" charset="0"/>
                <a:cs typeface="Courier New" panose="02070309020205020404" pitchFamily="49" charset="0"/>
              </a:rPr>
              <a:t> ( 3)  [Poor]2.region - [Average]2.region = 0</a:t>
            </a:r>
          </a:p>
          <a:p>
            <a:pPr marL="0" indent="0">
              <a:buNone/>
            </a:pPr>
            <a:r>
              <a:rPr lang="en-US">
                <a:latin typeface="Courier New" panose="02070309020205020404" pitchFamily="49" charset="0"/>
                <a:cs typeface="Courier New" panose="02070309020205020404" pitchFamily="49" charset="0"/>
              </a:rPr>
              <a:t> ( 4)  [Poor]4.region - [Average]4.region = 0</a:t>
            </a:r>
          </a:p>
          <a:p>
            <a:pPr marL="0" indent="0">
              <a:buNone/>
            </a:pPr>
            <a:r>
              <a:rPr lang="en-US">
                <a:latin typeface="Courier New" panose="02070309020205020404" pitchFamily="49" charset="0"/>
                <a:cs typeface="Courier New" panose="02070309020205020404" pitchFamily="49" charset="0"/>
              </a:rPr>
              <a:t> ( 5)  [Poor]2.region - [Good]2.region = 0</a:t>
            </a:r>
          </a:p>
          <a:p>
            <a:pPr marL="0" indent="0">
              <a:buNone/>
            </a:pPr>
            <a:r>
              <a:rPr lang="en-US">
                <a:latin typeface="Courier New" panose="02070309020205020404" pitchFamily="49" charset="0"/>
                <a:cs typeface="Courier New" panose="02070309020205020404" pitchFamily="49" charset="0"/>
              </a:rPr>
              <a:t> ( 6)  [Poor]4.region - [Good]4.region = 0</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F(  6,    26) =    1.66</a:t>
            </a:r>
          </a:p>
          <a:p>
            <a:pPr marL="0" indent="0">
              <a:buNone/>
            </a:pPr>
            <a:r>
              <a:rPr lang="en-US">
                <a:latin typeface="Courier New" panose="02070309020205020404" pitchFamily="49" charset="0"/>
                <a:cs typeface="Courier New" panose="02070309020205020404" pitchFamily="49" charset="0"/>
              </a:rPr>
              <a:t>            Prob &gt; F =    0.1709</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An insignificant test statistic indicates that the final model</a:t>
            </a:r>
          </a:p>
          <a:p>
            <a:pPr marL="0" indent="0">
              <a:buNone/>
            </a:pPr>
            <a:r>
              <a:rPr lang="en-US">
                <a:latin typeface="Courier New" panose="02070309020205020404" pitchFamily="49" charset="0"/>
                <a:cs typeface="Courier New" panose="02070309020205020404" pitchFamily="49" charset="0"/>
              </a:rPr>
              <a:t>does not violate the proportional odds/ parallel lines assumption</a:t>
            </a:r>
          </a:p>
          <a:p>
            <a:pPr marL="0" indent="0">
              <a:buNone/>
            </a:pPr>
            <a:endParaRPr lang="en-US">
              <a:latin typeface="Courier New" panose="02070309020205020404" pitchFamily="49" charset="0"/>
              <a:cs typeface="Courier New" panose="02070309020205020404" pitchFamily="49" charset="0"/>
            </a:endParaRP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5511933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3B023-2932-4F82-8D0A-E5BF102A21EC}"/>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96471F4F-419B-46E2-9286-D0BD26DAC66F}"/>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If you re-estimate this exact same model with gologit2, instead </a:t>
            </a:r>
          </a:p>
          <a:p>
            <a:pPr marL="0" indent="0">
              <a:buNone/>
            </a:pPr>
            <a:r>
              <a:rPr lang="en-US">
                <a:latin typeface="Courier New" panose="02070309020205020404" pitchFamily="49" charset="0"/>
                <a:cs typeface="Courier New" panose="02070309020205020404" pitchFamily="49" charset="0"/>
              </a:rPr>
              <a:t>of autofit you can save time by using the parameter</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pl(1b.region 2.region 4.region 0b.female)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Generalized Ordered Logit Estimates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10,335</a:t>
            </a:r>
          </a:p>
          <a:p>
            <a:pPr marL="0" indent="0">
              <a:buNone/>
            </a:pPr>
            <a:r>
              <a:rPr lang="en-US">
                <a:latin typeface="Courier New" panose="02070309020205020404" pitchFamily="49" charset="0"/>
                <a:cs typeface="Courier New" panose="02070309020205020404" pitchFamily="49" charset="0"/>
              </a:rPr>
              <a:t>Number of PSUs   = 62                            Population size = 116,997,257</a:t>
            </a:r>
          </a:p>
          <a:p>
            <a:pPr marL="0" indent="0">
              <a:buNone/>
            </a:pPr>
            <a:r>
              <a:rPr lang="en-US">
                <a:latin typeface="Courier New" panose="02070309020205020404" pitchFamily="49" charset="0"/>
                <a:cs typeface="Courier New" panose="02070309020205020404" pitchFamily="49" charset="0"/>
              </a:rPr>
              <a:t>                                                 Design df       =          31</a:t>
            </a:r>
          </a:p>
          <a:p>
            <a:pPr marL="0" indent="0">
              <a:buNone/>
            </a:pPr>
            <a:r>
              <a:rPr lang="en-US">
                <a:latin typeface="Courier New" panose="02070309020205020404" pitchFamily="49" charset="0"/>
                <a:cs typeface="Courier New" panose="02070309020205020404" pitchFamily="49" charset="0"/>
              </a:rPr>
              <a:t>                                                 F(14, 18)       =       40.80</a:t>
            </a:r>
          </a:p>
          <a:p>
            <a:pPr marL="0" indent="0">
              <a:buNone/>
            </a:pPr>
            <a:r>
              <a:rPr lang="en-US">
                <a:latin typeface="Courier New" panose="02070309020205020404" pitchFamily="49" charset="0"/>
                <a:cs typeface="Courier New" panose="02070309020205020404" pitchFamily="49" charset="0"/>
              </a:rPr>
              <a:t>                                                 Prob &gt; F        =      0.0000</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482725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44F4-3FF2-44E1-B07B-3125D165A805}"/>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C282E6E0-9F95-4C10-BD42-8F1CBF62A23F}"/>
              </a:ext>
            </a:extLst>
          </p:cNvPr>
          <p:cNvSpPr>
            <a:spLocks noGrp="1"/>
          </p:cNvSpPr>
          <p:nvPr>
            <p:ph idx="1"/>
          </p:nvPr>
        </p:nvSpPr>
        <p:spPr/>
        <p:txBody>
          <a:bodyPr>
            <a:normAutofit fontScale="25000" lnSpcReduction="20000"/>
          </a:bodyPr>
          <a:lstStyle/>
          <a:p>
            <a:pPr marL="0" indent="0">
              <a:buNone/>
            </a:pPr>
            <a:r>
              <a:rPr lang="en-US">
                <a:latin typeface="Courier New" panose="02070309020205020404" pitchFamily="49" charset="0"/>
                <a:cs typeface="Courier New" panose="02070309020205020404" pitchFamily="49" charset="0"/>
              </a:rPr>
              <a:t> ( 1)  [Poor]2.region - [Fair]2.region = 0</a:t>
            </a:r>
          </a:p>
          <a:p>
            <a:pPr marL="0" indent="0">
              <a:buNone/>
            </a:pPr>
            <a:r>
              <a:rPr lang="en-US">
                <a:latin typeface="Courier New" panose="02070309020205020404" pitchFamily="49" charset="0"/>
                <a:cs typeface="Courier New" panose="02070309020205020404" pitchFamily="49" charset="0"/>
              </a:rPr>
              <a:t> ( 2)  [Poor]4.region - [Fair]4.region = 0</a:t>
            </a:r>
          </a:p>
          <a:p>
            <a:pPr marL="0" indent="0">
              <a:buNone/>
            </a:pPr>
            <a:r>
              <a:rPr lang="en-US">
                <a:latin typeface="Courier New" panose="02070309020205020404" pitchFamily="49" charset="0"/>
                <a:cs typeface="Courier New" panose="02070309020205020404" pitchFamily="49" charset="0"/>
              </a:rPr>
              <a:t> ( 3)  [Fair]2.region - [Average]2.region = 0</a:t>
            </a:r>
          </a:p>
          <a:p>
            <a:pPr marL="0" indent="0">
              <a:buNone/>
            </a:pPr>
            <a:r>
              <a:rPr lang="en-US">
                <a:latin typeface="Courier New" panose="02070309020205020404" pitchFamily="49" charset="0"/>
                <a:cs typeface="Courier New" panose="02070309020205020404" pitchFamily="49" charset="0"/>
              </a:rPr>
              <a:t> ( 4)  [Fair]4.region - [Average]4.region = 0</a:t>
            </a:r>
          </a:p>
          <a:p>
            <a:pPr marL="0" indent="0">
              <a:buNone/>
            </a:pPr>
            <a:r>
              <a:rPr lang="en-US">
                <a:latin typeface="Courier New" panose="02070309020205020404" pitchFamily="49" charset="0"/>
                <a:cs typeface="Courier New" panose="02070309020205020404" pitchFamily="49" charset="0"/>
              </a:rPr>
              <a:t> ( 5)  [Average]2.region - [Good]2.region = 0</a:t>
            </a:r>
          </a:p>
          <a:p>
            <a:pPr marL="0" indent="0">
              <a:buNone/>
            </a:pPr>
            <a:r>
              <a:rPr lang="en-US">
                <a:latin typeface="Courier New" panose="02070309020205020404" pitchFamily="49" charset="0"/>
                <a:cs typeface="Courier New" panose="02070309020205020404" pitchFamily="49" charset="0"/>
              </a:rPr>
              <a:t> ( 6)  [Average]4.region - [Good]4.region = 0</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health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Poor         |</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.154188   .0953739     1.62   0.116    -.0403283    .3487043</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region |</a:t>
            </a:r>
          </a:p>
          <a:p>
            <a:pPr marL="0" indent="0">
              <a:buNone/>
            </a:pPr>
            <a:r>
              <a:rPr lang="en-US">
                <a:latin typeface="Courier New" panose="02070309020205020404" pitchFamily="49" charset="0"/>
                <a:cs typeface="Courier New" panose="02070309020205020404" pitchFamily="49" charset="0"/>
              </a:rPr>
              <a:t>         MW  |  -.1090446   .1040947    -1.05   0.303    -.3213472     .103258</a:t>
            </a:r>
          </a:p>
          <a:p>
            <a:pPr marL="0" indent="0">
              <a:buNone/>
            </a:pPr>
            <a:r>
              <a:rPr lang="en-US">
                <a:latin typeface="Courier New" panose="02070309020205020404" pitchFamily="49" charset="0"/>
                <a:cs typeface="Courier New" panose="02070309020205020404" pitchFamily="49" charset="0"/>
              </a:rPr>
              <a:t>          S  |  -.9198073   .1818608    -5.06   0.000    -1.290715   -.5488998</a:t>
            </a:r>
          </a:p>
          <a:p>
            <a:pPr marL="0" indent="0">
              <a:buNone/>
            </a:pPr>
            <a:r>
              <a:rPr lang="en-US">
                <a:latin typeface="Courier New" panose="02070309020205020404" pitchFamily="49" charset="0"/>
                <a:cs typeface="Courier New" panose="02070309020205020404" pitchFamily="49" charset="0"/>
              </a:rPr>
              <a:t>          W  |  -.2865054   .1033594    -2.77   0.009    -.4973083   -.0757025</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-.0567778   .0028114   -20.20   0.000    -.0625116    -.051044</a:t>
            </a:r>
          </a:p>
          <a:p>
            <a:pPr marL="0" indent="0">
              <a:buNone/>
            </a:pPr>
            <a:r>
              <a:rPr lang="en-US">
                <a:latin typeface="Courier New" panose="02070309020205020404" pitchFamily="49" charset="0"/>
                <a:cs typeface="Courier New" panose="02070309020205020404" pitchFamily="49" charset="0"/>
              </a:rPr>
              <a:t>       _cons |   6.085563   .1980691    30.72   0.000     5.681598    6.489527</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8470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1B0D-0489-400D-9F51-514815909510}"/>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E655B639-4759-4B63-99B6-2015FC54FD19}"/>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Fair         |</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-.1663115   .0626305    -2.66   0.012    -.2940472   -.0385757</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region |</a:t>
            </a:r>
          </a:p>
          <a:p>
            <a:pPr marL="0" indent="0">
              <a:buNone/>
            </a:pPr>
            <a:r>
              <a:rPr lang="en-US">
                <a:latin typeface="Courier New" panose="02070309020205020404" pitchFamily="49" charset="0"/>
                <a:cs typeface="Courier New" panose="02070309020205020404" pitchFamily="49" charset="0"/>
              </a:rPr>
              <a:t>         MW  |  -.1090446   .1040947    -1.05   0.303    -.3213472     .103258</a:t>
            </a:r>
          </a:p>
          <a:p>
            <a:pPr marL="0" indent="0">
              <a:buNone/>
            </a:pPr>
            <a:r>
              <a:rPr lang="en-US">
                <a:latin typeface="Courier New" panose="02070309020205020404" pitchFamily="49" charset="0"/>
                <a:cs typeface="Courier New" panose="02070309020205020404" pitchFamily="49" charset="0"/>
              </a:rPr>
              <a:t>          S  |  -.6314971   .1255943    -5.03   0.000    -.8876485   -.3753458</a:t>
            </a:r>
          </a:p>
          <a:p>
            <a:pPr marL="0" indent="0">
              <a:buNone/>
            </a:pPr>
            <a:r>
              <a:rPr lang="en-US">
                <a:latin typeface="Courier New" panose="02070309020205020404" pitchFamily="49" charset="0"/>
                <a:cs typeface="Courier New" panose="02070309020205020404" pitchFamily="49" charset="0"/>
              </a:rPr>
              <a:t>          W  |  -.2865054   .1033594    -2.77   0.009    -.4973083   -.0757025</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-.0505339   .0018913   -26.72   0.000    -.0543912   -.0466766</a:t>
            </a:r>
          </a:p>
          <a:p>
            <a:pPr marL="0" indent="0">
              <a:buNone/>
            </a:pPr>
            <a:r>
              <a:rPr lang="en-US">
                <a:latin typeface="Courier New" panose="02070309020205020404" pitchFamily="49" charset="0"/>
                <a:cs typeface="Courier New" panose="02070309020205020404" pitchFamily="49" charset="0"/>
              </a:rPr>
              <a:t>       _cons |   4.297798   .1385395    31.02   0.000     4.015245    4.580351</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4749782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85D2-9547-400D-AC12-FBC2B44C1F28}"/>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F4FD9AF6-9B47-467B-B91A-C6891EB32424}"/>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Average      |</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-.1592358   .0565345    -2.82   0.008    -.2745387   -.0439329</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region |</a:t>
            </a:r>
          </a:p>
          <a:p>
            <a:pPr marL="0" indent="0">
              <a:buNone/>
            </a:pPr>
            <a:r>
              <a:rPr lang="en-US">
                <a:latin typeface="Courier New" panose="02070309020205020404" pitchFamily="49" charset="0"/>
                <a:cs typeface="Courier New" panose="02070309020205020404" pitchFamily="49" charset="0"/>
              </a:rPr>
              <a:t>         MW  |  -.1090446   .1040947    -1.05   0.303    -.3213472     .103258</a:t>
            </a:r>
          </a:p>
          <a:p>
            <a:pPr marL="0" indent="0">
              <a:buNone/>
            </a:pPr>
            <a:r>
              <a:rPr lang="en-US">
                <a:latin typeface="Courier New" panose="02070309020205020404" pitchFamily="49" charset="0"/>
                <a:cs typeface="Courier New" panose="02070309020205020404" pitchFamily="49" charset="0"/>
              </a:rPr>
              <a:t>          S  |  -.5105723   .1003835    -5.09   0.000    -.7153058   -.3058389</a:t>
            </a:r>
          </a:p>
          <a:p>
            <a:pPr marL="0" indent="0">
              <a:buNone/>
            </a:pPr>
            <a:r>
              <a:rPr lang="en-US">
                <a:latin typeface="Courier New" panose="02070309020205020404" pitchFamily="49" charset="0"/>
                <a:cs typeface="Courier New" panose="02070309020205020404" pitchFamily="49" charset="0"/>
              </a:rPr>
              <a:t>          W  |  -.2865054   .1033594    -2.77   0.009    -.4973083   -.0757025</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-.0392156   .0015859   -24.73   0.000    -.0424501   -.0359811</a:t>
            </a:r>
          </a:p>
          <a:p>
            <a:pPr marL="0" indent="0">
              <a:buNone/>
            </a:pPr>
            <a:r>
              <a:rPr lang="en-US">
                <a:latin typeface="Courier New" panose="02070309020205020404" pitchFamily="49" charset="0"/>
                <a:cs typeface="Courier New" panose="02070309020205020404" pitchFamily="49" charset="0"/>
              </a:rPr>
              <a:t>       _cons |   2.196834    .118876    18.48   0.000     1.954385    2.439283</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6055118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11EBD-16EA-48AC-B791-9D46EC7152DE}"/>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99D6B268-831C-4524-9C3A-46D080E0991A}"/>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Good         |</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-.2165642   .0609081    -3.56   0.001    -.3407871   -.0923413</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region |</a:t>
            </a:r>
          </a:p>
          <a:p>
            <a:pPr marL="0" indent="0">
              <a:buNone/>
            </a:pPr>
            <a:r>
              <a:rPr lang="en-US">
                <a:latin typeface="Courier New" panose="02070309020205020404" pitchFamily="49" charset="0"/>
                <a:cs typeface="Courier New" panose="02070309020205020404" pitchFamily="49" charset="0"/>
              </a:rPr>
              <a:t>         MW  |  -.1090446   .1040947    -1.05   0.303    -.3213472     .103258</a:t>
            </a:r>
          </a:p>
          <a:p>
            <a:pPr marL="0" indent="0">
              <a:buNone/>
            </a:pPr>
            <a:r>
              <a:rPr lang="en-US">
                <a:latin typeface="Courier New" panose="02070309020205020404" pitchFamily="49" charset="0"/>
                <a:cs typeface="Courier New" panose="02070309020205020404" pitchFamily="49" charset="0"/>
              </a:rPr>
              <a:t>          S  |  -.4430016   .1090525    -4.06   0.000    -.6654157   -.2205875</a:t>
            </a:r>
          </a:p>
          <a:p>
            <a:pPr marL="0" indent="0">
              <a:buNone/>
            </a:pPr>
            <a:r>
              <a:rPr lang="en-US">
                <a:latin typeface="Courier New" panose="02070309020205020404" pitchFamily="49" charset="0"/>
                <a:cs typeface="Courier New" panose="02070309020205020404" pitchFamily="49" charset="0"/>
              </a:rPr>
              <a:t>          W  |  -.2865054   .1033594    -2.77   0.009    -.4973083   -.0757025</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-.0307639   .0016928   -18.17   0.000    -.0342163   -.0273115</a:t>
            </a:r>
          </a:p>
          <a:p>
            <a:pPr marL="0" indent="0">
              <a:buNone/>
            </a:pPr>
            <a:r>
              <a:rPr lang="en-US">
                <a:latin typeface="Courier New" panose="02070309020205020404" pitchFamily="49" charset="0"/>
                <a:cs typeface="Courier New" panose="02070309020205020404" pitchFamily="49" charset="0"/>
              </a:rPr>
              <a:t>       _cons |   .6063793   .1129619     5.37   0.000      .375992    .8367666</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593130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9E8EB-C1F7-434D-9C62-E28EED5594F4}"/>
              </a:ext>
            </a:extLst>
          </p:cNvPr>
          <p:cNvSpPr>
            <a:spLocks noGrp="1"/>
          </p:cNvSpPr>
          <p:nvPr>
            <p:ph type="title"/>
          </p:nvPr>
        </p:nvSpPr>
        <p:spPr/>
        <p:txBody>
          <a:bodyPr/>
          <a:lstStyle/>
          <a:p>
            <a:r>
              <a:rPr lang="en-US"/>
              <a:t>Multinomial logistic regression</a:t>
            </a:r>
          </a:p>
        </p:txBody>
      </p:sp>
      <p:sp>
        <p:nvSpPr>
          <p:cNvPr id="3" name="Content Placeholder 2">
            <a:extLst>
              <a:ext uri="{FF2B5EF4-FFF2-40B4-BE49-F238E27FC236}">
                <a16:creationId xmlns:a16="http://schemas.microsoft.com/office/drawing/2014/main" id="{AC480E0C-86E2-4B66-9D75-11368F4F0E7A}"/>
              </a:ext>
            </a:extLst>
          </p:cNvPr>
          <p:cNvSpPr>
            <a:spLocks noGrp="1"/>
          </p:cNvSpPr>
          <p:nvPr>
            <p:ph idx="1"/>
          </p:nvPr>
        </p:nvSpPr>
        <p:spPr/>
        <p:txBody>
          <a:bodyPr/>
          <a:lstStyle/>
          <a:p>
            <a:r>
              <a:rPr lang="en-US"/>
              <a:t>Used when the outcome variable is nominal (unordered categories)</a:t>
            </a:r>
          </a:p>
          <a:p>
            <a:pPr lvl="1"/>
            <a:r>
              <a:rPr lang="en-US"/>
              <a:t>Examples: type of car, favorite flavor of ice cream, model of transportation</a:t>
            </a:r>
          </a:p>
          <a:p>
            <a:r>
              <a:rPr lang="en-US"/>
              <a:t>Best not to have too many categories</a:t>
            </a:r>
          </a:p>
          <a:p>
            <a:r>
              <a:rPr lang="en-US"/>
              <a:t>There is a reference category in the outcome, and a series of logistic regressions are run, each using that reference category</a:t>
            </a:r>
          </a:p>
          <a:p>
            <a:r>
              <a:rPr lang="en-US"/>
              <a:t>Can test variables both within a single logistic regression model and between models</a:t>
            </a:r>
          </a:p>
          <a:p>
            <a:pPr lvl="1"/>
            <a:r>
              <a:rPr lang="en-US"/>
              <a:t>Examples: omnibus test of categorical predictor within each model; testing a continuous variable across models</a:t>
            </a:r>
          </a:p>
        </p:txBody>
      </p:sp>
    </p:spTree>
    <p:extLst>
      <p:ext uri="{BB962C8B-B14F-4D97-AF65-F5344CB8AC3E}">
        <p14:creationId xmlns:p14="http://schemas.microsoft.com/office/powerpoint/2010/main" val="162067233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F056-657F-40E6-AA83-ED9532A90F10}"/>
              </a:ext>
            </a:extLst>
          </p:cNvPr>
          <p:cNvSpPr>
            <a:spLocks noGrp="1"/>
          </p:cNvSpPr>
          <p:nvPr>
            <p:ph type="title"/>
          </p:nvPr>
        </p:nvSpPr>
        <p:spPr/>
        <p:txBody>
          <a:bodyPr/>
          <a:lstStyle/>
          <a:p>
            <a:r>
              <a:rPr lang="en-US"/>
              <a:t>Table of outcome and categorical predictors</a:t>
            </a:r>
          </a:p>
        </p:txBody>
      </p:sp>
      <p:sp>
        <p:nvSpPr>
          <p:cNvPr id="3" name="Content Placeholder 2">
            <a:extLst>
              <a:ext uri="{FF2B5EF4-FFF2-40B4-BE49-F238E27FC236}">
                <a16:creationId xmlns:a16="http://schemas.microsoft.com/office/drawing/2014/main" id="{CF1F38C0-48DF-4D6E-8020-62FE2A9A760D}"/>
              </a:ext>
            </a:extLst>
          </p:cNvPr>
          <p:cNvSpPr>
            <a:spLocks noGrp="1"/>
          </p:cNvSpPr>
          <p:nvPr>
            <p:ph idx="1"/>
          </p:nvPr>
        </p:nvSpPr>
        <p:spPr/>
        <p:txBody>
          <a:bodyPr>
            <a:normAutofit fontScale="40000" lnSpcReduction="20000"/>
          </a:bodyPr>
          <a:lstStyle/>
          <a:p>
            <a:pPr marL="0" indent="0">
              <a:buNone/>
            </a:pPr>
            <a:r>
              <a:rPr lang="en-US" sz="6000" b="1">
                <a:latin typeface="Courier New" panose="02070309020205020404" pitchFamily="49" charset="0"/>
                <a:cs typeface="Courier New" panose="02070309020205020404" pitchFamily="49" charset="0"/>
              </a:rPr>
              <a:t>table region female race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Race             </a:t>
            </a:r>
          </a:p>
          <a:p>
            <a:pPr marL="0" indent="0">
              <a:buNone/>
            </a:pPr>
            <a:r>
              <a:rPr lang="en-US">
                <a:latin typeface="Courier New" panose="02070309020205020404" pitchFamily="49" charset="0"/>
                <a:cs typeface="Courier New" panose="02070309020205020404" pitchFamily="49" charset="0"/>
              </a:rPr>
              <a:t>             |  White   Black   Other    Total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Region       |                                </a:t>
            </a:r>
          </a:p>
          <a:p>
            <a:pPr marL="0" indent="0">
              <a:buNone/>
            </a:pPr>
            <a:r>
              <a:rPr lang="en-US">
                <a:latin typeface="Courier New" panose="02070309020205020404" pitchFamily="49" charset="0"/>
                <a:cs typeface="Courier New" panose="02070309020205020404" pitchFamily="49" charset="0"/>
              </a:rPr>
              <a:t>  NE         |                                </a:t>
            </a:r>
          </a:p>
          <a:p>
            <a:pPr marL="0" indent="0">
              <a:buNone/>
            </a:pPr>
            <a:r>
              <a:rPr lang="en-US">
                <a:latin typeface="Courier New" panose="02070309020205020404" pitchFamily="49" charset="0"/>
                <a:cs typeface="Courier New" panose="02070309020205020404" pitchFamily="49" charset="0"/>
              </a:rPr>
              <a:t>    Female   |                                </a:t>
            </a:r>
          </a:p>
          <a:p>
            <a:pPr marL="0" indent="0">
              <a:buNone/>
            </a:pPr>
            <a:r>
              <a:rPr lang="en-US">
                <a:latin typeface="Courier New" panose="02070309020205020404" pitchFamily="49" charset="0"/>
                <a:cs typeface="Courier New" panose="02070309020205020404" pitchFamily="49" charset="0"/>
              </a:rPr>
              <a:t>      Male   |    957      51       5    1,013</a:t>
            </a:r>
          </a:p>
          <a:p>
            <a:pPr marL="0" indent="0">
              <a:buNone/>
            </a:pPr>
            <a:r>
              <a:rPr lang="en-US">
                <a:latin typeface="Courier New" panose="02070309020205020404" pitchFamily="49" charset="0"/>
                <a:cs typeface="Courier New" panose="02070309020205020404" pitchFamily="49" charset="0"/>
              </a:rPr>
              <a:t>      Female |  1,012      55       6    1,073</a:t>
            </a:r>
          </a:p>
          <a:p>
            <a:pPr marL="0" indent="0">
              <a:buNone/>
            </a:pPr>
            <a:r>
              <a:rPr lang="en-US">
                <a:latin typeface="Courier New" panose="02070309020205020404" pitchFamily="49" charset="0"/>
                <a:cs typeface="Courier New" panose="02070309020205020404" pitchFamily="49" charset="0"/>
              </a:rPr>
              <a:t>      Total  |  1,969     106      11    2,086</a:t>
            </a:r>
          </a:p>
          <a:p>
            <a:pPr marL="0" indent="0">
              <a:buNone/>
            </a:pPr>
            <a:r>
              <a:rPr lang="en-US">
                <a:latin typeface="Courier New" panose="02070309020205020404" pitchFamily="49" charset="0"/>
                <a:cs typeface="Courier New" panose="02070309020205020404" pitchFamily="49" charset="0"/>
              </a:rPr>
              <a:t>  MW         |                                </a:t>
            </a:r>
          </a:p>
          <a:p>
            <a:pPr marL="0" indent="0">
              <a:buNone/>
            </a:pPr>
            <a:r>
              <a:rPr lang="en-US">
                <a:latin typeface="Courier New" panose="02070309020205020404" pitchFamily="49" charset="0"/>
                <a:cs typeface="Courier New" panose="02070309020205020404" pitchFamily="49" charset="0"/>
              </a:rPr>
              <a:t>    Female   |                                </a:t>
            </a:r>
          </a:p>
          <a:p>
            <a:pPr marL="0" indent="0">
              <a:buNone/>
            </a:pPr>
            <a:r>
              <a:rPr lang="en-US">
                <a:latin typeface="Courier New" panose="02070309020205020404" pitchFamily="49" charset="0"/>
                <a:cs typeface="Courier New" panose="02070309020205020404" pitchFamily="49" charset="0"/>
              </a:rPr>
              <a:t>      Male   |  1,170     133       7    1,310</a:t>
            </a:r>
          </a:p>
          <a:p>
            <a:pPr marL="0" indent="0">
              <a:buNone/>
            </a:pPr>
            <a:r>
              <a:rPr lang="en-US">
                <a:latin typeface="Courier New" panose="02070309020205020404" pitchFamily="49" charset="0"/>
                <a:cs typeface="Courier New" panose="02070309020205020404" pitchFamily="49" charset="0"/>
              </a:rPr>
              <a:t>      Female |  1,291     162      10    1,463</a:t>
            </a:r>
          </a:p>
          <a:p>
            <a:pPr marL="0" indent="0">
              <a:buNone/>
            </a:pPr>
            <a:r>
              <a:rPr lang="en-US">
                <a:latin typeface="Courier New" panose="02070309020205020404" pitchFamily="49" charset="0"/>
                <a:cs typeface="Courier New" panose="02070309020205020404" pitchFamily="49" charset="0"/>
              </a:rPr>
              <a:t>      Total  |  2,461     295      17    2,773</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058016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A919-CF02-4F68-8329-6F75D915E3AE}"/>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DF07084F-C410-4155-83A4-588CCE1E35F8}"/>
              </a:ext>
            </a:extLst>
          </p:cNvPr>
          <p:cNvSpPr>
            <a:spLocks noGrp="1"/>
          </p:cNvSpPr>
          <p:nvPr>
            <p:ph idx="1"/>
          </p:nvPr>
        </p:nvSpPr>
        <p:spPr/>
        <p:txBody>
          <a:bodyPr>
            <a:normAutofit fontScale="47500" lnSpcReduction="20000"/>
          </a:bodyPr>
          <a:lstStyle/>
          <a:p>
            <a:pPr marL="0" indent="0">
              <a:buNone/>
            </a:pPr>
            <a:r>
              <a:rPr lang="en-US">
                <a:latin typeface="Courier New" panose="02070309020205020404" pitchFamily="49" charset="0"/>
                <a:cs typeface="Courier New" panose="02070309020205020404" pitchFamily="49" charset="0"/>
              </a:rPr>
              <a:t> S          |                                </a:t>
            </a:r>
          </a:p>
          <a:p>
            <a:pPr marL="0" indent="0">
              <a:buNone/>
            </a:pPr>
            <a:r>
              <a:rPr lang="en-US">
                <a:latin typeface="Courier New" panose="02070309020205020404" pitchFamily="49" charset="0"/>
                <a:cs typeface="Courier New" panose="02070309020205020404" pitchFamily="49" charset="0"/>
              </a:rPr>
              <a:t>    Female   |                                </a:t>
            </a:r>
          </a:p>
          <a:p>
            <a:pPr marL="0" indent="0">
              <a:buNone/>
            </a:pPr>
            <a:r>
              <a:rPr lang="en-US">
                <a:latin typeface="Courier New" panose="02070309020205020404" pitchFamily="49" charset="0"/>
                <a:cs typeface="Courier New" panose="02070309020205020404" pitchFamily="49" charset="0"/>
              </a:rPr>
              <a:t>      Male   |  1,076     247       9    1,332</a:t>
            </a:r>
          </a:p>
          <a:p>
            <a:pPr marL="0" indent="0">
              <a:buNone/>
            </a:pPr>
            <a:r>
              <a:rPr lang="en-US">
                <a:latin typeface="Courier New" panose="02070309020205020404" pitchFamily="49" charset="0"/>
                <a:cs typeface="Courier New" panose="02070309020205020404" pitchFamily="49" charset="0"/>
              </a:rPr>
              <a:t>      Female |  1,208     301      12    1,521</a:t>
            </a:r>
          </a:p>
          <a:p>
            <a:pPr marL="0" indent="0">
              <a:buNone/>
            </a:pPr>
            <a:r>
              <a:rPr lang="en-US">
                <a:latin typeface="Courier New" panose="02070309020205020404" pitchFamily="49" charset="0"/>
                <a:cs typeface="Courier New" panose="02070309020205020404" pitchFamily="49" charset="0"/>
              </a:rPr>
              <a:t>      Total  |  2,284     548      21    2,853</a:t>
            </a:r>
          </a:p>
          <a:p>
            <a:pPr marL="0" indent="0">
              <a:buNone/>
            </a:pPr>
            <a:r>
              <a:rPr lang="en-US">
                <a:latin typeface="Courier New" panose="02070309020205020404" pitchFamily="49" charset="0"/>
                <a:cs typeface="Courier New" panose="02070309020205020404" pitchFamily="49" charset="0"/>
              </a:rPr>
              <a:t>  W          |                                </a:t>
            </a:r>
          </a:p>
          <a:p>
            <a:pPr marL="0" indent="0">
              <a:buNone/>
            </a:pPr>
            <a:r>
              <a:rPr lang="en-US">
                <a:latin typeface="Courier New" panose="02070309020205020404" pitchFamily="49" charset="0"/>
                <a:cs typeface="Courier New" panose="02070309020205020404" pitchFamily="49" charset="0"/>
              </a:rPr>
              <a:t>    Female   |                                </a:t>
            </a:r>
          </a:p>
          <a:p>
            <a:pPr marL="0" indent="0">
              <a:buNone/>
            </a:pPr>
            <a:r>
              <a:rPr lang="en-US">
                <a:latin typeface="Courier New" panose="02070309020205020404" pitchFamily="49" charset="0"/>
                <a:cs typeface="Courier New" panose="02070309020205020404" pitchFamily="49" charset="0"/>
              </a:rPr>
              <a:t>      Male   |  1,103      69      82    1,254</a:t>
            </a:r>
          </a:p>
          <a:p>
            <a:pPr marL="0" indent="0">
              <a:buNone/>
            </a:pPr>
            <a:r>
              <a:rPr lang="en-US">
                <a:latin typeface="Courier New" panose="02070309020205020404" pitchFamily="49" charset="0"/>
                <a:cs typeface="Courier New" panose="02070309020205020404" pitchFamily="49" charset="0"/>
              </a:rPr>
              <a:t>      Female |  1,234      68      69    1,371</a:t>
            </a:r>
          </a:p>
          <a:p>
            <a:pPr marL="0" indent="0">
              <a:buNone/>
            </a:pPr>
            <a:r>
              <a:rPr lang="en-US">
                <a:latin typeface="Courier New" panose="02070309020205020404" pitchFamily="49" charset="0"/>
                <a:cs typeface="Courier New" panose="02070309020205020404" pitchFamily="49" charset="0"/>
              </a:rPr>
              <a:t>      Total  |  2,337     137     151    2,625</a:t>
            </a:r>
          </a:p>
          <a:p>
            <a:pPr marL="0" indent="0">
              <a:buNone/>
            </a:pPr>
            <a:r>
              <a:rPr lang="en-US">
                <a:latin typeface="Courier New" panose="02070309020205020404" pitchFamily="49" charset="0"/>
                <a:cs typeface="Courier New" panose="02070309020205020404" pitchFamily="49" charset="0"/>
              </a:rPr>
              <a:t>  Total      |                                </a:t>
            </a:r>
          </a:p>
          <a:p>
            <a:pPr marL="0" indent="0">
              <a:buNone/>
            </a:pPr>
            <a:r>
              <a:rPr lang="en-US">
                <a:latin typeface="Courier New" panose="02070309020205020404" pitchFamily="49" charset="0"/>
                <a:cs typeface="Courier New" panose="02070309020205020404" pitchFamily="49" charset="0"/>
              </a:rPr>
              <a:t>    Female   |                                </a:t>
            </a:r>
          </a:p>
          <a:p>
            <a:pPr marL="0" indent="0">
              <a:buNone/>
            </a:pPr>
            <a:r>
              <a:rPr lang="en-US">
                <a:latin typeface="Courier New" panose="02070309020205020404" pitchFamily="49" charset="0"/>
                <a:cs typeface="Courier New" panose="02070309020205020404" pitchFamily="49" charset="0"/>
              </a:rPr>
              <a:t>      Male   |  4,306     500     103    4,909</a:t>
            </a:r>
          </a:p>
          <a:p>
            <a:pPr marL="0" indent="0">
              <a:buNone/>
            </a:pPr>
            <a:r>
              <a:rPr lang="en-US">
                <a:latin typeface="Courier New" panose="02070309020205020404" pitchFamily="49" charset="0"/>
                <a:cs typeface="Courier New" panose="02070309020205020404" pitchFamily="49" charset="0"/>
              </a:rPr>
              <a:t>      Female |  4,745     586      97    5,428</a:t>
            </a:r>
          </a:p>
          <a:p>
            <a:pPr marL="0" indent="0">
              <a:buNone/>
            </a:pPr>
            <a:r>
              <a:rPr lang="en-US">
                <a:latin typeface="Courier New" panose="02070309020205020404" pitchFamily="49" charset="0"/>
                <a:cs typeface="Courier New" panose="02070309020205020404" pitchFamily="49" charset="0"/>
              </a:rPr>
              <a:t>      Total  |  9,051   1,086     200   10,337</a:t>
            </a:r>
          </a:p>
          <a:p>
            <a:pPr marL="0" indent="0">
              <a:buNone/>
            </a:pPr>
            <a:r>
              <a:rPr lang="en-US">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260226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894E-F19C-4DAB-A0C9-10348982303F}"/>
              </a:ext>
            </a:extLst>
          </p:cNvPr>
          <p:cNvSpPr>
            <a:spLocks noGrp="1"/>
          </p:cNvSpPr>
          <p:nvPr>
            <p:ph type="title"/>
          </p:nvPr>
        </p:nvSpPr>
        <p:spPr/>
        <p:txBody>
          <a:bodyPr/>
          <a:lstStyle/>
          <a:p>
            <a:r>
              <a:rPr lang="en-US"/>
              <a:t>Getting to know the survey aspect of the data</a:t>
            </a:r>
          </a:p>
        </p:txBody>
      </p:sp>
      <p:sp>
        <p:nvSpPr>
          <p:cNvPr id="3" name="Content Placeholder 2">
            <a:extLst>
              <a:ext uri="{FF2B5EF4-FFF2-40B4-BE49-F238E27FC236}">
                <a16:creationId xmlns:a16="http://schemas.microsoft.com/office/drawing/2014/main" id="{43366A3D-76DC-4333-BB11-B8932D5A3F01}"/>
              </a:ext>
            </a:extLst>
          </p:cNvPr>
          <p:cNvSpPr>
            <a:spLocks noGrp="1"/>
          </p:cNvSpPr>
          <p:nvPr>
            <p:ph idx="1"/>
          </p:nvPr>
        </p:nvSpPr>
        <p:spPr/>
        <p:txBody>
          <a:bodyPr>
            <a:normAutofit fontScale="25000" lnSpcReduction="20000"/>
          </a:bodyPr>
          <a:lstStyle/>
          <a:p>
            <a:pPr marL="0" indent="0">
              <a:buNone/>
            </a:pPr>
            <a:r>
              <a:rPr lang="en-US" sz="9600" b="1">
                <a:latin typeface="Courier New" panose="02070309020205020404" pitchFamily="49" charset="0"/>
                <a:cs typeface="Courier New" panose="02070309020205020404" pitchFamily="49" charset="0"/>
              </a:rPr>
              <a:t>svydescribe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Describing stage 1 sampling units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Sampling weights: finalwgt</a:t>
            </a:r>
          </a:p>
          <a:p>
            <a:pPr marL="0" indent="0">
              <a:buNone/>
            </a:pPr>
            <a:r>
              <a:rPr lang="en-US">
                <a:latin typeface="Courier New" panose="02070309020205020404" pitchFamily="49" charset="0"/>
                <a:cs typeface="Courier New" panose="02070309020205020404" pitchFamily="49" charset="0"/>
              </a:rPr>
              <a:t>             VCE: linearized</a:t>
            </a:r>
          </a:p>
          <a:p>
            <a:pPr marL="0" indent="0">
              <a:buNone/>
            </a:pPr>
            <a:r>
              <a:rPr lang="en-US">
                <a:latin typeface="Courier New" panose="02070309020205020404" pitchFamily="49" charset="0"/>
                <a:cs typeface="Courier New" panose="02070309020205020404" pitchFamily="49" charset="0"/>
              </a:rPr>
              <a:t>     Single unit: centered</a:t>
            </a:r>
          </a:p>
          <a:p>
            <a:pPr marL="0" indent="0">
              <a:buNone/>
            </a:pPr>
            <a:r>
              <a:rPr lang="en-US">
                <a:latin typeface="Courier New" panose="02070309020205020404" pitchFamily="49" charset="0"/>
                <a:cs typeface="Courier New" panose="02070309020205020404" pitchFamily="49" charset="0"/>
              </a:rPr>
              <a:t>        Strata 1: stratid</a:t>
            </a:r>
          </a:p>
          <a:p>
            <a:pPr marL="0" indent="0">
              <a:buNone/>
            </a:pPr>
            <a:r>
              <a:rPr lang="en-US">
                <a:latin typeface="Courier New" panose="02070309020205020404" pitchFamily="49" charset="0"/>
                <a:cs typeface="Courier New" panose="02070309020205020404" pitchFamily="49" charset="0"/>
              </a:rPr>
              <a:t> Sampling unit 1: psuid</a:t>
            </a:r>
          </a:p>
          <a:p>
            <a:pPr marL="0" indent="0">
              <a:buNone/>
            </a:pPr>
            <a:r>
              <a:rPr lang="en-US">
                <a:latin typeface="Courier New" panose="02070309020205020404" pitchFamily="49" charset="0"/>
                <a:cs typeface="Courier New" panose="02070309020205020404" pitchFamily="49" charset="0"/>
              </a:rPr>
              <a:t>           FPC 1: &lt;zero&gt;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Number of obs per unit</a:t>
            </a:r>
          </a:p>
          <a:p>
            <a:pPr marL="0" indent="0">
              <a:buNone/>
            </a:pPr>
            <a:r>
              <a:rPr lang="en-US">
                <a:latin typeface="Courier New" panose="02070309020205020404" pitchFamily="49" charset="0"/>
                <a:cs typeface="Courier New" panose="02070309020205020404" pitchFamily="49" charset="0"/>
              </a:rPr>
              <a:t> Stratum   # units     # obs       Min      Mean       Max</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1         2       380       165     190.0       215</a:t>
            </a:r>
          </a:p>
          <a:p>
            <a:pPr marL="0" indent="0">
              <a:buNone/>
            </a:pPr>
            <a:r>
              <a:rPr lang="en-US">
                <a:latin typeface="Courier New" panose="02070309020205020404" pitchFamily="49" charset="0"/>
                <a:cs typeface="Courier New" panose="02070309020205020404" pitchFamily="49" charset="0"/>
              </a:rPr>
              <a:t>       2         2       185        67      92.5       118</a:t>
            </a:r>
          </a:p>
          <a:p>
            <a:pPr marL="0" indent="0">
              <a:buNone/>
            </a:pPr>
            <a:r>
              <a:rPr lang="en-US">
                <a:latin typeface="Courier New" panose="02070309020205020404" pitchFamily="49" charset="0"/>
                <a:cs typeface="Courier New" panose="02070309020205020404" pitchFamily="49" charset="0"/>
              </a:rPr>
              <a:t>       3         2       348       149     174.0       199</a:t>
            </a:r>
          </a:p>
          <a:p>
            <a:pPr marL="0" indent="0">
              <a:buNone/>
            </a:pPr>
            <a:r>
              <a:rPr lang="en-US">
                <a:latin typeface="Courier New" panose="02070309020205020404" pitchFamily="49" charset="0"/>
                <a:cs typeface="Courier New" panose="02070309020205020404" pitchFamily="49" charset="0"/>
              </a:rPr>
              <a:t>       4         2       460       229     230.0       231</a:t>
            </a:r>
          </a:p>
          <a:p>
            <a:pPr marL="0" indent="0">
              <a:buNone/>
            </a:pPr>
            <a:r>
              <a:rPr lang="en-US">
                <a:latin typeface="Courier New" panose="02070309020205020404" pitchFamily="49" charset="0"/>
                <a:cs typeface="Courier New" panose="02070309020205020404" pitchFamily="49" charset="0"/>
              </a:rPr>
              <a:t>       5         2       252       105     126.0       147</a:t>
            </a:r>
          </a:p>
          <a:p>
            <a:pPr marL="0" indent="0">
              <a:buNone/>
            </a:pPr>
            <a:r>
              <a:rPr lang="en-US">
                <a:latin typeface="Courier New" panose="02070309020205020404" pitchFamily="49" charset="0"/>
                <a:cs typeface="Courier New" panose="02070309020205020404" pitchFamily="49" charset="0"/>
              </a:rPr>
              <a:t>       6         2       298       131     149.0       167</a:t>
            </a:r>
          </a:p>
          <a:p>
            <a:pPr marL="0" indent="0">
              <a:buNone/>
            </a:pPr>
            <a:r>
              <a:rPr lang="en-US">
                <a:latin typeface="Courier New" panose="02070309020205020404" pitchFamily="49" charset="0"/>
                <a:cs typeface="Courier New" panose="02070309020205020404" pitchFamily="49" charset="0"/>
              </a:rPr>
              <a:t>       7         2       476       206     238.0       270</a:t>
            </a:r>
          </a:p>
          <a:p>
            <a:pPr marL="0" indent="0">
              <a:buNone/>
            </a:pPr>
            <a:r>
              <a:rPr lang="en-US">
                <a:latin typeface="Courier New" panose="02070309020205020404" pitchFamily="49" charset="0"/>
                <a:cs typeface="Courier New" panose="02070309020205020404" pitchFamily="49" charset="0"/>
              </a:rPr>
              <a:t>       8         2       337       158     168.5       179</a:t>
            </a:r>
          </a:p>
          <a:p>
            <a:pPr marL="0" indent="0">
              <a:buNone/>
            </a:pPr>
            <a:r>
              <a:rPr lang="en-US">
                <a:latin typeface="Courier New" panose="02070309020205020404" pitchFamily="49" charset="0"/>
                <a:cs typeface="Courier New" panose="02070309020205020404" pitchFamily="49" charset="0"/>
              </a:rPr>
              <a:t>       9         2       243       100     121.5       143</a:t>
            </a:r>
          </a:p>
          <a:p>
            <a:pPr marL="0" indent="0">
              <a:buNone/>
            </a:pPr>
            <a:r>
              <a:rPr lang="en-US">
                <a:latin typeface="Courier New" panose="02070309020205020404" pitchFamily="49" charset="0"/>
                <a:cs typeface="Courier New" panose="02070309020205020404" pitchFamily="49" charset="0"/>
              </a:rPr>
              <a:t>      10         2       262       119     131.0       143</a:t>
            </a:r>
          </a:p>
          <a:p>
            <a:pPr marL="0" indent="0">
              <a:buNone/>
            </a:pPr>
            <a:r>
              <a:rPr lang="en-US">
                <a:latin typeface="Courier New" panose="02070309020205020404" pitchFamily="49" charset="0"/>
                <a:cs typeface="Courier New" panose="02070309020205020404" pitchFamily="49" charset="0"/>
              </a:rPr>
              <a:t>      11         2       275       120     137.5       155</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5294862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8452E-1C12-45FA-A184-12DDA180315A}"/>
              </a:ext>
            </a:extLst>
          </p:cNvPr>
          <p:cNvSpPr>
            <a:spLocks noGrp="1"/>
          </p:cNvSpPr>
          <p:nvPr>
            <p:ph type="title"/>
          </p:nvPr>
        </p:nvSpPr>
        <p:spPr/>
        <p:txBody>
          <a:bodyPr/>
          <a:lstStyle/>
          <a:p>
            <a:r>
              <a:rPr lang="en-US"/>
              <a:t>Using the </a:t>
            </a:r>
            <a:r>
              <a:rPr lang="en-US" b="1"/>
              <a:t>svy: mlogit </a:t>
            </a:r>
            <a:r>
              <a:rPr lang="en-US"/>
              <a:t>command</a:t>
            </a:r>
          </a:p>
        </p:txBody>
      </p:sp>
      <p:sp>
        <p:nvSpPr>
          <p:cNvPr id="3" name="Content Placeholder 2">
            <a:extLst>
              <a:ext uri="{FF2B5EF4-FFF2-40B4-BE49-F238E27FC236}">
                <a16:creationId xmlns:a16="http://schemas.microsoft.com/office/drawing/2014/main" id="{F6893787-7507-4ED7-8294-A6D0902B55CB}"/>
              </a:ext>
            </a:extLst>
          </p:cNvPr>
          <p:cNvSpPr>
            <a:spLocks noGrp="1"/>
          </p:cNvSpPr>
          <p:nvPr>
            <p:ph idx="1"/>
          </p:nvPr>
        </p:nvSpPr>
        <p:spPr/>
        <p:txBody>
          <a:bodyPr>
            <a:normAutofit/>
          </a:bodyPr>
          <a:lstStyle/>
          <a:p>
            <a:pPr marL="0" indent="0">
              <a:buNone/>
            </a:pPr>
            <a:r>
              <a:rPr lang="en-US" sz="1700" b="1">
                <a:latin typeface="Courier New" panose="02070309020205020404" pitchFamily="49" charset="0"/>
                <a:cs typeface="Courier New" panose="02070309020205020404" pitchFamily="49" charset="0"/>
              </a:rPr>
              <a:t>svy: mlogit region i.female i.race age</a:t>
            </a:r>
          </a:p>
          <a:p>
            <a:pPr marL="0" indent="0">
              <a:buNone/>
            </a:pPr>
            <a:r>
              <a:rPr lang="en-US" sz="1700">
                <a:latin typeface="Courier New" panose="02070309020205020404" pitchFamily="49" charset="0"/>
                <a:cs typeface="Courier New" panose="02070309020205020404" pitchFamily="49" charset="0"/>
              </a:rPr>
              <a:t>(running mlogit on estimation sample)</a:t>
            </a:r>
          </a:p>
          <a:p>
            <a:pPr marL="0" indent="0">
              <a:buNone/>
            </a:pPr>
            <a:endParaRPr lang="en-US" sz="1700">
              <a:latin typeface="Courier New" panose="02070309020205020404" pitchFamily="49" charset="0"/>
              <a:cs typeface="Courier New" panose="02070309020205020404" pitchFamily="49" charset="0"/>
            </a:endParaRPr>
          </a:p>
          <a:p>
            <a:pPr marL="0" indent="0">
              <a:buNone/>
            </a:pPr>
            <a:r>
              <a:rPr lang="en-US" sz="1700">
                <a:latin typeface="Courier New" panose="02070309020205020404" pitchFamily="49" charset="0"/>
                <a:cs typeface="Courier New" panose="02070309020205020404" pitchFamily="49" charset="0"/>
              </a:rPr>
              <a:t>Survey: Multinomial logistic regression</a:t>
            </a:r>
          </a:p>
          <a:p>
            <a:pPr marL="0" indent="0">
              <a:buNone/>
            </a:pPr>
            <a:endParaRPr lang="en-US" sz="1700">
              <a:latin typeface="Courier New" panose="02070309020205020404" pitchFamily="49" charset="0"/>
              <a:cs typeface="Courier New" panose="02070309020205020404" pitchFamily="49" charset="0"/>
            </a:endParaRPr>
          </a:p>
          <a:p>
            <a:pPr marL="0" indent="0">
              <a:buNone/>
            </a:pPr>
            <a:r>
              <a:rPr lang="en-US" sz="1700">
                <a:latin typeface="Courier New" panose="02070309020205020404" pitchFamily="49" charset="0"/>
                <a:cs typeface="Courier New" panose="02070309020205020404" pitchFamily="49" charset="0"/>
              </a:rPr>
              <a:t>Number of strata = 31                            Number of obs   =      10,337</a:t>
            </a:r>
          </a:p>
          <a:p>
            <a:pPr marL="0" indent="0">
              <a:buNone/>
            </a:pPr>
            <a:r>
              <a:rPr lang="en-US" sz="1700">
                <a:latin typeface="Courier New" panose="02070309020205020404" pitchFamily="49" charset="0"/>
                <a:cs typeface="Courier New" panose="02070309020205020404" pitchFamily="49" charset="0"/>
              </a:rPr>
              <a:t>Number of PSUs   = 62                            Population size = 117,023,659</a:t>
            </a:r>
          </a:p>
          <a:p>
            <a:pPr marL="0" indent="0">
              <a:buNone/>
            </a:pPr>
            <a:r>
              <a:rPr lang="en-US" sz="1700">
                <a:latin typeface="Courier New" panose="02070309020205020404" pitchFamily="49" charset="0"/>
                <a:cs typeface="Courier New" panose="02070309020205020404" pitchFamily="49" charset="0"/>
              </a:rPr>
              <a:t>                                                 Design df       =          31</a:t>
            </a:r>
          </a:p>
          <a:p>
            <a:pPr marL="0" indent="0">
              <a:buNone/>
            </a:pPr>
            <a:r>
              <a:rPr lang="en-US" sz="1700">
                <a:latin typeface="Courier New" panose="02070309020205020404" pitchFamily="49" charset="0"/>
                <a:cs typeface="Courier New" panose="02070309020205020404" pitchFamily="49" charset="0"/>
              </a:rPr>
              <a:t>                                                 F(12, 20)       =        4.01</a:t>
            </a:r>
          </a:p>
          <a:p>
            <a:pPr marL="0" indent="0">
              <a:buNone/>
            </a:pPr>
            <a:r>
              <a:rPr lang="en-US" sz="1700">
                <a:latin typeface="Courier New" panose="02070309020205020404" pitchFamily="49" charset="0"/>
                <a:cs typeface="Courier New" panose="02070309020205020404" pitchFamily="49" charset="0"/>
              </a:rPr>
              <a:t>                                                 Prob &gt; F        =      0.0031</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224982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F888-1A75-4764-8B46-26C05F48C83D}"/>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7491542C-C2FB-4197-9B14-4FE0B11B1A2E}"/>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region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NE           |</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-.0489935   .0575578    -0.85   0.401    -.1663833    .0683964</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race |</a:t>
            </a:r>
          </a:p>
          <a:p>
            <a:pPr marL="0" indent="0">
              <a:buNone/>
            </a:pPr>
            <a:r>
              <a:rPr lang="en-US">
                <a:latin typeface="Courier New" panose="02070309020205020404" pitchFamily="49" charset="0"/>
                <a:cs typeface="Courier New" panose="02070309020205020404" pitchFamily="49" charset="0"/>
              </a:rPr>
              <a:t>      Black  |  -.2046099   .5385896    -0.38   0.707    -1.303071    .8938508</a:t>
            </a:r>
          </a:p>
          <a:p>
            <a:pPr marL="0" indent="0">
              <a:buNone/>
            </a:pPr>
            <a:r>
              <a:rPr lang="en-US">
                <a:latin typeface="Courier New" panose="02070309020205020404" pitchFamily="49" charset="0"/>
                <a:cs typeface="Courier New" panose="02070309020205020404" pitchFamily="49" charset="0"/>
              </a:rPr>
              <a:t>      Other  |  -2.492087    .675622    -3.69   0.001    -3.870027   -1.114146</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.0063994    .003171     2.02   0.052    -.0000679    .0128666</a:t>
            </a:r>
          </a:p>
          <a:p>
            <a:pPr marL="0" indent="0">
              <a:buNone/>
            </a:pPr>
            <a:r>
              <a:rPr lang="en-US">
                <a:latin typeface="Courier New" panose="02070309020205020404" pitchFamily="49" charset="0"/>
                <a:cs typeface="Courier New" panose="02070309020205020404" pitchFamily="49" charset="0"/>
              </a:rPr>
              <a:t>       _cons |  -.4682596   .1301252    -3.60   0.001    -.7336518   -.2028675</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4426987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455CD-E08B-4D06-B7FE-2EDB18C05B14}"/>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D3B78B8D-2990-4897-BC3D-24CB2B716653}"/>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MW           |</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.0037917   .0677251     0.06   0.956    -.1343345     .141918</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race |</a:t>
            </a:r>
          </a:p>
          <a:p>
            <a:pPr marL="0" indent="0">
              <a:buNone/>
            </a:pPr>
            <a:r>
              <a:rPr lang="en-US">
                <a:latin typeface="Courier New" panose="02070309020205020404" pitchFamily="49" charset="0"/>
                <a:cs typeface="Courier New" panose="02070309020205020404" pitchFamily="49" charset="0"/>
              </a:rPr>
              <a:t>      Black  |    .592007   .5207979     1.14   0.264    -.4701674    1.654181</a:t>
            </a:r>
          </a:p>
          <a:p>
            <a:pPr marL="0" indent="0">
              <a:buNone/>
            </a:pPr>
            <a:r>
              <a:rPr lang="en-US">
                <a:latin typeface="Courier New" panose="02070309020205020404" pitchFamily="49" charset="0"/>
                <a:cs typeface="Courier New" panose="02070309020205020404" pitchFamily="49" charset="0"/>
              </a:rPr>
              <a:t>      Other  |  -2.153523   .6432367    -3.35   0.002    -3.465413    -.841633</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.0003402   .0033946     0.10   0.921    -.0065831    .0072635</a:t>
            </a:r>
          </a:p>
          <a:p>
            <a:pPr marL="0" indent="0">
              <a:buNone/>
            </a:pPr>
            <a:r>
              <a:rPr lang="en-US">
                <a:latin typeface="Courier New" panose="02070309020205020404" pitchFamily="49" charset="0"/>
                <a:cs typeface="Courier New" panose="02070309020205020404" pitchFamily="49" charset="0"/>
              </a:rPr>
              <a:t>       _cons |   -.107809   .1354847    -0.80   0.432    -.3841319    .1685138</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7379127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B001C-D806-4F95-8EBF-EC862F318475}"/>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DF96472D-82F9-47C9-909C-E98EB48C4332}"/>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S            |</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.0212768    .067619     0.31   0.755    -.1166331    .1591868</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race |</a:t>
            </a:r>
          </a:p>
          <a:p>
            <a:pPr marL="0" indent="0">
              <a:buNone/>
            </a:pPr>
            <a:r>
              <a:rPr lang="en-US">
                <a:latin typeface="Courier New" panose="02070309020205020404" pitchFamily="49" charset="0"/>
                <a:cs typeface="Courier New" panose="02070309020205020404" pitchFamily="49" charset="0"/>
              </a:rPr>
              <a:t>      Black  |   1.287368   .5454525     2.36   0.025     .1749105    2.399826</a:t>
            </a:r>
          </a:p>
          <a:p>
            <a:pPr marL="0" indent="0">
              <a:buNone/>
            </a:pPr>
            <a:r>
              <a:rPr lang="en-US">
                <a:latin typeface="Courier New" panose="02070309020205020404" pitchFamily="49" charset="0"/>
                <a:cs typeface="Courier New" panose="02070309020205020404" pitchFamily="49" charset="0"/>
              </a:rPr>
              <a:t>      Other  |  -2.279442   .6478685    -3.52   0.001    -3.600779   -.9581059</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.0070144   .0037278     1.88   0.069    -.0005885    .0146173</a:t>
            </a:r>
          </a:p>
          <a:p>
            <a:pPr marL="0" indent="0">
              <a:buNone/>
            </a:pPr>
            <a:r>
              <a:rPr lang="en-US">
                <a:latin typeface="Courier New" panose="02070309020205020404" pitchFamily="49" charset="0"/>
                <a:cs typeface="Courier New" panose="02070309020205020404" pitchFamily="49" charset="0"/>
              </a:rPr>
              <a:t>       _cons |  -.4274467   .1356136    -3.15   0.004    -.7040326   -.1508609</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W            |  (base outcome)</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0524774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A4B6F-E6B9-4EC8-9B5C-7422D5B567C9}"/>
              </a:ext>
            </a:extLst>
          </p:cNvPr>
          <p:cNvSpPr>
            <a:spLocks noGrp="1"/>
          </p:cNvSpPr>
          <p:nvPr>
            <p:ph type="title"/>
          </p:nvPr>
        </p:nvSpPr>
        <p:spPr/>
        <p:txBody>
          <a:bodyPr/>
          <a:lstStyle/>
          <a:p>
            <a:r>
              <a:rPr lang="en-US"/>
              <a:t>Using the </a:t>
            </a:r>
            <a:r>
              <a:rPr lang="en-US" b="1"/>
              <a:t>rrr</a:t>
            </a:r>
            <a:r>
              <a:rPr lang="en-US"/>
              <a:t> option to get relative risk ratios</a:t>
            </a:r>
          </a:p>
        </p:txBody>
      </p:sp>
      <p:sp>
        <p:nvSpPr>
          <p:cNvPr id="3" name="Content Placeholder 2">
            <a:extLst>
              <a:ext uri="{FF2B5EF4-FFF2-40B4-BE49-F238E27FC236}">
                <a16:creationId xmlns:a16="http://schemas.microsoft.com/office/drawing/2014/main" id="{D0A8CB72-40D9-4B90-B292-7E372CD23680}"/>
              </a:ext>
            </a:extLst>
          </p:cNvPr>
          <p:cNvSpPr>
            <a:spLocks noGrp="1"/>
          </p:cNvSpPr>
          <p:nvPr>
            <p:ph idx="1"/>
          </p:nvPr>
        </p:nvSpPr>
        <p:spPr/>
        <p:txBody>
          <a:bodyPr>
            <a:normAutofit/>
          </a:bodyPr>
          <a:lstStyle/>
          <a:p>
            <a:pPr marL="0" indent="0">
              <a:buNone/>
            </a:pPr>
            <a:r>
              <a:rPr lang="en-US" sz="2000" b="1">
                <a:latin typeface="Courier New" panose="02070309020205020404" pitchFamily="49" charset="0"/>
                <a:cs typeface="Courier New" panose="02070309020205020404" pitchFamily="49" charset="0"/>
              </a:rPr>
              <a:t>mlogit, rrr</a:t>
            </a:r>
          </a:p>
          <a:p>
            <a:pPr marL="0" indent="0">
              <a:buNone/>
            </a:pPr>
            <a:endParaRPr lang="en-US" sz="2000">
              <a:latin typeface="Courier New" panose="02070309020205020404" pitchFamily="49" charset="0"/>
              <a:cs typeface="Courier New" panose="02070309020205020404" pitchFamily="49" charset="0"/>
            </a:endParaRPr>
          </a:p>
          <a:p>
            <a:pPr marL="0" indent="0">
              <a:buNone/>
            </a:pPr>
            <a:r>
              <a:rPr lang="en-US" sz="1700">
                <a:latin typeface="Courier New" panose="02070309020205020404" pitchFamily="49" charset="0"/>
                <a:cs typeface="Courier New" panose="02070309020205020404" pitchFamily="49" charset="0"/>
              </a:rPr>
              <a:t>Survey: Multinomial logistic regression</a:t>
            </a:r>
          </a:p>
          <a:p>
            <a:pPr marL="0" indent="0">
              <a:buNone/>
            </a:pPr>
            <a:endParaRPr lang="en-US" sz="1700">
              <a:latin typeface="Courier New" panose="02070309020205020404" pitchFamily="49" charset="0"/>
              <a:cs typeface="Courier New" panose="02070309020205020404" pitchFamily="49" charset="0"/>
            </a:endParaRPr>
          </a:p>
          <a:p>
            <a:pPr marL="0" indent="0">
              <a:buNone/>
            </a:pPr>
            <a:r>
              <a:rPr lang="en-US" sz="1700">
                <a:latin typeface="Courier New" panose="02070309020205020404" pitchFamily="49" charset="0"/>
                <a:cs typeface="Courier New" panose="02070309020205020404" pitchFamily="49" charset="0"/>
              </a:rPr>
              <a:t>Number of strata = 31                            Number of obs   =      10,337</a:t>
            </a:r>
          </a:p>
          <a:p>
            <a:pPr marL="0" indent="0">
              <a:buNone/>
            </a:pPr>
            <a:r>
              <a:rPr lang="en-US" sz="1700">
                <a:latin typeface="Courier New" panose="02070309020205020404" pitchFamily="49" charset="0"/>
                <a:cs typeface="Courier New" panose="02070309020205020404" pitchFamily="49" charset="0"/>
              </a:rPr>
              <a:t>Number of PSUs   = 62                            Population size = 117,023,659</a:t>
            </a:r>
          </a:p>
          <a:p>
            <a:pPr marL="0" indent="0">
              <a:buNone/>
            </a:pPr>
            <a:r>
              <a:rPr lang="en-US" sz="1700">
                <a:latin typeface="Courier New" panose="02070309020205020404" pitchFamily="49" charset="0"/>
                <a:cs typeface="Courier New" panose="02070309020205020404" pitchFamily="49" charset="0"/>
              </a:rPr>
              <a:t>                                                 Design df       =          31</a:t>
            </a:r>
          </a:p>
          <a:p>
            <a:pPr marL="0" indent="0">
              <a:buNone/>
            </a:pPr>
            <a:r>
              <a:rPr lang="en-US" sz="1700">
                <a:latin typeface="Courier New" panose="02070309020205020404" pitchFamily="49" charset="0"/>
                <a:cs typeface="Courier New" panose="02070309020205020404" pitchFamily="49" charset="0"/>
              </a:rPr>
              <a:t>                                                 F(12, 20)       =        4.01</a:t>
            </a:r>
          </a:p>
          <a:p>
            <a:pPr marL="0" indent="0">
              <a:buNone/>
            </a:pPr>
            <a:r>
              <a:rPr lang="en-US" sz="1700">
                <a:latin typeface="Courier New" panose="02070309020205020404" pitchFamily="49" charset="0"/>
                <a:cs typeface="Courier New" panose="02070309020205020404" pitchFamily="49" charset="0"/>
              </a:rPr>
              <a:t>                                                 Prob &gt; F        =      0.0031</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7997261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40B7B-8653-4CCF-B82B-4C6488699B8C}"/>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EA36EE87-C8BB-45F9-8F6F-E135CEAD069F}"/>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region |        RRR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NE           |</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.9521874   .0548058    -0.85   0.401     .8467216     1.07079</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race |</a:t>
            </a:r>
          </a:p>
          <a:p>
            <a:pPr marL="0" indent="0">
              <a:buNone/>
            </a:pPr>
            <a:r>
              <a:rPr lang="en-US">
                <a:latin typeface="Courier New" panose="02070309020205020404" pitchFamily="49" charset="0"/>
                <a:cs typeface="Courier New" panose="02070309020205020404" pitchFamily="49" charset="0"/>
              </a:rPr>
              <a:t>      Black  |   .8149652   .4389318    -0.38   0.707     .2716962    2.444525</a:t>
            </a:r>
          </a:p>
          <a:p>
            <a:pPr marL="0" indent="0">
              <a:buNone/>
            </a:pPr>
            <a:r>
              <a:rPr lang="en-US">
                <a:latin typeface="Courier New" panose="02070309020205020404" pitchFamily="49" charset="0"/>
                <a:cs typeface="Courier New" panose="02070309020205020404" pitchFamily="49" charset="0"/>
              </a:rPr>
              <a:t>      Other  |   .0827372    .055899    -3.69   0.001     .0208578    .3281953</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1.00642   .0031913     2.02   0.052     .9999321     1.01295</a:t>
            </a:r>
          </a:p>
          <a:p>
            <a:pPr marL="0" indent="0">
              <a:buNone/>
            </a:pPr>
            <a:r>
              <a:rPr lang="en-US">
                <a:latin typeface="Courier New" panose="02070309020205020404" pitchFamily="49" charset="0"/>
                <a:cs typeface="Courier New" panose="02070309020205020404" pitchFamily="49" charset="0"/>
              </a:rPr>
              <a:t>       _cons |   .6260909   .0814702    -3.60   0.001     .4801524    .8163864</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412802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0BACB-81F8-4BF4-B4B7-8E35DEC25A71}"/>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A48296C9-1C8A-4483-8914-B634DD9296CF}"/>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MW           |</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1.003799   .0679824     0.06   0.956     .8742976    1.152482</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race |</a:t>
            </a:r>
          </a:p>
          <a:p>
            <a:pPr marL="0" indent="0">
              <a:buNone/>
            </a:pPr>
            <a:r>
              <a:rPr lang="en-US">
                <a:latin typeface="Courier New" panose="02070309020205020404" pitchFamily="49" charset="0"/>
                <a:cs typeface="Courier New" panose="02070309020205020404" pitchFamily="49" charset="0"/>
              </a:rPr>
              <a:t>      Black  |   1.807613   .9414009     1.14   0.264     .6248976    5.228798</a:t>
            </a:r>
          </a:p>
          <a:p>
            <a:pPr marL="0" indent="0">
              <a:buNone/>
            </a:pPr>
            <a:r>
              <a:rPr lang="en-US">
                <a:latin typeface="Courier New" panose="02070309020205020404" pitchFamily="49" charset="0"/>
                <a:cs typeface="Courier New" panose="02070309020205020404" pitchFamily="49" charset="0"/>
              </a:rPr>
              <a:t>      Other  |   .1160745   .0746634    -3.35   0.002     .0312601    .4310061</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1.00034   .0033957     0.10   0.921     .9934386     1.00729</a:t>
            </a:r>
          </a:p>
          <a:p>
            <a:pPr marL="0" indent="0">
              <a:buNone/>
            </a:pPr>
            <a:r>
              <a:rPr lang="en-US">
                <a:latin typeface="Courier New" panose="02070309020205020404" pitchFamily="49" charset="0"/>
                <a:cs typeface="Courier New" panose="02070309020205020404" pitchFamily="49" charset="0"/>
              </a:rPr>
              <a:t>       _cons |    .897799    .121638    -0.80   0.432     .6810416    1.183545</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5599510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B0CC8-EF6F-4FA7-AA10-8FFABF1B308C}"/>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3CFCE20E-6101-4EF8-B3CF-C2240713122C}"/>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S            |</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1.021505   .0690732     0.31   0.755     .8899116    1.172557</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race |</a:t>
            </a:r>
          </a:p>
          <a:p>
            <a:pPr marL="0" indent="0">
              <a:buNone/>
            </a:pPr>
            <a:r>
              <a:rPr lang="en-US">
                <a:latin typeface="Courier New" panose="02070309020205020404" pitchFamily="49" charset="0"/>
                <a:cs typeface="Courier New" panose="02070309020205020404" pitchFamily="49" charset="0"/>
              </a:rPr>
              <a:t>      Black  |   3.623238   1.976304     2.36   0.025      1.19114    11.02126</a:t>
            </a:r>
          </a:p>
          <a:p>
            <a:pPr marL="0" indent="0">
              <a:buNone/>
            </a:pPr>
            <a:r>
              <a:rPr lang="en-US">
                <a:latin typeface="Courier New" panose="02070309020205020404" pitchFamily="49" charset="0"/>
                <a:cs typeface="Courier New" panose="02070309020205020404" pitchFamily="49" charset="0"/>
              </a:rPr>
              <a:t>      Other  |   .1023413   .0663037    -3.52   0.001     .0273024    .3836188</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age |   1.007039   .0037541     1.88   0.069     .9994116    1.014725</a:t>
            </a:r>
          </a:p>
          <a:p>
            <a:pPr marL="0" indent="0">
              <a:buNone/>
            </a:pPr>
            <a:r>
              <a:rPr lang="en-US">
                <a:latin typeface="Courier New" panose="02070309020205020404" pitchFamily="49" charset="0"/>
                <a:cs typeface="Courier New" panose="02070309020205020404" pitchFamily="49" charset="0"/>
              </a:rPr>
              <a:t>       _cons |   .6521721   .0884434    -3.15   0.004     .4945868    .8599673</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W            |  (base outcome)</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Note: _cons estimates baseline relative risk for each outcome.</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0622460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EF40-B1C3-45CF-8D4C-4E7713A0BE3B}"/>
              </a:ext>
            </a:extLst>
          </p:cNvPr>
          <p:cNvSpPr>
            <a:spLocks noGrp="1"/>
          </p:cNvSpPr>
          <p:nvPr>
            <p:ph type="title"/>
          </p:nvPr>
        </p:nvSpPr>
        <p:spPr/>
        <p:txBody>
          <a:bodyPr/>
          <a:lstStyle/>
          <a:p>
            <a:r>
              <a:rPr lang="en-US"/>
              <a:t>Using the </a:t>
            </a:r>
            <a:r>
              <a:rPr lang="en-US" b="1"/>
              <a:t>base</a:t>
            </a:r>
            <a:r>
              <a:rPr lang="en-US"/>
              <a:t> option to change the reference group in the outcome variable</a:t>
            </a:r>
          </a:p>
        </p:txBody>
      </p:sp>
      <p:sp>
        <p:nvSpPr>
          <p:cNvPr id="3" name="Content Placeholder 2">
            <a:extLst>
              <a:ext uri="{FF2B5EF4-FFF2-40B4-BE49-F238E27FC236}">
                <a16:creationId xmlns:a16="http://schemas.microsoft.com/office/drawing/2014/main" id="{28BC3667-3966-4CB6-BBEC-D23DD126F743}"/>
              </a:ext>
            </a:extLst>
          </p:cNvPr>
          <p:cNvSpPr>
            <a:spLocks noGrp="1"/>
          </p:cNvSpPr>
          <p:nvPr>
            <p:ph idx="1"/>
          </p:nvPr>
        </p:nvSpPr>
        <p:spPr/>
        <p:txBody>
          <a:bodyPr>
            <a:normAutofit fontScale="32500" lnSpcReduction="20000"/>
          </a:bodyPr>
          <a:lstStyle/>
          <a:p>
            <a:pPr marL="0" indent="0">
              <a:buNone/>
            </a:pPr>
            <a:r>
              <a:rPr lang="en-US" sz="4500" b="1">
                <a:latin typeface="Courier New" panose="02070309020205020404" pitchFamily="49" charset="0"/>
                <a:cs typeface="Courier New" panose="02070309020205020404" pitchFamily="49" charset="0"/>
              </a:rPr>
              <a:t>svy: mlogit region i.female i.race, base(1)</a:t>
            </a:r>
          </a:p>
          <a:p>
            <a:pPr marL="0" indent="0">
              <a:buNone/>
            </a:pPr>
            <a:r>
              <a:rPr lang="en-US">
                <a:latin typeface="Courier New" panose="02070309020205020404" pitchFamily="49" charset="0"/>
                <a:cs typeface="Courier New" panose="02070309020205020404" pitchFamily="49" charset="0"/>
              </a:rPr>
              <a:t>(running mlogit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Multinomial logistic regression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r>
              <a:rPr lang="en-US">
                <a:latin typeface="Courier New" panose="02070309020205020404" pitchFamily="49" charset="0"/>
                <a:cs typeface="Courier New" panose="02070309020205020404" pitchFamily="49" charset="0"/>
              </a:rPr>
              <a:t>                                                 F(9, 23)        =        3.84</a:t>
            </a:r>
          </a:p>
          <a:p>
            <a:pPr marL="0" indent="0">
              <a:buNone/>
            </a:pPr>
            <a:r>
              <a:rPr lang="en-US">
                <a:latin typeface="Courier New" panose="02070309020205020404" pitchFamily="49" charset="0"/>
                <a:cs typeface="Courier New" panose="02070309020205020404" pitchFamily="49" charset="0"/>
              </a:rPr>
              <a:t>                                                 Prob &gt; F        =      0.0044</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region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NE           |  (base outcome)</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The rest of the output has been omitted.</a:t>
            </a:r>
          </a:p>
        </p:txBody>
      </p:sp>
    </p:spTree>
    <p:extLst>
      <p:ext uri="{BB962C8B-B14F-4D97-AF65-F5344CB8AC3E}">
        <p14:creationId xmlns:p14="http://schemas.microsoft.com/office/powerpoint/2010/main" val="410965662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28A10-1A09-4D7E-8EE2-528C75FAF699}"/>
              </a:ext>
            </a:extLst>
          </p:cNvPr>
          <p:cNvSpPr>
            <a:spLocks noGrp="1"/>
          </p:cNvSpPr>
          <p:nvPr>
            <p:ph type="title"/>
          </p:nvPr>
        </p:nvSpPr>
        <p:spPr/>
        <p:txBody>
          <a:bodyPr/>
          <a:lstStyle/>
          <a:p>
            <a:r>
              <a:rPr lang="en-US"/>
              <a:t>Count models</a:t>
            </a:r>
          </a:p>
        </p:txBody>
      </p:sp>
      <p:sp>
        <p:nvSpPr>
          <p:cNvPr id="3" name="Content Placeholder 2">
            <a:extLst>
              <a:ext uri="{FF2B5EF4-FFF2-40B4-BE49-F238E27FC236}">
                <a16:creationId xmlns:a16="http://schemas.microsoft.com/office/drawing/2014/main" id="{B713EA9B-09C3-402D-8280-5169B77D7187}"/>
              </a:ext>
            </a:extLst>
          </p:cNvPr>
          <p:cNvSpPr>
            <a:spLocks noGrp="1"/>
          </p:cNvSpPr>
          <p:nvPr>
            <p:ph idx="1"/>
          </p:nvPr>
        </p:nvSpPr>
        <p:spPr/>
        <p:txBody>
          <a:bodyPr/>
          <a:lstStyle/>
          <a:p>
            <a:r>
              <a:rPr lang="en-US"/>
              <a:t>Two types:  Poisson and negative binomial</a:t>
            </a:r>
          </a:p>
          <a:p>
            <a:r>
              <a:rPr lang="en-US"/>
              <a:t>Poisson is defined such that the conditional variance is equal to the conditional mean</a:t>
            </a:r>
          </a:p>
          <a:p>
            <a:pPr lvl="1"/>
            <a:r>
              <a:rPr lang="en-US"/>
              <a:t>This is often not reasonable in real data</a:t>
            </a:r>
          </a:p>
          <a:p>
            <a:r>
              <a:rPr lang="en-US"/>
              <a:t>Negative binomial has an additional parameter called “alpha” (not related to alpha = 0.05) that allows for overdispersion, which means that the conditional variance can be larger than the conditional mean</a:t>
            </a:r>
          </a:p>
          <a:p>
            <a:r>
              <a:rPr lang="en-US"/>
              <a:t>Coefficients are in the metric of expected log count</a:t>
            </a:r>
          </a:p>
        </p:txBody>
      </p:sp>
    </p:spTree>
    <p:extLst>
      <p:ext uri="{BB962C8B-B14F-4D97-AF65-F5344CB8AC3E}">
        <p14:creationId xmlns:p14="http://schemas.microsoft.com/office/powerpoint/2010/main" val="3958109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1CA10-FBCF-4694-AC21-ABD15E1EE8C1}"/>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A17067E4-7A31-4B1C-BE19-27AF924392D7}"/>
              </a:ext>
            </a:extLst>
          </p:cNvPr>
          <p:cNvSpPr>
            <a:spLocks noGrp="1"/>
          </p:cNvSpPr>
          <p:nvPr>
            <p:ph idx="1"/>
          </p:nvPr>
        </p:nvSpPr>
        <p:spPr/>
        <p:txBody>
          <a:bodyPr>
            <a:normAutofit fontScale="25000" lnSpcReduction="20000"/>
          </a:bodyPr>
          <a:lstStyle/>
          <a:p>
            <a:pPr marL="0" indent="0">
              <a:buNone/>
            </a:pPr>
            <a:r>
              <a:rPr lang="en-US">
                <a:latin typeface="Courier New" panose="02070309020205020404" pitchFamily="49" charset="0"/>
                <a:cs typeface="Courier New" panose="02070309020205020404" pitchFamily="49" charset="0"/>
              </a:rPr>
              <a:t>      12         2       314       144     157.0       170</a:t>
            </a:r>
          </a:p>
          <a:p>
            <a:pPr marL="0" indent="0">
              <a:buNone/>
            </a:pPr>
            <a:r>
              <a:rPr lang="en-US">
                <a:latin typeface="Courier New" panose="02070309020205020404" pitchFamily="49" charset="0"/>
                <a:cs typeface="Courier New" panose="02070309020205020404" pitchFamily="49" charset="0"/>
              </a:rPr>
              <a:t>      13         2       342       154     171.0       188</a:t>
            </a:r>
          </a:p>
          <a:p>
            <a:pPr marL="0" indent="0">
              <a:buNone/>
            </a:pPr>
            <a:r>
              <a:rPr lang="en-US">
                <a:latin typeface="Courier New" panose="02070309020205020404" pitchFamily="49" charset="0"/>
                <a:cs typeface="Courier New" panose="02070309020205020404" pitchFamily="49" charset="0"/>
              </a:rPr>
              <a:t>      14         2       405       200     202.5       205</a:t>
            </a:r>
          </a:p>
          <a:p>
            <a:pPr marL="0" indent="0">
              <a:buNone/>
            </a:pPr>
            <a:r>
              <a:rPr lang="en-US">
                <a:latin typeface="Courier New" panose="02070309020205020404" pitchFamily="49" charset="0"/>
                <a:cs typeface="Courier New" panose="02070309020205020404" pitchFamily="49" charset="0"/>
              </a:rPr>
              <a:t>      15         2       380       189     190.0       191</a:t>
            </a:r>
          </a:p>
          <a:p>
            <a:pPr marL="0" indent="0">
              <a:buNone/>
            </a:pPr>
            <a:r>
              <a:rPr lang="en-US">
                <a:latin typeface="Courier New" panose="02070309020205020404" pitchFamily="49" charset="0"/>
                <a:cs typeface="Courier New" panose="02070309020205020404" pitchFamily="49" charset="0"/>
              </a:rPr>
              <a:t>      16         2       336       159     168.0       177</a:t>
            </a:r>
          </a:p>
          <a:p>
            <a:pPr marL="0" indent="0">
              <a:buNone/>
            </a:pPr>
            <a:r>
              <a:rPr lang="en-US">
                <a:latin typeface="Courier New" panose="02070309020205020404" pitchFamily="49" charset="0"/>
                <a:cs typeface="Courier New" panose="02070309020205020404" pitchFamily="49" charset="0"/>
              </a:rPr>
              <a:t>      17         2       393       180     196.5       213</a:t>
            </a:r>
          </a:p>
          <a:p>
            <a:pPr marL="0" indent="0">
              <a:buNone/>
            </a:pPr>
            <a:r>
              <a:rPr lang="en-US">
                <a:latin typeface="Courier New" panose="02070309020205020404" pitchFamily="49" charset="0"/>
                <a:cs typeface="Courier New" panose="02070309020205020404" pitchFamily="49" charset="0"/>
              </a:rPr>
              <a:t>      18         2       359       144     179.5       215</a:t>
            </a:r>
          </a:p>
          <a:p>
            <a:pPr marL="0" indent="0">
              <a:buNone/>
            </a:pPr>
            <a:r>
              <a:rPr lang="en-US">
                <a:latin typeface="Courier New" panose="02070309020205020404" pitchFamily="49" charset="0"/>
                <a:cs typeface="Courier New" panose="02070309020205020404" pitchFamily="49" charset="0"/>
              </a:rPr>
              <a:t>      20         2       283       125     141.5       158</a:t>
            </a:r>
          </a:p>
          <a:p>
            <a:pPr marL="0" indent="0">
              <a:buNone/>
            </a:pPr>
            <a:r>
              <a:rPr lang="en-US">
                <a:latin typeface="Courier New" panose="02070309020205020404" pitchFamily="49" charset="0"/>
                <a:cs typeface="Courier New" panose="02070309020205020404" pitchFamily="49" charset="0"/>
              </a:rPr>
              <a:t>      21         2       213       102     106.5       111</a:t>
            </a:r>
          </a:p>
          <a:p>
            <a:pPr marL="0" indent="0">
              <a:buNone/>
            </a:pPr>
            <a:r>
              <a:rPr lang="en-US">
                <a:latin typeface="Courier New" panose="02070309020205020404" pitchFamily="49" charset="0"/>
                <a:cs typeface="Courier New" panose="02070309020205020404" pitchFamily="49" charset="0"/>
              </a:rPr>
              <a:t>      22         2       301       128     150.5       173</a:t>
            </a:r>
          </a:p>
          <a:p>
            <a:pPr marL="0" indent="0">
              <a:buNone/>
            </a:pPr>
            <a:r>
              <a:rPr lang="en-US">
                <a:latin typeface="Courier New" panose="02070309020205020404" pitchFamily="49" charset="0"/>
                <a:cs typeface="Courier New" panose="02070309020205020404" pitchFamily="49" charset="0"/>
              </a:rPr>
              <a:t>      23         2       340       158     170.0       182</a:t>
            </a:r>
          </a:p>
          <a:p>
            <a:pPr marL="0" indent="0">
              <a:buNone/>
            </a:pPr>
            <a:r>
              <a:rPr lang="en-US">
                <a:latin typeface="Courier New" panose="02070309020205020404" pitchFamily="49" charset="0"/>
                <a:cs typeface="Courier New" panose="02070309020205020404" pitchFamily="49" charset="0"/>
              </a:rPr>
              <a:t>      24         2       434       202     217.0       232</a:t>
            </a:r>
          </a:p>
          <a:p>
            <a:pPr marL="0" indent="0">
              <a:buNone/>
            </a:pPr>
            <a:r>
              <a:rPr lang="en-US">
                <a:latin typeface="Courier New" panose="02070309020205020404" pitchFamily="49" charset="0"/>
                <a:cs typeface="Courier New" panose="02070309020205020404" pitchFamily="49" charset="0"/>
              </a:rPr>
              <a:t>      25         2       254       115     127.0       139</a:t>
            </a:r>
          </a:p>
          <a:p>
            <a:pPr marL="0" indent="0">
              <a:buNone/>
            </a:pPr>
            <a:r>
              <a:rPr lang="en-US">
                <a:latin typeface="Courier New" panose="02070309020205020404" pitchFamily="49" charset="0"/>
                <a:cs typeface="Courier New" panose="02070309020205020404" pitchFamily="49" charset="0"/>
              </a:rPr>
              <a:t>      26         2       261       129     130.5       132</a:t>
            </a:r>
          </a:p>
          <a:p>
            <a:pPr marL="0" indent="0">
              <a:buNone/>
            </a:pPr>
            <a:r>
              <a:rPr lang="en-US">
                <a:latin typeface="Courier New" panose="02070309020205020404" pitchFamily="49" charset="0"/>
                <a:cs typeface="Courier New" panose="02070309020205020404" pitchFamily="49" charset="0"/>
              </a:rPr>
              <a:t>      27         2       283       139     141.5       144</a:t>
            </a:r>
          </a:p>
          <a:p>
            <a:pPr marL="0" indent="0">
              <a:buNone/>
            </a:pPr>
            <a:r>
              <a:rPr lang="en-US">
                <a:latin typeface="Courier New" panose="02070309020205020404" pitchFamily="49" charset="0"/>
                <a:cs typeface="Courier New" panose="02070309020205020404" pitchFamily="49" charset="0"/>
              </a:rPr>
              <a:t>      28         2       298       135     149.0       163</a:t>
            </a:r>
          </a:p>
          <a:p>
            <a:pPr marL="0" indent="0">
              <a:buNone/>
            </a:pPr>
            <a:r>
              <a:rPr lang="en-US">
                <a:latin typeface="Courier New" panose="02070309020205020404" pitchFamily="49" charset="0"/>
                <a:cs typeface="Courier New" panose="02070309020205020404" pitchFamily="49" charset="0"/>
              </a:rPr>
              <a:t>      29         2       502       215     251.0       287</a:t>
            </a:r>
          </a:p>
          <a:p>
            <a:pPr marL="0" indent="0">
              <a:buNone/>
            </a:pPr>
            <a:r>
              <a:rPr lang="en-US">
                <a:latin typeface="Courier New" panose="02070309020205020404" pitchFamily="49" charset="0"/>
                <a:cs typeface="Courier New" panose="02070309020205020404" pitchFamily="49" charset="0"/>
              </a:rPr>
              <a:t>      30         2       365       166     182.5       199</a:t>
            </a:r>
          </a:p>
          <a:p>
            <a:pPr marL="0" indent="0">
              <a:buNone/>
            </a:pPr>
            <a:r>
              <a:rPr lang="en-US">
                <a:latin typeface="Courier New" panose="02070309020205020404" pitchFamily="49" charset="0"/>
                <a:cs typeface="Courier New" panose="02070309020205020404" pitchFamily="49" charset="0"/>
              </a:rPr>
              <a:t>      31         2       308       143     154.0       165</a:t>
            </a:r>
          </a:p>
          <a:p>
            <a:pPr marL="0" indent="0">
              <a:buNone/>
            </a:pPr>
            <a:r>
              <a:rPr lang="en-US">
                <a:latin typeface="Courier New" panose="02070309020205020404" pitchFamily="49" charset="0"/>
                <a:cs typeface="Courier New" panose="02070309020205020404" pitchFamily="49" charset="0"/>
              </a:rPr>
              <a:t>      32         2       450       211     225.0       239</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31        62    10,337        67     166.7       287</a:t>
            </a:r>
          </a:p>
        </p:txBody>
      </p:sp>
    </p:spTree>
    <p:extLst>
      <p:ext uri="{BB962C8B-B14F-4D97-AF65-F5344CB8AC3E}">
        <p14:creationId xmlns:p14="http://schemas.microsoft.com/office/powerpoint/2010/main" val="41771397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D73E-5F2D-4BE1-92CB-52F81A59AA47}"/>
              </a:ext>
            </a:extLst>
          </p:cNvPr>
          <p:cNvSpPr>
            <a:spLocks noGrp="1"/>
          </p:cNvSpPr>
          <p:nvPr>
            <p:ph type="title"/>
          </p:nvPr>
        </p:nvSpPr>
        <p:spPr/>
        <p:txBody>
          <a:bodyPr/>
          <a:lstStyle/>
          <a:p>
            <a:r>
              <a:rPr lang="en-US"/>
              <a:t>Using the </a:t>
            </a:r>
            <a:r>
              <a:rPr lang="en-US" b="1"/>
              <a:t>svy: poisson </a:t>
            </a:r>
            <a:r>
              <a:rPr lang="en-US"/>
              <a:t>command</a:t>
            </a:r>
          </a:p>
        </p:txBody>
      </p:sp>
      <p:sp>
        <p:nvSpPr>
          <p:cNvPr id="3" name="Content Placeholder 2">
            <a:extLst>
              <a:ext uri="{FF2B5EF4-FFF2-40B4-BE49-F238E27FC236}">
                <a16:creationId xmlns:a16="http://schemas.microsoft.com/office/drawing/2014/main" id="{58EDBEA5-5F15-4809-9C97-417A8682676B}"/>
              </a:ext>
            </a:extLst>
          </p:cNvPr>
          <p:cNvSpPr>
            <a:spLocks noGrp="1"/>
          </p:cNvSpPr>
          <p:nvPr>
            <p:ph idx="1"/>
          </p:nvPr>
        </p:nvSpPr>
        <p:spPr/>
        <p:txBody>
          <a:bodyPr>
            <a:normAutofit fontScale="25000" lnSpcReduction="20000"/>
          </a:bodyPr>
          <a:lstStyle/>
          <a:p>
            <a:pPr marL="0" indent="0">
              <a:buNone/>
            </a:pPr>
            <a:r>
              <a:rPr lang="en-US" sz="8000" b="1">
                <a:latin typeface="Courier New" panose="02070309020205020404" pitchFamily="49" charset="0"/>
                <a:cs typeface="Courier New" panose="02070309020205020404" pitchFamily="49" charset="0"/>
              </a:rPr>
              <a:t>svy: poisson hdresult i.female  </a:t>
            </a:r>
            <a:r>
              <a:rPr lang="en-US" sz="8000">
                <a:latin typeface="Courier New" panose="02070309020205020404" pitchFamily="49" charset="0"/>
                <a:cs typeface="Courier New" panose="02070309020205020404" pitchFamily="49" charset="0"/>
              </a:rPr>
              <a:t>// hdresult = high-density lipids</a:t>
            </a:r>
          </a:p>
          <a:p>
            <a:pPr marL="0" indent="0">
              <a:buNone/>
            </a:pPr>
            <a:r>
              <a:rPr lang="en-US">
                <a:latin typeface="Courier New" panose="02070309020205020404" pitchFamily="49" charset="0"/>
                <a:cs typeface="Courier New" panose="02070309020205020404" pitchFamily="49" charset="0"/>
              </a:rPr>
              <a:t>(running poisson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Poisson regression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8,708</a:t>
            </a:r>
          </a:p>
          <a:p>
            <a:pPr marL="0" indent="0">
              <a:buNone/>
            </a:pPr>
            <a:r>
              <a:rPr lang="en-US">
                <a:latin typeface="Courier New" panose="02070309020205020404" pitchFamily="49" charset="0"/>
                <a:cs typeface="Courier New" panose="02070309020205020404" pitchFamily="49" charset="0"/>
              </a:rPr>
              <a:t>Number of PSUs   = 60                             Population size = 98,606,432</a:t>
            </a:r>
          </a:p>
          <a:p>
            <a:pPr marL="0" indent="0">
              <a:buNone/>
            </a:pPr>
            <a:r>
              <a:rPr lang="en-US">
                <a:latin typeface="Courier New" panose="02070309020205020404" pitchFamily="49" charset="0"/>
                <a:cs typeface="Courier New" panose="02070309020205020404" pitchFamily="49" charset="0"/>
              </a:rPr>
              <a:t>                                                  Design df       =         29</a:t>
            </a:r>
          </a:p>
          <a:p>
            <a:pPr marL="0" indent="0">
              <a:buNone/>
            </a:pPr>
            <a:r>
              <a:rPr lang="en-US">
                <a:latin typeface="Courier New" panose="02070309020205020404" pitchFamily="49" charset="0"/>
                <a:cs typeface="Courier New" panose="02070309020205020404" pitchFamily="49" charset="0"/>
              </a:rPr>
              <a:t>                                                  F(1, 29)        =     506.37</a:t>
            </a:r>
          </a:p>
          <a:p>
            <a:pPr marL="0" indent="0">
              <a:buNone/>
            </a:pPr>
            <a:r>
              <a:rPr lang="en-US">
                <a:latin typeface="Courier New" panose="02070309020205020404" pitchFamily="49" charset="0"/>
                <a:cs typeface="Courier New" panose="02070309020205020404" pitchFamily="49" charset="0"/>
              </a:rPr>
              <a:t>                                                  Prob &gt; F        =     0.0000</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hdresult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.1713176   .0076132    22.50   0.000     .1557469    .1868883</a:t>
            </a:r>
          </a:p>
          <a:p>
            <a:pPr marL="0" indent="0">
              <a:buNone/>
            </a:pPr>
            <a:r>
              <a:rPr lang="en-US">
                <a:latin typeface="Courier New" panose="02070309020205020404" pitchFamily="49" charset="0"/>
                <a:cs typeface="Courier New" panose="02070309020205020404" pitchFamily="49" charset="0"/>
              </a:rPr>
              <a:t>       _cons |   3.810654   .0085857   443.84   0.000     3.793094    3.828214</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Note: Strata with single sampling unit centered at overall mean.</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9778533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B3C3-AEE0-4C80-8A49-170B91A6B214}"/>
              </a:ext>
            </a:extLst>
          </p:cNvPr>
          <p:cNvSpPr>
            <a:spLocks noGrp="1"/>
          </p:cNvSpPr>
          <p:nvPr>
            <p:ph type="title"/>
          </p:nvPr>
        </p:nvSpPr>
        <p:spPr/>
        <p:txBody>
          <a:bodyPr/>
          <a:lstStyle/>
          <a:p>
            <a:r>
              <a:rPr lang="en-US"/>
              <a:t>Checking that the variance equals the mean in each group</a:t>
            </a:r>
          </a:p>
        </p:txBody>
      </p:sp>
      <p:sp>
        <p:nvSpPr>
          <p:cNvPr id="3" name="Content Placeholder 2">
            <a:extLst>
              <a:ext uri="{FF2B5EF4-FFF2-40B4-BE49-F238E27FC236}">
                <a16:creationId xmlns:a16="http://schemas.microsoft.com/office/drawing/2014/main" id="{EB509A01-4962-4733-A1E7-89A52B88C0A5}"/>
              </a:ext>
            </a:extLst>
          </p:cNvPr>
          <p:cNvSpPr>
            <a:spLocks noGrp="1"/>
          </p:cNvSpPr>
          <p:nvPr>
            <p:ph idx="1"/>
          </p:nvPr>
        </p:nvSpPr>
        <p:spPr/>
        <p:txBody>
          <a:bodyPr>
            <a:normAutofit fontScale="85000" lnSpcReduction="20000"/>
          </a:bodyPr>
          <a:lstStyle/>
          <a:p>
            <a:pPr marL="0" indent="0">
              <a:buNone/>
            </a:pPr>
            <a:r>
              <a:rPr lang="en-US" b="1">
                <a:latin typeface="Courier New" panose="02070309020205020404" pitchFamily="49" charset="0"/>
                <a:cs typeface="Courier New" panose="02070309020205020404" pitchFamily="49" charset="0"/>
              </a:rPr>
              <a:t>quietly svy: mean hdresult, over(female)</a:t>
            </a:r>
          </a:p>
          <a:p>
            <a:pPr marL="0" indent="0">
              <a:buNone/>
            </a:pPr>
            <a:r>
              <a:rPr lang="en-US" b="1">
                <a:latin typeface="Courier New" panose="02070309020205020404" pitchFamily="49" charset="0"/>
                <a:cs typeface="Courier New" panose="02070309020205020404" pitchFamily="49" charset="0"/>
              </a:rPr>
              <a:t>estat sd, var</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Over |       Mean    Variance</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c.hdresult@|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Male  |   45.17997    153.0132</a:t>
            </a:r>
          </a:p>
          <a:p>
            <a:pPr marL="0" indent="0">
              <a:buNone/>
            </a:pPr>
            <a:r>
              <a:rPr lang="en-US">
                <a:latin typeface="Courier New" panose="02070309020205020404" pitchFamily="49" charset="0"/>
                <a:cs typeface="Courier New" panose="02070309020205020404" pitchFamily="49" charset="0"/>
              </a:rPr>
              <a:t>     Female  |   53.62264    215.3385</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693005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48EA3-E119-42A7-8F57-ED2A8C84F454}"/>
              </a:ext>
            </a:extLst>
          </p:cNvPr>
          <p:cNvSpPr>
            <a:spLocks noGrp="1"/>
          </p:cNvSpPr>
          <p:nvPr>
            <p:ph type="title"/>
          </p:nvPr>
        </p:nvSpPr>
        <p:spPr/>
        <p:txBody>
          <a:bodyPr/>
          <a:lstStyle/>
          <a:p>
            <a:r>
              <a:rPr lang="en-US"/>
              <a:t>Using the </a:t>
            </a:r>
            <a:r>
              <a:rPr lang="en-US" b="1"/>
              <a:t>svy: nbreg </a:t>
            </a:r>
            <a:r>
              <a:rPr lang="en-US"/>
              <a:t>command</a:t>
            </a:r>
          </a:p>
        </p:txBody>
      </p:sp>
      <p:sp>
        <p:nvSpPr>
          <p:cNvPr id="3" name="Content Placeholder 2">
            <a:extLst>
              <a:ext uri="{FF2B5EF4-FFF2-40B4-BE49-F238E27FC236}">
                <a16:creationId xmlns:a16="http://schemas.microsoft.com/office/drawing/2014/main" id="{7A00743F-B52C-4DD9-9ACC-4323620952E6}"/>
              </a:ext>
            </a:extLst>
          </p:cNvPr>
          <p:cNvSpPr>
            <a:spLocks noGrp="1"/>
          </p:cNvSpPr>
          <p:nvPr>
            <p:ph idx="1"/>
          </p:nvPr>
        </p:nvSpPr>
        <p:spPr/>
        <p:txBody>
          <a:bodyPr>
            <a:normAutofit fontScale="92500"/>
          </a:bodyPr>
          <a:lstStyle/>
          <a:p>
            <a:pPr marL="0" indent="0">
              <a:buNone/>
            </a:pPr>
            <a:r>
              <a:rPr lang="en-US" sz="1900" b="1">
                <a:latin typeface="Courier New" panose="02070309020205020404" pitchFamily="49" charset="0"/>
                <a:cs typeface="Courier New" panose="02070309020205020404" pitchFamily="49" charset="0"/>
              </a:rPr>
              <a:t>svy: nbreg hdresult i.female</a:t>
            </a:r>
          </a:p>
          <a:p>
            <a:pPr marL="0" indent="0">
              <a:buNone/>
            </a:pPr>
            <a:r>
              <a:rPr lang="en-US" sz="1800">
                <a:latin typeface="Courier New" panose="02070309020205020404" pitchFamily="49" charset="0"/>
                <a:cs typeface="Courier New" panose="02070309020205020404" pitchFamily="49" charset="0"/>
              </a:rPr>
              <a:t>(running nbreg on estimation sample)</a:t>
            </a:r>
          </a:p>
          <a:p>
            <a:pPr marL="0" indent="0">
              <a:buNone/>
            </a:pPr>
            <a:endParaRPr lang="en-US" sz="1800">
              <a:latin typeface="Courier New" panose="02070309020205020404" pitchFamily="49" charset="0"/>
              <a:cs typeface="Courier New" panose="02070309020205020404" pitchFamily="49" charset="0"/>
            </a:endParaRPr>
          </a:p>
          <a:p>
            <a:pPr marL="0" indent="0">
              <a:buNone/>
            </a:pPr>
            <a:r>
              <a:rPr lang="en-US" sz="1800">
                <a:latin typeface="Courier New" panose="02070309020205020404" pitchFamily="49" charset="0"/>
                <a:cs typeface="Courier New" panose="02070309020205020404" pitchFamily="49" charset="0"/>
              </a:rPr>
              <a:t>Survey: Negative binomial regression</a:t>
            </a:r>
          </a:p>
          <a:p>
            <a:pPr marL="0" indent="0">
              <a:buNone/>
            </a:pPr>
            <a:endParaRPr lang="en-US" sz="1800">
              <a:latin typeface="Courier New" panose="02070309020205020404" pitchFamily="49" charset="0"/>
              <a:cs typeface="Courier New" panose="02070309020205020404" pitchFamily="49" charset="0"/>
            </a:endParaRPr>
          </a:p>
          <a:p>
            <a:pPr marL="0" indent="0">
              <a:buNone/>
            </a:pPr>
            <a:r>
              <a:rPr lang="en-US" sz="1800">
                <a:latin typeface="Courier New" panose="02070309020205020404" pitchFamily="49" charset="0"/>
                <a:cs typeface="Courier New" panose="02070309020205020404" pitchFamily="49" charset="0"/>
              </a:rPr>
              <a:t>Number of strata = 31                             Number of obs   =      8,708</a:t>
            </a:r>
          </a:p>
          <a:p>
            <a:pPr marL="0" indent="0">
              <a:buNone/>
            </a:pPr>
            <a:r>
              <a:rPr lang="en-US" sz="1800">
                <a:latin typeface="Courier New" panose="02070309020205020404" pitchFamily="49" charset="0"/>
                <a:cs typeface="Courier New" panose="02070309020205020404" pitchFamily="49" charset="0"/>
              </a:rPr>
              <a:t>Number of PSUs   = 60                             Population size = 98,606,432</a:t>
            </a:r>
          </a:p>
          <a:p>
            <a:pPr marL="0" indent="0">
              <a:buNone/>
            </a:pPr>
            <a:r>
              <a:rPr lang="en-US" sz="1800">
                <a:latin typeface="Courier New" panose="02070309020205020404" pitchFamily="49" charset="0"/>
                <a:cs typeface="Courier New" panose="02070309020205020404" pitchFamily="49" charset="0"/>
              </a:rPr>
              <a:t>                                                  Design df       =         29</a:t>
            </a:r>
          </a:p>
          <a:p>
            <a:pPr marL="0" indent="0">
              <a:buNone/>
            </a:pPr>
            <a:r>
              <a:rPr lang="en-US" sz="1800">
                <a:latin typeface="Courier New" panose="02070309020205020404" pitchFamily="49" charset="0"/>
                <a:cs typeface="Courier New" panose="02070309020205020404" pitchFamily="49" charset="0"/>
              </a:rPr>
              <a:t>                                                  F(1, 29)        =     506.37</a:t>
            </a:r>
          </a:p>
          <a:p>
            <a:pPr marL="0" indent="0">
              <a:buNone/>
            </a:pPr>
            <a:r>
              <a:rPr lang="en-US" sz="1800">
                <a:latin typeface="Courier New" panose="02070309020205020404" pitchFamily="49" charset="0"/>
                <a:cs typeface="Courier New" panose="02070309020205020404" pitchFamily="49" charset="0"/>
              </a:rPr>
              <a:t>Dispersion: mean                                  Prob &gt; F        =     0.0000</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9986643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95590-50EC-40EC-93FD-64B60F2FD77F}"/>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44242BE3-869F-47C6-A09D-F66BA797BFE3}"/>
              </a:ext>
            </a:extLst>
          </p:cNvPr>
          <p:cNvSpPr>
            <a:spLocks noGrp="1"/>
          </p:cNvSpPr>
          <p:nvPr>
            <p:ph idx="1"/>
          </p:nvPr>
        </p:nvSpPr>
        <p:spPr/>
        <p:txBody>
          <a:bodyPr>
            <a:normAutofit fontScale="55000" lnSpcReduction="20000"/>
          </a:bodyPr>
          <a:lstStyle/>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hdresult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.1713176   .0076132    22.50   0.000     .1557469    .1868883</a:t>
            </a:r>
          </a:p>
          <a:p>
            <a:pPr marL="0" indent="0">
              <a:buNone/>
            </a:pPr>
            <a:r>
              <a:rPr lang="en-US">
                <a:latin typeface="Courier New" panose="02070309020205020404" pitchFamily="49" charset="0"/>
                <a:cs typeface="Courier New" panose="02070309020205020404" pitchFamily="49" charset="0"/>
              </a:rPr>
              <a:t>       _cons |   3.810654   .0085857   443.84   0.000     3.793094    3.828214</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/lnalpha |  -3.008826   .0276271                      -3.06533   -2.952322</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alpha |   .0493496   .0013634                      .0466385    .0522183</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Note: Strata with single sampling unit centered at overall mean.</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2877903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6AF8A-D374-4CFF-A82D-81810F0685B1}"/>
              </a:ext>
            </a:extLst>
          </p:cNvPr>
          <p:cNvSpPr>
            <a:spLocks noGrp="1"/>
          </p:cNvSpPr>
          <p:nvPr>
            <p:ph type="title"/>
          </p:nvPr>
        </p:nvSpPr>
        <p:spPr/>
        <p:txBody>
          <a:bodyPr/>
          <a:lstStyle/>
          <a:p>
            <a:r>
              <a:rPr lang="en-US"/>
              <a:t>Using the </a:t>
            </a:r>
            <a:r>
              <a:rPr lang="en-US" b="1"/>
              <a:t>margins</a:t>
            </a:r>
            <a:r>
              <a:rPr lang="en-US"/>
              <a:t> command</a:t>
            </a:r>
          </a:p>
        </p:txBody>
      </p:sp>
      <p:sp>
        <p:nvSpPr>
          <p:cNvPr id="3" name="Content Placeholder 2">
            <a:extLst>
              <a:ext uri="{FF2B5EF4-FFF2-40B4-BE49-F238E27FC236}">
                <a16:creationId xmlns:a16="http://schemas.microsoft.com/office/drawing/2014/main" id="{E2DCDF6A-5056-4972-945E-D6A6A73EC627}"/>
              </a:ext>
            </a:extLst>
          </p:cNvPr>
          <p:cNvSpPr>
            <a:spLocks noGrp="1"/>
          </p:cNvSpPr>
          <p:nvPr>
            <p:ph idx="1"/>
          </p:nvPr>
        </p:nvSpPr>
        <p:spPr/>
        <p:txBody>
          <a:bodyPr>
            <a:normAutofit fontScale="32500" lnSpcReduction="20000"/>
          </a:bodyPr>
          <a:lstStyle/>
          <a:p>
            <a:pPr marL="0" indent="0">
              <a:buNone/>
            </a:pPr>
            <a:r>
              <a:rPr lang="en-US" sz="5500" b="1">
                <a:latin typeface="Courier New" panose="02070309020205020404" pitchFamily="49" charset="0"/>
                <a:cs typeface="Courier New" panose="02070309020205020404" pitchFamily="49" charset="0"/>
              </a:rPr>
              <a:t>margins female, vce(unconditional)</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Adjusted predictions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8,708</a:t>
            </a:r>
          </a:p>
          <a:p>
            <a:pPr marL="0" indent="0">
              <a:buNone/>
            </a:pPr>
            <a:r>
              <a:rPr lang="en-US">
                <a:latin typeface="Courier New" panose="02070309020205020404" pitchFamily="49" charset="0"/>
                <a:cs typeface="Courier New" panose="02070309020205020404" pitchFamily="49" charset="0"/>
              </a:rPr>
              <a:t>Number of PSUs   = 60                             Population size = 98,606,432</a:t>
            </a:r>
          </a:p>
          <a:p>
            <a:pPr marL="0" indent="0">
              <a:buNone/>
            </a:pPr>
            <a:r>
              <a:rPr lang="en-US">
                <a:latin typeface="Courier New" panose="02070309020205020404" pitchFamily="49" charset="0"/>
                <a:cs typeface="Courier New" panose="02070309020205020404" pitchFamily="49" charset="0"/>
              </a:rPr>
              <a:t>                                                  Design df       =         29</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Expression: Predicted number of events, predict()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Margin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Male  |   45.17997   .3879036   116.47   0.000     44.38662    45.97332</a:t>
            </a:r>
          </a:p>
          <a:p>
            <a:pPr marL="0" indent="0">
              <a:buNone/>
            </a:pPr>
            <a:r>
              <a:rPr lang="en-US">
                <a:latin typeface="Courier New" panose="02070309020205020404" pitchFamily="49" charset="0"/>
                <a:cs typeface="Courier New" panose="02070309020205020404" pitchFamily="49" charset="0"/>
              </a:rPr>
              <a:t>     Female  |   53.62264   .4392396   122.08   0.000      52.7243    54.52099</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5510269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C81A-65A1-4313-A5EF-30B53EA56E18}"/>
              </a:ext>
            </a:extLst>
          </p:cNvPr>
          <p:cNvSpPr>
            <a:spLocks noGrp="1"/>
          </p:cNvSpPr>
          <p:nvPr>
            <p:ph type="title"/>
          </p:nvPr>
        </p:nvSpPr>
        <p:spPr/>
        <p:txBody>
          <a:bodyPr/>
          <a:lstStyle/>
          <a:p>
            <a:r>
              <a:rPr lang="en-US"/>
              <a:t>Any questions??</a:t>
            </a:r>
          </a:p>
        </p:txBody>
      </p:sp>
      <p:pic>
        <p:nvPicPr>
          <p:cNvPr id="5" name="Content Placeholder 4">
            <a:extLst>
              <a:ext uri="{FF2B5EF4-FFF2-40B4-BE49-F238E27FC236}">
                <a16:creationId xmlns:a16="http://schemas.microsoft.com/office/drawing/2014/main" id="{D8954346-C581-4CA1-9EE0-86314F8290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739" y="1825625"/>
            <a:ext cx="7738521" cy="4351338"/>
          </a:xfrm>
        </p:spPr>
      </p:pic>
    </p:spTree>
    <p:extLst>
      <p:ext uri="{BB962C8B-B14F-4D97-AF65-F5344CB8AC3E}">
        <p14:creationId xmlns:p14="http://schemas.microsoft.com/office/powerpoint/2010/main" val="28260195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5A64F-D4C1-430F-B30C-C7728397A16C}"/>
              </a:ext>
            </a:extLst>
          </p:cNvPr>
          <p:cNvSpPr>
            <a:spLocks noGrp="1"/>
          </p:cNvSpPr>
          <p:nvPr>
            <p:ph type="title"/>
          </p:nvPr>
        </p:nvSpPr>
        <p:spPr/>
        <p:txBody>
          <a:bodyPr/>
          <a:lstStyle/>
          <a:p>
            <a:r>
              <a:rPr lang="en-US"/>
              <a:t>All of the estimation commands that respect the </a:t>
            </a:r>
            <a:r>
              <a:rPr lang="en-US" b="1"/>
              <a:t>svy</a:t>
            </a:r>
            <a:r>
              <a:rPr lang="en-US"/>
              <a:t> prefix</a:t>
            </a:r>
          </a:p>
        </p:txBody>
      </p:sp>
      <p:sp>
        <p:nvSpPr>
          <p:cNvPr id="3" name="Content Placeholder 2">
            <a:extLst>
              <a:ext uri="{FF2B5EF4-FFF2-40B4-BE49-F238E27FC236}">
                <a16:creationId xmlns:a16="http://schemas.microsoft.com/office/drawing/2014/main" id="{69958777-E5C8-46FF-869C-761F5E0EA9D7}"/>
              </a:ext>
            </a:extLst>
          </p:cNvPr>
          <p:cNvSpPr>
            <a:spLocks noGrp="1"/>
          </p:cNvSpPr>
          <p:nvPr>
            <p:ph idx="1"/>
          </p:nvPr>
        </p:nvSpPr>
        <p:spPr/>
        <p:txBody>
          <a:bodyPr/>
          <a:lstStyle/>
          <a:p>
            <a:r>
              <a:rPr lang="en-US"/>
              <a:t>Please see </a:t>
            </a:r>
            <a:r>
              <a:rPr lang="en-US">
                <a:hlinkClick r:id="rId2"/>
              </a:rPr>
              <a:t>https://www.stata.com/manuals/svy.pdf</a:t>
            </a:r>
            <a:r>
              <a:rPr lang="en-US"/>
              <a:t> for a full list of the commands that respect the </a:t>
            </a:r>
            <a:r>
              <a:rPr lang="en-US" b="1"/>
              <a:t>svy</a:t>
            </a:r>
            <a:r>
              <a:rPr lang="en-US"/>
              <a:t> prefix</a:t>
            </a:r>
          </a:p>
          <a:p>
            <a:r>
              <a:rPr lang="en-US"/>
              <a:t>Please see </a:t>
            </a:r>
            <a:r>
              <a:rPr lang="en-US">
                <a:hlinkClick r:id="rId3"/>
              </a:rPr>
              <a:t>https://www.stata.com/manuals/svy.pdf#svyContents</a:t>
            </a:r>
            <a:r>
              <a:rPr lang="en-US"/>
              <a:t> for other important topics, such as calibration, direct standardization and more!</a:t>
            </a:r>
          </a:p>
          <a:p>
            <a:r>
              <a:rPr lang="en-US"/>
              <a:t>Please see </a:t>
            </a:r>
            <a:r>
              <a:rPr lang="en-US">
                <a:hlinkClick r:id="rId4"/>
              </a:rPr>
              <a:t>https://www.stata.com/manuals/svy.pdf#svysvysetDescription</a:t>
            </a:r>
            <a:r>
              <a:rPr lang="en-US"/>
              <a:t> for additional information on the </a:t>
            </a:r>
            <a:r>
              <a:rPr lang="en-US" b="1"/>
              <a:t>svyset</a:t>
            </a:r>
            <a:r>
              <a:rPr lang="en-US"/>
              <a:t> command, including the different specification for weighted multilevel models</a:t>
            </a:r>
          </a:p>
        </p:txBody>
      </p:sp>
    </p:spTree>
    <p:extLst>
      <p:ext uri="{BB962C8B-B14F-4D97-AF65-F5344CB8AC3E}">
        <p14:creationId xmlns:p14="http://schemas.microsoft.com/office/powerpoint/2010/main" val="392274365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57E45-FC88-4758-A9E1-67A1D90CC362}"/>
              </a:ext>
            </a:extLst>
          </p:cNvPr>
          <p:cNvSpPr>
            <a:spLocks noGrp="1"/>
          </p:cNvSpPr>
          <p:nvPr>
            <p:ph type="title"/>
          </p:nvPr>
        </p:nvSpPr>
        <p:spPr/>
        <p:txBody>
          <a:bodyPr>
            <a:normAutofit/>
          </a:bodyPr>
          <a:lstStyle/>
          <a:p>
            <a:r>
              <a:rPr lang="en-US"/>
              <a:t>For more information on using the NHANES data sets</a:t>
            </a:r>
          </a:p>
        </p:txBody>
      </p:sp>
      <p:sp>
        <p:nvSpPr>
          <p:cNvPr id="3" name="Content Placeholder 2">
            <a:extLst>
              <a:ext uri="{FF2B5EF4-FFF2-40B4-BE49-F238E27FC236}">
                <a16:creationId xmlns:a16="http://schemas.microsoft.com/office/drawing/2014/main" id="{BA4A6E75-39DC-42B5-B895-C45F563DE5C9}"/>
              </a:ext>
            </a:extLst>
          </p:cNvPr>
          <p:cNvSpPr>
            <a:spLocks noGrp="1"/>
          </p:cNvSpPr>
          <p:nvPr>
            <p:ph idx="1"/>
          </p:nvPr>
        </p:nvSpPr>
        <p:spPr/>
        <p:txBody>
          <a:bodyPr/>
          <a:lstStyle/>
          <a:p>
            <a:r>
              <a:rPr lang="en-US"/>
              <a:t>There are helpful resources for learning how to analyze the NHANES data sets correctly. </a:t>
            </a:r>
          </a:p>
          <a:p>
            <a:pPr lvl="1"/>
            <a:r>
              <a:rPr lang="en-US"/>
              <a:t>One is a listserv at </a:t>
            </a:r>
            <a:r>
              <a:rPr lang="en-US">
                <a:hlinkClick r:id="rId2"/>
              </a:rPr>
              <a:t>http://www.cdc.gov/nchs/nhanes/nhanes_listserv.htm</a:t>
            </a:r>
            <a:r>
              <a:rPr lang="en-US"/>
              <a:t> . </a:t>
            </a:r>
          </a:p>
          <a:p>
            <a:pPr lvl="1"/>
            <a:r>
              <a:rPr lang="en-US"/>
              <a:t>There are also online tutorials at </a:t>
            </a:r>
            <a:r>
              <a:rPr lang="en-US">
                <a:hlinkClick r:id="rId3"/>
              </a:rPr>
              <a:t>http://www.cdc.gov/nchs/tutorials/index.htm</a:t>
            </a:r>
            <a:r>
              <a:rPr lang="en-US"/>
              <a:t> </a:t>
            </a:r>
          </a:p>
          <a:p>
            <a:endParaRPr lang="en-US"/>
          </a:p>
        </p:txBody>
      </p:sp>
    </p:spTree>
    <p:extLst>
      <p:ext uri="{BB962C8B-B14F-4D97-AF65-F5344CB8AC3E}">
        <p14:creationId xmlns:p14="http://schemas.microsoft.com/office/powerpoint/2010/main" val="105492847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EB79F-3E2E-4D6F-A19A-3A121EFE83D7}"/>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4F13E269-B8AD-422F-B745-1065C50209ED}"/>
              </a:ext>
            </a:extLst>
          </p:cNvPr>
          <p:cNvSpPr>
            <a:spLocks noGrp="1"/>
          </p:cNvSpPr>
          <p:nvPr>
            <p:ph idx="1"/>
          </p:nvPr>
        </p:nvSpPr>
        <p:spPr/>
        <p:txBody>
          <a:bodyPr>
            <a:normAutofit fontScale="62500" lnSpcReduction="20000"/>
          </a:bodyPr>
          <a:lstStyle/>
          <a:p>
            <a:r>
              <a:rPr lang="en-US"/>
              <a:t>Image on slide 7: </a:t>
            </a:r>
            <a:r>
              <a:rPr lang="en-US">
                <a:hlinkClick r:id="rId2"/>
              </a:rPr>
              <a:t>https://www.voxco.com/blog/stratified-sampling-vs-cluster-sampling</a:t>
            </a:r>
            <a:endParaRPr lang="en-US"/>
          </a:p>
          <a:p>
            <a:r>
              <a:rPr lang="en-US">
                <a:hlinkClick r:id="rId3"/>
              </a:rPr>
              <a:t>Applied Survey Data Analysis, Second Edition</a:t>
            </a:r>
            <a:r>
              <a:rPr lang="en-US"/>
              <a:t> by Steven G. Heeringa, Brady T. West, and Patricia A. Berglund</a:t>
            </a:r>
          </a:p>
          <a:p>
            <a:r>
              <a:rPr lang="en-US">
                <a:hlinkClick r:id="rId4"/>
              </a:rPr>
              <a:t>A survey of survey statistics: What is done and can be done in Stata</a:t>
            </a:r>
            <a:r>
              <a:rPr lang="en-US"/>
              <a:t> by Frauke Kreuter and Richard Valliant, The Stata Journal (2007), Volume 7, Number 1, pages 1-21.</a:t>
            </a:r>
          </a:p>
          <a:p>
            <a:r>
              <a:rPr lang="en-US">
                <a:hlinkClick r:id="rId5"/>
              </a:rPr>
              <a:t>Goodness-of-fit test for a logistic regression model fitted using survey sample data</a:t>
            </a:r>
            <a:r>
              <a:rPr lang="en-US"/>
              <a:t> by Kellie J. Archer and Stanley Lemeshow, The Stata Journal (2006), Volume 6, Number 1, pages 97-105.</a:t>
            </a:r>
          </a:p>
          <a:p>
            <a:r>
              <a:rPr lang="en-US"/>
              <a:t>Analysis of Health Surveys by Edward L. Korn and Barry I. Graubard</a:t>
            </a:r>
          </a:p>
          <a:p>
            <a:r>
              <a:rPr lang="en-US">
                <a:hlinkClick r:id="rId6"/>
              </a:rPr>
              <a:t>Sampling of Populations: Methods and Applications, Fourth Edition</a:t>
            </a:r>
            <a:r>
              <a:rPr lang="en-US"/>
              <a:t> by Paul Levy and Stanley Lemeshow</a:t>
            </a:r>
          </a:p>
          <a:p>
            <a:r>
              <a:rPr lang="en-US">
                <a:hlinkClick r:id="rId7"/>
              </a:rPr>
              <a:t>Analysis of Survey Data</a:t>
            </a:r>
            <a:r>
              <a:rPr lang="en-US"/>
              <a:t> Edited by R. L. Chambers and C. J. Skinner</a:t>
            </a:r>
          </a:p>
          <a:p>
            <a:r>
              <a:rPr lang="en-US">
                <a:hlinkClick r:id="rId8"/>
              </a:rPr>
              <a:t>Sampling Techniques, Third Edition</a:t>
            </a:r>
            <a:r>
              <a:rPr lang="en-US"/>
              <a:t> by William G. Cochran</a:t>
            </a:r>
          </a:p>
          <a:p>
            <a:r>
              <a:rPr lang="en-US"/>
              <a:t>Stata 17 Manual: </a:t>
            </a:r>
            <a:r>
              <a:rPr lang="en-US">
                <a:hlinkClick r:id="rId9"/>
              </a:rPr>
              <a:t>Survey Data</a:t>
            </a:r>
            <a:endParaRPr lang="en-US"/>
          </a:p>
          <a:p>
            <a:r>
              <a:rPr lang="en-US">
                <a:hlinkClick r:id="rId10"/>
              </a:rPr>
              <a:t>StatNews #73: Overlapping Confidence Intervals and Statistical Significance</a:t>
            </a:r>
            <a:r>
              <a:rPr lang="en-US"/>
              <a:t>, October 2008 by the Cornell Statistical Consulting Unit</a:t>
            </a:r>
          </a:p>
          <a:p>
            <a:r>
              <a:rPr lang="en-US">
                <a:hlinkClick r:id="rId11"/>
              </a:rPr>
              <a:t>Why Overlapping Confidence Intervals Mean Nothing about Statistical Significance</a:t>
            </a:r>
            <a:endParaRPr lang="en-US"/>
          </a:p>
          <a:p>
            <a:pPr marL="0" indent="0">
              <a:buNone/>
            </a:pPr>
            <a:endParaRPr lang="en-US"/>
          </a:p>
        </p:txBody>
      </p:sp>
    </p:spTree>
    <p:extLst>
      <p:ext uri="{BB962C8B-B14F-4D97-AF65-F5344CB8AC3E}">
        <p14:creationId xmlns:p14="http://schemas.microsoft.com/office/powerpoint/2010/main" val="11384217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C23A-A319-4A31-82D7-0EED8F0C52A6}"/>
              </a:ext>
            </a:extLst>
          </p:cNvPr>
          <p:cNvSpPr>
            <a:spLocks noGrp="1"/>
          </p:cNvSpPr>
          <p:nvPr>
            <p:ph type="title"/>
          </p:nvPr>
        </p:nvSpPr>
        <p:spPr/>
        <p:txBody>
          <a:bodyPr>
            <a:noAutofit/>
          </a:bodyPr>
          <a:lstStyle/>
          <a:p>
            <a:pPr algn="ctr"/>
            <a:r>
              <a:rPr lang="en-US" sz="9600" b="1"/>
              <a:t>Thank you!</a:t>
            </a:r>
          </a:p>
        </p:txBody>
      </p:sp>
      <p:pic>
        <p:nvPicPr>
          <p:cNvPr id="5" name="Content Placeholder 4">
            <a:extLst>
              <a:ext uri="{FF2B5EF4-FFF2-40B4-BE49-F238E27FC236}">
                <a16:creationId xmlns:a16="http://schemas.microsoft.com/office/drawing/2014/main" id="{338E1DD3-8482-4886-B9DF-AC74015D77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8021" y="1825625"/>
            <a:ext cx="4975957" cy="4351338"/>
          </a:xfrm>
        </p:spPr>
      </p:pic>
    </p:spTree>
    <p:extLst>
      <p:ext uri="{BB962C8B-B14F-4D97-AF65-F5344CB8AC3E}">
        <p14:creationId xmlns:p14="http://schemas.microsoft.com/office/powerpoint/2010/main" val="33043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238AF-FA81-41C7-A8A8-E1AB9BC555FC}"/>
              </a:ext>
            </a:extLst>
          </p:cNvPr>
          <p:cNvSpPr>
            <a:spLocks noGrp="1"/>
          </p:cNvSpPr>
          <p:nvPr>
            <p:ph type="title"/>
          </p:nvPr>
        </p:nvSpPr>
        <p:spPr/>
        <p:txBody>
          <a:bodyPr/>
          <a:lstStyle/>
          <a:p>
            <a:r>
              <a:rPr lang="en-US"/>
              <a:t>Abbreviated output</a:t>
            </a:r>
          </a:p>
        </p:txBody>
      </p:sp>
      <p:sp>
        <p:nvSpPr>
          <p:cNvPr id="3" name="Content Placeholder 2">
            <a:extLst>
              <a:ext uri="{FF2B5EF4-FFF2-40B4-BE49-F238E27FC236}">
                <a16:creationId xmlns:a16="http://schemas.microsoft.com/office/drawing/2014/main" id="{419933DE-9F5D-4B42-A341-3E290625B35A}"/>
              </a:ext>
            </a:extLst>
          </p:cNvPr>
          <p:cNvSpPr>
            <a:spLocks noGrp="1"/>
          </p:cNvSpPr>
          <p:nvPr>
            <p:ph idx="1"/>
          </p:nvPr>
        </p:nvSpPr>
        <p:spPr/>
        <p:txBody>
          <a:bodyPr>
            <a:normAutofit fontScale="92500" lnSpcReduction="10000"/>
          </a:bodyPr>
          <a:lstStyle/>
          <a:p>
            <a:pPr marL="0" indent="0">
              <a:buNone/>
            </a:pPr>
            <a:endParaRPr lang="en-US" sz="2300">
              <a:latin typeface="Courier New" panose="02070309020205020404" pitchFamily="49" charset="0"/>
              <a:cs typeface="Courier New" panose="02070309020205020404" pitchFamily="49" charset="0"/>
            </a:endParaRPr>
          </a:p>
          <a:p>
            <a:pPr marL="0" indent="0">
              <a:buNone/>
            </a:pPr>
            <a:r>
              <a:rPr lang="en-US" sz="2300">
                <a:latin typeface="Courier New" panose="02070309020205020404" pitchFamily="49" charset="0"/>
                <a:cs typeface="Courier New" panose="02070309020205020404" pitchFamily="49" charset="0"/>
              </a:rPr>
              <a:t>                                    Number of obs per unit</a:t>
            </a:r>
          </a:p>
          <a:p>
            <a:pPr marL="0" indent="0">
              <a:buNone/>
            </a:pPr>
            <a:r>
              <a:rPr lang="en-US" sz="2300">
                <a:latin typeface="Courier New" panose="02070309020205020404" pitchFamily="49" charset="0"/>
                <a:cs typeface="Courier New" panose="02070309020205020404" pitchFamily="49" charset="0"/>
              </a:rPr>
              <a:t> Stratum   # units     # obs       Min      Mean       Max</a:t>
            </a:r>
          </a:p>
          <a:p>
            <a:pPr marL="0" indent="0">
              <a:buNone/>
            </a:pPr>
            <a:r>
              <a:rPr lang="en-US" sz="2300">
                <a:latin typeface="Courier New" panose="02070309020205020404" pitchFamily="49" charset="0"/>
                <a:cs typeface="Courier New" panose="02070309020205020404" pitchFamily="49" charset="0"/>
              </a:rPr>
              <a:t>----------------------------------------------------------</a:t>
            </a:r>
          </a:p>
          <a:p>
            <a:pPr marL="0" indent="0">
              <a:buNone/>
            </a:pPr>
            <a:r>
              <a:rPr lang="en-US" sz="2300">
                <a:latin typeface="Courier New" panose="02070309020205020404" pitchFamily="49" charset="0"/>
                <a:cs typeface="Courier New" panose="02070309020205020404" pitchFamily="49" charset="0"/>
              </a:rPr>
              <a:t>       1         2       380       165     190.0       215</a:t>
            </a:r>
          </a:p>
          <a:p>
            <a:pPr marL="0" indent="0">
              <a:buNone/>
            </a:pPr>
            <a:r>
              <a:rPr lang="en-US" sz="2300">
                <a:latin typeface="Courier New" panose="02070309020205020404" pitchFamily="49" charset="0"/>
                <a:cs typeface="Courier New" panose="02070309020205020404" pitchFamily="49" charset="0"/>
              </a:rPr>
              <a:t>       2         2       185        67      92.5       118</a:t>
            </a:r>
          </a:p>
          <a:p>
            <a:pPr marL="0" indent="0">
              <a:buNone/>
            </a:pPr>
            <a:r>
              <a:rPr lang="en-US" sz="2300">
                <a:latin typeface="Courier New" panose="02070309020205020404" pitchFamily="49" charset="0"/>
                <a:cs typeface="Courier New" panose="02070309020205020404" pitchFamily="49" charset="0"/>
              </a:rPr>
              <a:t>----output omitted----</a:t>
            </a:r>
          </a:p>
          <a:p>
            <a:pPr marL="0" indent="0">
              <a:buNone/>
            </a:pPr>
            <a:r>
              <a:rPr lang="en-US" sz="2300">
                <a:latin typeface="Courier New" panose="02070309020205020404" pitchFamily="49" charset="0"/>
                <a:cs typeface="Courier New" panose="02070309020205020404" pitchFamily="49" charset="0"/>
              </a:rPr>
              <a:t>      31         2       308       143     154.0       165</a:t>
            </a:r>
          </a:p>
          <a:p>
            <a:pPr marL="0" indent="0">
              <a:buNone/>
            </a:pPr>
            <a:r>
              <a:rPr lang="en-US" sz="2300">
                <a:latin typeface="Courier New" panose="02070309020205020404" pitchFamily="49" charset="0"/>
                <a:cs typeface="Courier New" panose="02070309020205020404" pitchFamily="49" charset="0"/>
              </a:rPr>
              <a:t>      32         2       450       211     225.0       239</a:t>
            </a:r>
          </a:p>
          <a:p>
            <a:pPr marL="0" indent="0">
              <a:buNone/>
            </a:pPr>
            <a:r>
              <a:rPr lang="en-US" sz="2300">
                <a:latin typeface="Courier New" panose="02070309020205020404" pitchFamily="49" charset="0"/>
                <a:cs typeface="Courier New" panose="02070309020205020404" pitchFamily="49" charset="0"/>
              </a:rPr>
              <a:t>----------------------------------------------------------</a:t>
            </a:r>
          </a:p>
          <a:p>
            <a:pPr marL="0" indent="0">
              <a:buNone/>
            </a:pPr>
            <a:r>
              <a:rPr lang="en-US" sz="2300">
                <a:latin typeface="Courier New" panose="02070309020205020404" pitchFamily="49" charset="0"/>
                <a:cs typeface="Courier New" panose="02070309020205020404" pitchFamily="49" charset="0"/>
              </a:rPr>
              <a:t>      31        62    10,337        67     166.7       287</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13238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924B-4AF1-4565-993E-91F3D233EFA5}"/>
              </a:ext>
            </a:extLst>
          </p:cNvPr>
          <p:cNvSpPr>
            <a:spLocks noGrp="1"/>
          </p:cNvSpPr>
          <p:nvPr>
            <p:ph type="title"/>
          </p:nvPr>
        </p:nvSpPr>
        <p:spPr/>
        <p:txBody>
          <a:bodyPr/>
          <a:lstStyle/>
          <a:p>
            <a:r>
              <a:rPr lang="en-US"/>
              <a:t>What we will cover in this workshop</a:t>
            </a:r>
          </a:p>
        </p:txBody>
      </p:sp>
      <p:sp>
        <p:nvSpPr>
          <p:cNvPr id="3" name="Content Placeholder 2">
            <a:extLst>
              <a:ext uri="{FF2B5EF4-FFF2-40B4-BE49-F238E27FC236}">
                <a16:creationId xmlns:a16="http://schemas.microsoft.com/office/drawing/2014/main" id="{FC4899D8-1F39-4B50-A8A0-F612724EE7C5}"/>
              </a:ext>
            </a:extLst>
          </p:cNvPr>
          <p:cNvSpPr>
            <a:spLocks noGrp="1"/>
          </p:cNvSpPr>
          <p:nvPr>
            <p:ph idx="1"/>
          </p:nvPr>
        </p:nvSpPr>
        <p:spPr/>
        <p:txBody>
          <a:bodyPr/>
          <a:lstStyle/>
          <a:p>
            <a:r>
              <a:rPr lang="en-US"/>
              <a:t>Define complex survey data and its elements</a:t>
            </a:r>
          </a:p>
          <a:p>
            <a:r>
              <a:rPr lang="en-US"/>
              <a:t>How to use some of the Stata 18 commands that respect the svy prefix</a:t>
            </a:r>
          </a:p>
          <a:p>
            <a:pPr lvl="1"/>
            <a:r>
              <a:rPr lang="en-US"/>
              <a:t>Descriptive statistics</a:t>
            </a:r>
          </a:p>
          <a:p>
            <a:pPr lvl="2"/>
            <a:r>
              <a:rPr lang="en-US"/>
              <a:t>Make graphs</a:t>
            </a:r>
          </a:p>
          <a:p>
            <a:pPr lvl="1"/>
            <a:r>
              <a:rPr lang="en-US"/>
              <a:t>Inferential statistics</a:t>
            </a:r>
          </a:p>
          <a:p>
            <a:pPr lvl="2"/>
            <a:r>
              <a:rPr lang="en-US"/>
              <a:t>Make graphs</a:t>
            </a:r>
          </a:p>
          <a:p>
            <a:r>
              <a:rPr lang="en-US"/>
              <a:t>Interpret the results</a:t>
            </a:r>
          </a:p>
        </p:txBody>
      </p:sp>
    </p:spTree>
    <p:extLst>
      <p:ext uri="{BB962C8B-B14F-4D97-AF65-F5344CB8AC3E}">
        <p14:creationId xmlns:p14="http://schemas.microsoft.com/office/powerpoint/2010/main" val="3930664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564D-AF21-4354-9F76-685CBB602038}"/>
              </a:ext>
            </a:extLst>
          </p:cNvPr>
          <p:cNvSpPr>
            <a:spLocks noGrp="1"/>
          </p:cNvSpPr>
          <p:nvPr>
            <p:ph type="title"/>
          </p:nvPr>
        </p:nvSpPr>
        <p:spPr/>
        <p:txBody>
          <a:bodyPr/>
          <a:lstStyle/>
          <a:p>
            <a:r>
              <a:rPr lang="en-US"/>
              <a:t>Descriptives for continuous variables</a:t>
            </a:r>
          </a:p>
        </p:txBody>
      </p:sp>
      <p:sp>
        <p:nvSpPr>
          <p:cNvPr id="3" name="Content Placeholder 2">
            <a:extLst>
              <a:ext uri="{FF2B5EF4-FFF2-40B4-BE49-F238E27FC236}">
                <a16:creationId xmlns:a16="http://schemas.microsoft.com/office/drawing/2014/main" id="{6355E41D-149A-44B2-BA61-077D201F1C40}"/>
              </a:ext>
            </a:extLst>
          </p:cNvPr>
          <p:cNvSpPr>
            <a:spLocks noGrp="1"/>
          </p:cNvSpPr>
          <p:nvPr>
            <p:ph idx="1"/>
          </p:nvPr>
        </p:nvSpPr>
        <p:spPr/>
        <p:txBody>
          <a:bodyPr>
            <a:normAutofit/>
          </a:bodyPr>
          <a:lstStyle/>
          <a:p>
            <a:r>
              <a:rPr lang="en-US" sz="3200"/>
              <a:t>svy: mean</a:t>
            </a:r>
          </a:p>
          <a:p>
            <a:pPr lvl="1"/>
            <a:r>
              <a:rPr lang="en-US" sz="2800"/>
              <a:t>estat sd</a:t>
            </a:r>
          </a:p>
          <a:p>
            <a:pPr lvl="1"/>
            <a:r>
              <a:rPr lang="en-US" sz="2800"/>
              <a:t>estat sd, var</a:t>
            </a:r>
          </a:p>
          <a:p>
            <a:r>
              <a:rPr lang="en-US" sz="3200"/>
              <a:t>svy: proportion</a:t>
            </a:r>
          </a:p>
          <a:p>
            <a:r>
              <a:rPr lang="en-US" sz="3200"/>
              <a:t>svy: total</a:t>
            </a:r>
          </a:p>
        </p:txBody>
      </p:sp>
    </p:spTree>
    <p:extLst>
      <p:ext uri="{BB962C8B-B14F-4D97-AF65-F5344CB8AC3E}">
        <p14:creationId xmlns:p14="http://schemas.microsoft.com/office/powerpoint/2010/main" val="320532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7081C-47AB-498A-BB03-B1E63D126A30}"/>
              </a:ext>
            </a:extLst>
          </p:cNvPr>
          <p:cNvSpPr>
            <a:spLocks noGrp="1"/>
          </p:cNvSpPr>
          <p:nvPr>
            <p:ph type="title"/>
          </p:nvPr>
        </p:nvSpPr>
        <p:spPr/>
        <p:txBody>
          <a:bodyPr/>
          <a:lstStyle/>
          <a:p>
            <a:r>
              <a:rPr lang="en-US"/>
              <a:t>The mean of the variable “age”</a:t>
            </a:r>
          </a:p>
        </p:txBody>
      </p:sp>
      <p:sp>
        <p:nvSpPr>
          <p:cNvPr id="3" name="Content Placeholder 2">
            <a:extLst>
              <a:ext uri="{FF2B5EF4-FFF2-40B4-BE49-F238E27FC236}">
                <a16:creationId xmlns:a16="http://schemas.microsoft.com/office/drawing/2014/main" id="{1B5FD4A3-9CC0-444E-B0E2-5E81156B5112}"/>
              </a:ext>
            </a:extLst>
          </p:cNvPr>
          <p:cNvSpPr>
            <a:spLocks noGrp="1"/>
          </p:cNvSpPr>
          <p:nvPr>
            <p:ph idx="1"/>
          </p:nvPr>
        </p:nvSpPr>
        <p:spPr/>
        <p:txBody>
          <a:bodyPr>
            <a:normAutofit fontScale="55000" lnSpcReduction="20000"/>
          </a:bodyPr>
          <a:lstStyle/>
          <a:p>
            <a:pPr marL="0" indent="0">
              <a:buNone/>
            </a:pPr>
            <a:r>
              <a:rPr lang="en-US" sz="3800" b="1">
                <a:latin typeface="Courier New" panose="02070309020205020404" pitchFamily="49" charset="0"/>
                <a:cs typeface="Courier New" panose="02070309020205020404" pitchFamily="49" charset="0"/>
              </a:rPr>
              <a:t>svy: mean age</a:t>
            </a:r>
          </a:p>
          <a:p>
            <a:pPr marL="0" indent="0">
              <a:buNone/>
            </a:pPr>
            <a:r>
              <a:rPr lang="en-US" sz="2400">
                <a:latin typeface="Courier New" panose="02070309020205020404" pitchFamily="49" charset="0"/>
                <a:cs typeface="Courier New" panose="02070309020205020404" pitchFamily="49" charset="0"/>
              </a:rPr>
              <a:t>(running mean on estimation sample)</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Survey: Mean estimation</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Number of strata = 31            Number of obs   =      </a:t>
            </a:r>
            <a:r>
              <a:rPr lang="en-US" sz="2400" b="1">
                <a:latin typeface="Courier New" panose="02070309020205020404" pitchFamily="49" charset="0"/>
                <a:cs typeface="Courier New" panose="02070309020205020404" pitchFamily="49" charset="0"/>
              </a:rPr>
              <a:t>10,337</a:t>
            </a:r>
          </a:p>
          <a:p>
            <a:pPr marL="0" indent="0">
              <a:buNone/>
            </a:pPr>
            <a:r>
              <a:rPr lang="en-US" sz="2400">
                <a:latin typeface="Courier New" panose="02070309020205020404" pitchFamily="49" charset="0"/>
                <a:cs typeface="Courier New" panose="02070309020205020404" pitchFamily="49" charset="0"/>
              </a:rPr>
              <a:t>Number of PSUs   = 62            Population size = 117,023,659</a:t>
            </a:r>
          </a:p>
          <a:p>
            <a:pPr marL="0" indent="0">
              <a:buNone/>
            </a:pPr>
            <a:r>
              <a:rPr lang="en-US" sz="2400">
                <a:latin typeface="Courier New" panose="02070309020205020404" pitchFamily="49" charset="0"/>
                <a:cs typeface="Courier New" panose="02070309020205020404" pitchFamily="49" charset="0"/>
              </a:rPr>
              <a:t>                                 Design df       =          31</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             Linearized</a:t>
            </a:r>
          </a:p>
          <a:p>
            <a:pPr marL="0" indent="0">
              <a:buNone/>
            </a:pPr>
            <a:r>
              <a:rPr lang="en-US" sz="2400">
                <a:latin typeface="Courier New" panose="02070309020205020404" pitchFamily="49" charset="0"/>
                <a:cs typeface="Courier New" panose="02070309020205020404" pitchFamily="49" charset="0"/>
              </a:rPr>
              <a:t>             |       Mean   std. err.     [95% conf. interval]</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age |   </a:t>
            </a:r>
            <a:r>
              <a:rPr lang="en-US" sz="2400" b="1">
                <a:latin typeface="Courier New" panose="02070309020205020404" pitchFamily="49" charset="0"/>
                <a:cs typeface="Courier New" panose="02070309020205020404" pitchFamily="49" charset="0"/>
              </a:rPr>
              <a:t>42.23732</a:t>
            </a:r>
            <a:r>
              <a:rPr lang="en-US" sz="2400">
                <a:latin typeface="Courier New" panose="02070309020205020404" pitchFamily="49" charset="0"/>
                <a:cs typeface="Courier New" panose="02070309020205020404" pitchFamily="49" charset="0"/>
              </a:rPr>
              <a:t>   .3034412      41.61844    42.85619</a:t>
            </a:r>
          </a:p>
          <a:p>
            <a:pPr marL="0" indent="0">
              <a:buNone/>
            </a:pPr>
            <a:r>
              <a:rPr lang="en-US" sz="2400">
                <a:latin typeface="Courier New" panose="02070309020205020404" pitchFamily="49" charset="0"/>
                <a:cs typeface="Courier New" panose="02070309020205020404" pitchFamily="49" charset="0"/>
              </a:rPr>
              <a:t>--------------------------------------------------------------</a:t>
            </a:r>
          </a:p>
          <a:p>
            <a:pPr marL="0" indent="0">
              <a:buNone/>
            </a:pPr>
            <a:endParaRPr lang="en-US" sz="24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60572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3D123-FD42-4AB0-8A2B-92D3DCCCAB75}"/>
              </a:ext>
            </a:extLst>
          </p:cNvPr>
          <p:cNvSpPr>
            <a:spLocks noGrp="1"/>
          </p:cNvSpPr>
          <p:nvPr>
            <p:ph type="title"/>
          </p:nvPr>
        </p:nvSpPr>
        <p:spPr/>
        <p:txBody>
          <a:bodyPr/>
          <a:lstStyle/>
          <a:p>
            <a:r>
              <a:rPr lang="en-US"/>
              <a:t>Standard deviation for the variable “age”</a:t>
            </a:r>
          </a:p>
        </p:txBody>
      </p:sp>
      <p:sp>
        <p:nvSpPr>
          <p:cNvPr id="3" name="Content Placeholder 2">
            <a:extLst>
              <a:ext uri="{FF2B5EF4-FFF2-40B4-BE49-F238E27FC236}">
                <a16:creationId xmlns:a16="http://schemas.microsoft.com/office/drawing/2014/main" id="{B797A9CB-A67A-4444-B5DF-FD915EC3173E}"/>
              </a:ext>
            </a:extLst>
          </p:cNvPr>
          <p:cNvSpPr>
            <a:spLocks noGrp="1"/>
          </p:cNvSpPr>
          <p:nvPr>
            <p:ph idx="1"/>
          </p:nvPr>
        </p:nvSpPr>
        <p:spPr/>
        <p:txBody>
          <a:bodyPr/>
          <a:lstStyle/>
          <a:p>
            <a:pPr marL="0" indent="0">
              <a:buNone/>
            </a:pPr>
            <a:r>
              <a:rPr lang="en-US" b="1">
                <a:latin typeface="Courier New" panose="02070309020205020404" pitchFamily="49" charset="0"/>
                <a:cs typeface="Courier New" panose="02070309020205020404" pitchFamily="49" charset="0"/>
              </a:rPr>
              <a:t>estat sd</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Mean   Std. dev.</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age |   42.23732    15.50095</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p>
        </p:txBody>
      </p:sp>
    </p:spTree>
    <p:extLst>
      <p:ext uri="{BB962C8B-B14F-4D97-AF65-F5344CB8AC3E}">
        <p14:creationId xmlns:p14="http://schemas.microsoft.com/office/powerpoint/2010/main" val="397596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9EC6-8C7B-4A16-ACEB-BC40142173C5}"/>
              </a:ext>
            </a:extLst>
          </p:cNvPr>
          <p:cNvSpPr>
            <a:spLocks noGrp="1"/>
          </p:cNvSpPr>
          <p:nvPr>
            <p:ph type="title"/>
          </p:nvPr>
        </p:nvSpPr>
        <p:spPr/>
        <p:txBody>
          <a:bodyPr/>
          <a:lstStyle/>
          <a:p>
            <a:r>
              <a:rPr lang="en-US"/>
              <a:t>Variance for the variable “age”</a:t>
            </a:r>
          </a:p>
        </p:txBody>
      </p:sp>
      <p:sp>
        <p:nvSpPr>
          <p:cNvPr id="3" name="Content Placeholder 2">
            <a:extLst>
              <a:ext uri="{FF2B5EF4-FFF2-40B4-BE49-F238E27FC236}">
                <a16:creationId xmlns:a16="http://schemas.microsoft.com/office/drawing/2014/main" id="{59B70066-AEE9-4DCE-8742-45C54D85A2D7}"/>
              </a:ext>
            </a:extLst>
          </p:cNvPr>
          <p:cNvSpPr>
            <a:spLocks noGrp="1"/>
          </p:cNvSpPr>
          <p:nvPr>
            <p:ph idx="1"/>
          </p:nvPr>
        </p:nvSpPr>
        <p:spPr/>
        <p:txBody>
          <a:bodyPr/>
          <a:lstStyle/>
          <a:p>
            <a:pPr marL="0" indent="0">
              <a:buNone/>
            </a:pPr>
            <a:r>
              <a:rPr lang="en-US" b="1">
                <a:latin typeface="Courier New" panose="02070309020205020404" pitchFamily="49" charset="0"/>
                <a:cs typeface="Courier New" panose="02070309020205020404" pitchFamily="49" charset="0"/>
              </a:rPr>
              <a:t>estat sd, var</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Mean    Variance</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age |   42.23732    240.2795</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8231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D1AC5-9875-4F6B-8DEB-CE8C8ED753A6}"/>
              </a:ext>
            </a:extLst>
          </p:cNvPr>
          <p:cNvSpPr>
            <a:spLocks noGrp="1"/>
          </p:cNvSpPr>
          <p:nvPr>
            <p:ph type="title"/>
          </p:nvPr>
        </p:nvSpPr>
        <p:spPr/>
        <p:txBody>
          <a:bodyPr/>
          <a:lstStyle/>
          <a:p>
            <a:r>
              <a:rPr lang="en-US"/>
              <a:t>Missing values on some variables</a:t>
            </a:r>
          </a:p>
        </p:txBody>
      </p:sp>
      <p:sp>
        <p:nvSpPr>
          <p:cNvPr id="3" name="Content Placeholder 2">
            <a:extLst>
              <a:ext uri="{FF2B5EF4-FFF2-40B4-BE49-F238E27FC236}">
                <a16:creationId xmlns:a16="http://schemas.microsoft.com/office/drawing/2014/main" id="{B285C847-C23C-44DA-B60E-F617AC632E3E}"/>
              </a:ext>
            </a:extLst>
          </p:cNvPr>
          <p:cNvSpPr>
            <a:spLocks noGrp="1"/>
          </p:cNvSpPr>
          <p:nvPr>
            <p:ph idx="1"/>
          </p:nvPr>
        </p:nvSpPr>
        <p:spPr/>
        <p:txBody>
          <a:bodyPr>
            <a:normAutofit fontScale="55000" lnSpcReduction="20000"/>
          </a:bodyPr>
          <a:lstStyle/>
          <a:p>
            <a:pPr marL="0" indent="0">
              <a:buNone/>
            </a:pPr>
            <a:r>
              <a:rPr lang="en-US" sz="3800" b="1">
                <a:latin typeface="Courier New" panose="02070309020205020404" pitchFamily="49" charset="0"/>
                <a:cs typeface="Courier New" panose="02070309020205020404" pitchFamily="49" charset="0"/>
              </a:rPr>
              <a:t>svy: mean copper</a:t>
            </a:r>
          </a:p>
          <a:p>
            <a:pPr marL="0" indent="0">
              <a:buNone/>
            </a:pPr>
            <a:r>
              <a:rPr lang="en-US" sz="2400">
                <a:latin typeface="Courier New" panose="02070309020205020404" pitchFamily="49" charset="0"/>
                <a:cs typeface="Courier New" panose="02070309020205020404" pitchFamily="49" charset="0"/>
              </a:rPr>
              <a:t>(running mean on estimation sample)</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Survey: Mean estimation</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Number of strata = 31            Number of obs   =       </a:t>
            </a:r>
            <a:r>
              <a:rPr lang="en-US" sz="2400" b="1">
                <a:latin typeface="Courier New" panose="02070309020205020404" pitchFamily="49" charset="0"/>
                <a:cs typeface="Courier New" panose="02070309020205020404" pitchFamily="49" charset="0"/>
              </a:rPr>
              <a:t>9,118</a:t>
            </a:r>
          </a:p>
          <a:p>
            <a:pPr marL="0" indent="0">
              <a:buNone/>
            </a:pPr>
            <a:r>
              <a:rPr lang="en-US" sz="2400">
                <a:latin typeface="Courier New" panose="02070309020205020404" pitchFamily="49" charset="0"/>
                <a:cs typeface="Courier New" panose="02070309020205020404" pitchFamily="49" charset="0"/>
              </a:rPr>
              <a:t>Number of PSUs   = 62            Population size = 103,505,700</a:t>
            </a:r>
          </a:p>
          <a:p>
            <a:pPr marL="0" indent="0">
              <a:buNone/>
            </a:pPr>
            <a:r>
              <a:rPr lang="en-US" sz="2400">
                <a:latin typeface="Courier New" panose="02070309020205020404" pitchFamily="49" charset="0"/>
                <a:cs typeface="Courier New" panose="02070309020205020404" pitchFamily="49" charset="0"/>
              </a:rPr>
              <a:t>                                 Design df       =          31</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             Linearized</a:t>
            </a:r>
          </a:p>
          <a:p>
            <a:pPr marL="0" indent="0">
              <a:buNone/>
            </a:pPr>
            <a:r>
              <a:rPr lang="en-US" sz="2400">
                <a:latin typeface="Courier New" panose="02070309020205020404" pitchFamily="49" charset="0"/>
                <a:cs typeface="Courier New" panose="02070309020205020404" pitchFamily="49" charset="0"/>
              </a:rPr>
              <a:t>             |       Mean   std. err.     [95% conf. interval]</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copper |   124.7232   .6657517      123.3654     126.081</a:t>
            </a:r>
          </a:p>
          <a:p>
            <a:pPr marL="0" indent="0">
              <a:buNone/>
            </a:pPr>
            <a:r>
              <a:rPr lang="en-US" sz="2400">
                <a:latin typeface="Courier New" panose="02070309020205020404" pitchFamily="49" charset="0"/>
                <a:cs typeface="Courier New" panose="02070309020205020404" pitchFamily="49" charset="0"/>
              </a:rPr>
              <a:t>--------------------------------------------------------------</a:t>
            </a:r>
          </a:p>
          <a:p>
            <a:pPr marL="0" indent="0">
              <a:buNone/>
            </a:pPr>
            <a:endParaRPr lang="en-US" sz="2400">
              <a:latin typeface="Courier New" panose="02070309020205020404" pitchFamily="49" charset="0"/>
              <a:cs typeface="Courier New" panose="02070309020205020404" pitchFamily="49" charset="0"/>
            </a:endParaRPr>
          </a:p>
          <a:p>
            <a:pPr marL="0" indent="0">
              <a:buNone/>
            </a:pPr>
            <a:endParaRPr lang="en-US" sz="24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73891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05E2A-AFE5-437B-9341-006E5A50B300}"/>
              </a:ext>
            </a:extLst>
          </p:cNvPr>
          <p:cNvSpPr>
            <a:spLocks noGrp="1"/>
          </p:cNvSpPr>
          <p:nvPr>
            <p:ph type="title"/>
          </p:nvPr>
        </p:nvSpPr>
        <p:spPr/>
        <p:txBody>
          <a:bodyPr/>
          <a:lstStyle/>
          <a:p>
            <a:r>
              <a:rPr lang="en-US"/>
              <a:t>The mean of the variable “hct”</a:t>
            </a:r>
          </a:p>
        </p:txBody>
      </p:sp>
      <p:sp>
        <p:nvSpPr>
          <p:cNvPr id="3" name="Content Placeholder 2">
            <a:extLst>
              <a:ext uri="{FF2B5EF4-FFF2-40B4-BE49-F238E27FC236}">
                <a16:creationId xmlns:a16="http://schemas.microsoft.com/office/drawing/2014/main" id="{D4D2B6E6-40EC-4241-9E76-0E767BDCB682}"/>
              </a:ext>
            </a:extLst>
          </p:cNvPr>
          <p:cNvSpPr>
            <a:spLocks noGrp="1"/>
          </p:cNvSpPr>
          <p:nvPr>
            <p:ph idx="1"/>
          </p:nvPr>
        </p:nvSpPr>
        <p:spPr/>
        <p:txBody>
          <a:bodyPr>
            <a:normAutofit fontScale="55000" lnSpcReduction="20000"/>
          </a:bodyPr>
          <a:lstStyle/>
          <a:p>
            <a:pPr marL="0" indent="0">
              <a:buNone/>
            </a:pPr>
            <a:r>
              <a:rPr lang="en-US" sz="3800" b="1">
                <a:latin typeface="Courier New" panose="02070309020205020404" pitchFamily="49" charset="0"/>
                <a:cs typeface="Courier New" panose="02070309020205020404" pitchFamily="49" charset="0"/>
              </a:rPr>
              <a:t>svy: mean hct </a:t>
            </a:r>
            <a:r>
              <a:rPr lang="en-US" sz="3800">
                <a:latin typeface="Courier New" panose="02070309020205020404" pitchFamily="49" charset="0"/>
                <a:cs typeface="Courier New" panose="02070309020205020404" pitchFamily="49" charset="0"/>
              </a:rPr>
              <a:t>// hemocrit</a:t>
            </a:r>
          </a:p>
          <a:p>
            <a:pPr marL="0" indent="0">
              <a:buNone/>
            </a:pPr>
            <a:r>
              <a:rPr lang="en-US" sz="2400">
                <a:latin typeface="Courier New" panose="02070309020205020404" pitchFamily="49" charset="0"/>
                <a:cs typeface="Courier New" panose="02070309020205020404" pitchFamily="49" charset="0"/>
              </a:rPr>
              <a:t>(running mean on estimation sample)</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Survey: Mean estimation</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Number of strata = 31            Number of obs   =      </a:t>
            </a:r>
            <a:r>
              <a:rPr lang="en-US" sz="2400" b="1">
                <a:latin typeface="Courier New" panose="02070309020205020404" pitchFamily="49" charset="0"/>
                <a:cs typeface="Courier New" panose="02070309020205020404" pitchFamily="49" charset="0"/>
              </a:rPr>
              <a:t>10,337</a:t>
            </a:r>
          </a:p>
          <a:p>
            <a:pPr marL="0" indent="0">
              <a:buNone/>
            </a:pPr>
            <a:r>
              <a:rPr lang="en-US" sz="2400">
                <a:latin typeface="Courier New" panose="02070309020205020404" pitchFamily="49" charset="0"/>
                <a:cs typeface="Courier New" panose="02070309020205020404" pitchFamily="49" charset="0"/>
              </a:rPr>
              <a:t>Number of PSUs   = 62            Population size = 117,023,659</a:t>
            </a:r>
          </a:p>
          <a:p>
            <a:pPr marL="0" indent="0">
              <a:buNone/>
            </a:pPr>
            <a:r>
              <a:rPr lang="en-US" sz="2400">
                <a:latin typeface="Courier New" panose="02070309020205020404" pitchFamily="49" charset="0"/>
                <a:cs typeface="Courier New" panose="02070309020205020404" pitchFamily="49" charset="0"/>
              </a:rPr>
              <a:t>                                 Design df       =          31</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             Linearized</a:t>
            </a:r>
          </a:p>
          <a:p>
            <a:pPr marL="0" indent="0">
              <a:buNone/>
            </a:pPr>
            <a:r>
              <a:rPr lang="en-US" sz="2400">
                <a:latin typeface="Courier New" panose="02070309020205020404" pitchFamily="49" charset="0"/>
                <a:cs typeface="Courier New" panose="02070309020205020404" pitchFamily="49" charset="0"/>
              </a:rPr>
              <a:t>             |       Mean   std. err.     [95% conf. interval]</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hct |   41.98352   .0762331      41.82804      42.139</a:t>
            </a:r>
          </a:p>
          <a:p>
            <a:pPr marL="0" indent="0">
              <a:buNone/>
            </a:pPr>
            <a:r>
              <a:rPr lang="en-US" sz="2400">
                <a:latin typeface="Courier New" panose="02070309020205020404" pitchFamily="49" charset="0"/>
                <a:cs typeface="Courier New" panose="02070309020205020404" pitchFamily="49" charset="0"/>
              </a:rPr>
              <a:t>--------------------------------------------------------------</a:t>
            </a:r>
          </a:p>
          <a:p>
            <a:pPr marL="0" indent="0">
              <a:buNone/>
            </a:pPr>
            <a:endParaRPr lang="en-US" sz="24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29811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A4375-5AA2-4548-A03C-A2FF0E6783DA}"/>
              </a:ext>
            </a:extLst>
          </p:cNvPr>
          <p:cNvSpPr>
            <a:spLocks noGrp="1"/>
          </p:cNvSpPr>
          <p:nvPr>
            <p:ph type="title"/>
          </p:nvPr>
        </p:nvSpPr>
        <p:spPr/>
        <p:txBody>
          <a:bodyPr/>
          <a:lstStyle/>
          <a:p>
            <a:r>
              <a:rPr lang="en-US"/>
              <a:t>What happens when you use those variables in the same call?</a:t>
            </a:r>
          </a:p>
        </p:txBody>
      </p:sp>
      <p:sp>
        <p:nvSpPr>
          <p:cNvPr id="3" name="Content Placeholder 2">
            <a:extLst>
              <a:ext uri="{FF2B5EF4-FFF2-40B4-BE49-F238E27FC236}">
                <a16:creationId xmlns:a16="http://schemas.microsoft.com/office/drawing/2014/main" id="{E181CFF6-E0C0-4305-A778-3665E90F7556}"/>
              </a:ext>
            </a:extLst>
          </p:cNvPr>
          <p:cNvSpPr>
            <a:spLocks noGrp="1"/>
          </p:cNvSpPr>
          <p:nvPr>
            <p:ph idx="1"/>
          </p:nvPr>
        </p:nvSpPr>
        <p:spPr/>
        <p:txBody>
          <a:bodyPr>
            <a:normAutofit fontScale="47500" lnSpcReduction="20000"/>
          </a:bodyPr>
          <a:lstStyle/>
          <a:p>
            <a:pPr marL="0" indent="0">
              <a:buNone/>
            </a:pPr>
            <a:r>
              <a:rPr lang="en-US" sz="5100" b="1">
                <a:latin typeface="Courier New" panose="02070309020205020404" pitchFamily="49" charset="0"/>
                <a:cs typeface="Courier New" panose="02070309020205020404" pitchFamily="49" charset="0"/>
              </a:rPr>
              <a:t>svy: mean age copper hct</a:t>
            </a:r>
          </a:p>
          <a:p>
            <a:pPr marL="0" indent="0">
              <a:buNone/>
            </a:pPr>
            <a:r>
              <a:rPr lang="en-US" sz="2400">
                <a:latin typeface="Courier New" panose="02070309020205020404" pitchFamily="49" charset="0"/>
                <a:cs typeface="Courier New" panose="02070309020205020404" pitchFamily="49" charset="0"/>
              </a:rPr>
              <a:t>(running mean on estimation sample)</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Survey: Mean estimation</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Number of strata = 31            Number of obs   =       </a:t>
            </a:r>
            <a:r>
              <a:rPr lang="en-US" sz="2400" b="1">
                <a:latin typeface="Courier New" panose="02070309020205020404" pitchFamily="49" charset="0"/>
                <a:cs typeface="Courier New" panose="02070309020205020404" pitchFamily="49" charset="0"/>
              </a:rPr>
              <a:t>9,118</a:t>
            </a:r>
          </a:p>
          <a:p>
            <a:pPr marL="0" indent="0">
              <a:buNone/>
            </a:pPr>
            <a:r>
              <a:rPr lang="en-US" sz="2400">
                <a:latin typeface="Courier New" panose="02070309020205020404" pitchFamily="49" charset="0"/>
                <a:cs typeface="Courier New" panose="02070309020205020404" pitchFamily="49" charset="0"/>
              </a:rPr>
              <a:t>Number of PSUs   = 62            Population size = 103,505,700</a:t>
            </a:r>
          </a:p>
          <a:p>
            <a:pPr marL="0" indent="0">
              <a:buNone/>
            </a:pPr>
            <a:r>
              <a:rPr lang="en-US" sz="2400">
                <a:latin typeface="Courier New" panose="02070309020205020404" pitchFamily="49" charset="0"/>
                <a:cs typeface="Courier New" panose="02070309020205020404" pitchFamily="49" charset="0"/>
              </a:rPr>
              <a:t>                                 Design df       =          31</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             Linearized</a:t>
            </a:r>
          </a:p>
          <a:p>
            <a:pPr marL="0" indent="0">
              <a:buNone/>
            </a:pPr>
            <a:r>
              <a:rPr lang="en-US" sz="2400">
                <a:latin typeface="Courier New" panose="02070309020205020404" pitchFamily="49" charset="0"/>
                <a:cs typeface="Courier New" panose="02070309020205020404" pitchFamily="49" charset="0"/>
              </a:rPr>
              <a:t>             |       Mean   std. err.     [95% conf. interval]</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age |   42.32525   .3239445      41.66457    42.98594</a:t>
            </a:r>
          </a:p>
          <a:p>
            <a:pPr marL="0" indent="0">
              <a:buNone/>
            </a:pPr>
            <a:r>
              <a:rPr lang="en-US" sz="2400">
                <a:latin typeface="Courier New" panose="02070309020205020404" pitchFamily="49" charset="0"/>
                <a:cs typeface="Courier New" panose="02070309020205020404" pitchFamily="49" charset="0"/>
              </a:rPr>
              <a:t>      copper |   124.7232   .6657517      123.3654     126.081</a:t>
            </a:r>
          </a:p>
          <a:p>
            <a:pPr marL="0" indent="0">
              <a:buNone/>
            </a:pPr>
            <a:r>
              <a:rPr lang="en-US" sz="2400">
                <a:latin typeface="Courier New" panose="02070309020205020404" pitchFamily="49" charset="0"/>
                <a:cs typeface="Courier New" panose="02070309020205020404" pitchFamily="49" charset="0"/>
              </a:rPr>
              <a:t>         hct |   41.97078   .0843598      41.79873    42.14283</a:t>
            </a:r>
          </a:p>
          <a:p>
            <a:pPr marL="0" indent="0">
              <a:buNone/>
            </a:pPr>
            <a:r>
              <a:rPr lang="en-US" sz="2400">
                <a:latin typeface="Courier New" panose="02070309020205020404" pitchFamily="49" charset="0"/>
                <a:cs typeface="Courier New" panose="02070309020205020404" pitchFamily="49" charset="0"/>
              </a:rPr>
              <a:t>--------------------------------------------------------------</a:t>
            </a:r>
          </a:p>
          <a:p>
            <a:pPr marL="0" indent="0">
              <a:buNone/>
            </a:pPr>
            <a:endParaRPr lang="en-US" sz="24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41413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BA56-9891-41CE-84B5-93B2A8202F52}"/>
              </a:ext>
            </a:extLst>
          </p:cNvPr>
          <p:cNvSpPr>
            <a:spLocks noGrp="1"/>
          </p:cNvSpPr>
          <p:nvPr>
            <p:ph type="title"/>
          </p:nvPr>
        </p:nvSpPr>
        <p:spPr/>
        <p:txBody>
          <a:bodyPr/>
          <a:lstStyle/>
          <a:p>
            <a:r>
              <a:rPr lang="en-US"/>
              <a:t>A cautionary note about missing data</a:t>
            </a:r>
          </a:p>
        </p:txBody>
      </p:sp>
      <p:sp>
        <p:nvSpPr>
          <p:cNvPr id="3" name="Content Placeholder 2">
            <a:extLst>
              <a:ext uri="{FF2B5EF4-FFF2-40B4-BE49-F238E27FC236}">
                <a16:creationId xmlns:a16="http://schemas.microsoft.com/office/drawing/2014/main" id="{8AD1F252-1F80-41C8-914B-36C42F93D650}"/>
              </a:ext>
            </a:extLst>
          </p:cNvPr>
          <p:cNvSpPr>
            <a:spLocks noGrp="1"/>
          </p:cNvSpPr>
          <p:nvPr>
            <p:ph idx="1"/>
          </p:nvPr>
        </p:nvSpPr>
        <p:spPr/>
        <p:txBody>
          <a:bodyPr/>
          <a:lstStyle/>
          <a:p>
            <a:r>
              <a:rPr lang="en-US"/>
              <a:t>Do not delete all cases with missing data to create a dataset that has only complete cases!</a:t>
            </a:r>
          </a:p>
          <a:p>
            <a:r>
              <a:rPr lang="en-US"/>
              <a:t>Messes up inference population </a:t>
            </a:r>
          </a:p>
        </p:txBody>
      </p:sp>
    </p:spTree>
    <p:extLst>
      <p:ext uri="{BB962C8B-B14F-4D97-AF65-F5344CB8AC3E}">
        <p14:creationId xmlns:p14="http://schemas.microsoft.com/office/powerpoint/2010/main" val="2301109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990D-4C8A-47E8-A983-0FCAC36CA3DD}"/>
              </a:ext>
            </a:extLst>
          </p:cNvPr>
          <p:cNvSpPr>
            <a:spLocks noGrp="1"/>
          </p:cNvSpPr>
          <p:nvPr>
            <p:ph type="title"/>
          </p:nvPr>
        </p:nvSpPr>
        <p:spPr/>
        <p:txBody>
          <a:bodyPr/>
          <a:lstStyle/>
          <a:p>
            <a:r>
              <a:rPr lang="en-US"/>
              <a:t>Question:  What do you get when you take the mean of a binary variable?</a:t>
            </a:r>
          </a:p>
        </p:txBody>
      </p:sp>
      <p:pic>
        <p:nvPicPr>
          <p:cNvPr id="5" name="Content Placeholder 4">
            <a:extLst>
              <a:ext uri="{FF2B5EF4-FFF2-40B4-BE49-F238E27FC236}">
                <a16:creationId xmlns:a16="http://schemas.microsoft.com/office/drawing/2014/main" id="{05BECE4C-CCBA-4D5F-A1F2-CFF40F4172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3780" y="1825625"/>
            <a:ext cx="3564439" cy="4351338"/>
          </a:xfrm>
        </p:spPr>
      </p:pic>
    </p:spTree>
    <p:extLst>
      <p:ext uri="{BB962C8B-B14F-4D97-AF65-F5344CB8AC3E}">
        <p14:creationId xmlns:p14="http://schemas.microsoft.com/office/powerpoint/2010/main" val="2862799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E459C-7D77-447F-BF28-C0DBB23B7E56}"/>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19D9F484-50C2-4D4B-B81B-E61EE8536CBF}"/>
              </a:ext>
            </a:extLst>
          </p:cNvPr>
          <p:cNvSpPr>
            <a:spLocks noGrp="1"/>
          </p:cNvSpPr>
          <p:nvPr>
            <p:ph idx="1"/>
          </p:nvPr>
        </p:nvSpPr>
        <p:spPr/>
        <p:txBody>
          <a:bodyPr/>
          <a:lstStyle/>
          <a:p>
            <a:r>
              <a:rPr lang="en-US"/>
              <a:t>The proportion of 1s in the variable</a:t>
            </a:r>
          </a:p>
          <a:p>
            <a:endParaRPr lang="en-US"/>
          </a:p>
          <a:p>
            <a:r>
              <a:rPr lang="en-US"/>
              <a:t>There are at least three commands that we can use to get this value</a:t>
            </a:r>
          </a:p>
          <a:p>
            <a:r>
              <a:rPr lang="en-US"/>
              <a:t>Can you guess what they are?</a:t>
            </a:r>
          </a:p>
        </p:txBody>
      </p:sp>
    </p:spTree>
    <p:extLst>
      <p:ext uri="{BB962C8B-B14F-4D97-AF65-F5344CB8AC3E}">
        <p14:creationId xmlns:p14="http://schemas.microsoft.com/office/powerpoint/2010/main" val="333770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0BDC-389A-49EC-BAA7-E68C02EE25F4}"/>
              </a:ext>
            </a:extLst>
          </p:cNvPr>
          <p:cNvSpPr>
            <a:spLocks noGrp="1"/>
          </p:cNvSpPr>
          <p:nvPr>
            <p:ph type="title"/>
          </p:nvPr>
        </p:nvSpPr>
        <p:spPr/>
        <p:txBody>
          <a:bodyPr/>
          <a:lstStyle/>
          <a:p>
            <a:r>
              <a:rPr lang="en-US"/>
              <a:t>What we will not cover in this workshop</a:t>
            </a:r>
          </a:p>
        </p:txBody>
      </p:sp>
      <p:sp>
        <p:nvSpPr>
          <p:cNvPr id="3" name="Content Placeholder 2">
            <a:extLst>
              <a:ext uri="{FF2B5EF4-FFF2-40B4-BE49-F238E27FC236}">
                <a16:creationId xmlns:a16="http://schemas.microsoft.com/office/drawing/2014/main" id="{702B0DA8-D2DB-4122-B01B-4BED8BD0C625}"/>
              </a:ext>
            </a:extLst>
          </p:cNvPr>
          <p:cNvSpPr>
            <a:spLocks noGrp="1"/>
          </p:cNvSpPr>
          <p:nvPr>
            <p:ph idx="1"/>
          </p:nvPr>
        </p:nvSpPr>
        <p:spPr/>
        <p:txBody>
          <a:bodyPr/>
          <a:lstStyle/>
          <a:p>
            <a:r>
              <a:rPr lang="en-US"/>
              <a:t>Survival models with complex surveyd data</a:t>
            </a:r>
          </a:p>
          <a:p>
            <a:r>
              <a:rPr lang="en-US"/>
              <a:t>Weighted multilevel models</a:t>
            </a:r>
          </a:p>
          <a:p>
            <a:r>
              <a:rPr lang="en-US"/>
              <a:t>Weighted propensity scores</a:t>
            </a:r>
          </a:p>
          <a:p>
            <a:r>
              <a:rPr lang="en-US"/>
              <a:t>Methods for handling missing data</a:t>
            </a:r>
          </a:p>
        </p:txBody>
      </p:sp>
    </p:spTree>
    <p:extLst>
      <p:ext uri="{BB962C8B-B14F-4D97-AF65-F5344CB8AC3E}">
        <p14:creationId xmlns:p14="http://schemas.microsoft.com/office/powerpoint/2010/main" val="2671717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990D-4C8A-47E8-A983-0FCAC36CA3DD}"/>
              </a:ext>
            </a:extLst>
          </p:cNvPr>
          <p:cNvSpPr>
            <a:spLocks noGrp="1"/>
          </p:cNvSpPr>
          <p:nvPr>
            <p:ph type="title"/>
          </p:nvPr>
        </p:nvSpPr>
        <p:spPr/>
        <p:txBody>
          <a:bodyPr/>
          <a:lstStyle/>
          <a:p>
            <a:r>
              <a:rPr lang="en-US"/>
              <a:t>The mean of the binary variable “female”</a:t>
            </a:r>
          </a:p>
        </p:txBody>
      </p:sp>
      <p:sp>
        <p:nvSpPr>
          <p:cNvPr id="3" name="Content Placeholder 2">
            <a:extLst>
              <a:ext uri="{FF2B5EF4-FFF2-40B4-BE49-F238E27FC236}">
                <a16:creationId xmlns:a16="http://schemas.microsoft.com/office/drawing/2014/main" id="{8431ADE0-68B5-41D1-901E-D4004DEFEAE6}"/>
              </a:ext>
            </a:extLst>
          </p:cNvPr>
          <p:cNvSpPr>
            <a:spLocks noGrp="1"/>
          </p:cNvSpPr>
          <p:nvPr>
            <p:ph idx="1"/>
          </p:nvPr>
        </p:nvSpPr>
        <p:spPr/>
        <p:txBody>
          <a:bodyPr>
            <a:normAutofit fontScale="47500" lnSpcReduction="20000"/>
          </a:bodyPr>
          <a:lstStyle/>
          <a:p>
            <a:pPr marL="0" indent="0">
              <a:buNone/>
            </a:pPr>
            <a:r>
              <a:rPr lang="en-US" sz="4400" b="1">
                <a:latin typeface="Courier New" panose="02070309020205020404" pitchFamily="49" charset="0"/>
                <a:cs typeface="Courier New" panose="02070309020205020404" pitchFamily="49" charset="0"/>
              </a:rPr>
              <a:t>svy: mean female</a:t>
            </a:r>
          </a:p>
          <a:p>
            <a:pPr marL="0" indent="0">
              <a:buNone/>
            </a:pPr>
            <a:r>
              <a:rPr lang="en-US">
                <a:latin typeface="Courier New" panose="02070309020205020404" pitchFamily="49" charset="0"/>
                <a:cs typeface="Courier New" panose="02070309020205020404" pitchFamily="49" charset="0"/>
              </a:rPr>
              <a:t>(running mean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Mean estimation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Mean   std. err.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   </a:t>
            </a:r>
            <a:r>
              <a:rPr lang="en-US" b="1">
                <a:latin typeface="Courier New" panose="02070309020205020404" pitchFamily="49" charset="0"/>
                <a:cs typeface="Courier New" panose="02070309020205020404" pitchFamily="49" charset="0"/>
              </a:rPr>
              <a:t>.5204215</a:t>
            </a:r>
            <a:r>
              <a:rPr lang="en-US">
                <a:latin typeface="Courier New" panose="02070309020205020404" pitchFamily="49" charset="0"/>
                <a:cs typeface="Courier New" panose="02070309020205020404" pitchFamily="49" charset="0"/>
              </a:rPr>
              <a:t>    .005773      .5086474    .5321956</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87755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FFA5-AEF2-43A2-BF27-C1AE2EAC57F6}"/>
              </a:ext>
            </a:extLst>
          </p:cNvPr>
          <p:cNvSpPr>
            <a:spLocks noGrp="1"/>
          </p:cNvSpPr>
          <p:nvPr>
            <p:ph type="title"/>
          </p:nvPr>
        </p:nvSpPr>
        <p:spPr/>
        <p:txBody>
          <a:bodyPr/>
          <a:lstStyle/>
          <a:p>
            <a:r>
              <a:rPr lang="en-US"/>
              <a:t>The standard deivation of the binary variable “female”</a:t>
            </a:r>
          </a:p>
        </p:txBody>
      </p:sp>
      <p:sp>
        <p:nvSpPr>
          <p:cNvPr id="3" name="Content Placeholder 2">
            <a:extLst>
              <a:ext uri="{FF2B5EF4-FFF2-40B4-BE49-F238E27FC236}">
                <a16:creationId xmlns:a16="http://schemas.microsoft.com/office/drawing/2014/main" id="{44BD0FB2-716E-4829-B261-9036095824EB}"/>
              </a:ext>
            </a:extLst>
          </p:cNvPr>
          <p:cNvSpPr>
            <a:spLocks noGrp="1"/>
          </p:cNvSpPr>
          <p:nvPr>
            <p:ph idx="1"/>
          </p:nvPr>
        </p:nvSpPr>
        <p:spPr/>
        <p:txBody>
          <a:bodyPr/>
          <a:lstStyle/>
          <a:p>
            <a:pPr marL="0" indent="0">
              <a:buNone/>
            </a:pPr>
            <a:r>
              <a:rPr lang="en-US" b="1">
                <a:latin typeface="Courier New" panose="02070309020205020404" pitchFamily="49" charset="0"/>
                <a:cs typeface="Courier New" panose="02070309020205020404" pitchFamily="49" charset="0"/>
              </a:rPr>
              <a:t>estat sd</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Mean   Std. dev.</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   .5204215     .499607</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25230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ABC8-1AE6-4EA4-9F40-797251D95EC4}"/>
              </a:ext>
            </a:extLst>
          </p:cNvPr>
          <p:cNvSpPr>
            <a:spLocks noGrp="1"/>
          </p:cNvSpPr>
          <p:nvPr>
            <p:ph type="title"/>
          </p:nvPr>
        </p:nvSpPr>
        <p:spPr/>
        <p:txBody>
          <a:bodyPr/>
          <a:lstStyle/>
          <a:p>
            <a:r>
              <a:rPr lang="en-US"/>
              <a:t>Getting the mean (or proportion) another way</a:t>
            </a:r>
          </a:p>
        </p:txBody>
      </p:sp>
      <p:sp>
        <p:nvSpPr>
          <p:cNvPr id="3" name="Content Placeholder 2">
            <a:extLst>
              <a:ext uri="{FF2B5EF4-FFF2-40B4-BE49-F238E27FC236}">
                <a16:creationId xmlns:a16="http://schemas.microsoft.com/office/drawing/2014/main" id="{8DAD54C4-9511-428C-887F-EBE304A72675}"/>
              </a:ext>
            </a:extLst>
          </p:cNvPr>
          <p:cNvSpPr>
            <a:spLocks noGrp="1"/>
          </p:cNvSpPr>
          <p:nvPr>
            <p:ph idx="1"/>
          </p:nvPr>
        </p:nvSpPr>
        <p:spPr/>
        <p:txBody>
          <a:bodyPr>
            <a:normAutofit fontScale="47500" lnSpcReduction="20000"/>
          </a:bodyPr>
          <a:lstStyle/>
          <a:p>
            <a:pPr marL="0" indent="0">
              <a:buNone/>
            </a:pPr>
            <a:r>
              <a:rPr lang="en-US" sz="5100" b="1">
                <a:latin typeface="Courier New" panose="02070309020205020404" pitchFamily="49" charset="0"/>
                <a:cs typeface="Courier New" panose="02070309020205020404" pitchFamily="49" charset="0"/>
              </a:rPr>
              <a:t>svy: tab female</a:t>
            </a:r>
          </a:p>
          <a:p>
            <a:pPr marL="0" indent="0">
              <a:buNone/>
            </a:pPr>
            <a:r>
              <a:rPr lang="en-US">
                <a:latin typeface="Courier New" panose="02070309020205020404" pitchFamily="49" charset="0"/>
                <a:cs typeface="Courier New" panose="02070309020205020404" pitchFamily="49" charset="0"/>
              </a:rPr>
              <a:t>(running tabulate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 proportion</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Male |      .4796</a:t>
            </a:r>
          </a:p>
          <a:p>
            <a:pPr marL="0" indent="0">
              <a:buNone/>
            </a:pPr>
            <a:r>
              <a:rPr lang="en-US">
                <a:latin typeface="Courier New" panose="02070309020205020404" pitchFamily="49" charset="0"/>
                <a:cs typeface="Courier New" panose="02070309020205020404" pitchFamily="49" charset="0"/>
              </a:rPr>
              <a:t>   Female |      </a:t>
            </a:r>
            <a:r>
              <a:rPr lang="en-US" b="1">
                <a:latin typeface="Courier New" panose="02070309020205020404" pitchFamily="49" charset="0"/>
                <a:cs typeface="Courier New" panose="02070309020205020404" pitchFamily="49" charset="0"/>
              </a:rPr>
              <a:t>.5204</a:t>
            </a:r>
          </a:p>
          <a:p>
            <a:pPr marL="0" indent="0">
              <a:buNone/>
            </a:pPr>
            <a:r>
              <a:rPr lang="en-US">
                <a:latin typeface="Courier New" panose="02070309020205020404" pitchFamily="49" charset="0"/>
                <a:cs typeface="Courier New" panose="02070309020205020404" pitchFamily="49" charset="0"/>
              </a:rPr>
              <a:t>          | </a:t>
            </a:r>
          </a:p>
          <a:p>
            <a:pPr marL="0" indent="0">
              <a:buNone/>
            </a:pPr>
            <a:r>
              <a:rPr lang="en-US">
                <a:latin typeface="Courier New" panose="02070309020205020404" pitchFamily="49" charset="0"/>
                <a:cs typeface="Courier New" panose="02070309020205020404" pitchFamily="49" charset="0"/>
              </a:rPr>
              <a:t>    Total |          1</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b="1">
                <a:latin typeface="Courier New" panose="02070309020205020404" pitchFamily="49" charset="0"/>
                <a:cs typeface="Courier New" panose="02070309020205020404" pitchFamily="49" charset="0"/>
              </a:rPr>
              <a:t>Key: proportion = Cell proportion</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50145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1EBBD-CD8D-4969-BBE2-47C1AAC6F05D}"/>
              </a:ext>
            </a:extLst>
          </p:cNvPr>
          <p:cNvSpPr>
            <a:spLocks noGrp="1"/>
          </p:cNvSpPr>
          <p:nvPr>
            <p:ph type="title"/>
          </p:nvPr>
        </p:nvSpPr>
        <p:spPr/>
        <p:txBody>
          <a:bodyPr/>
          <a:lstStyle/>
          <a:p>
            <a:r>
              <a:rPr lang="en-US"/>
              <a:t>The </a:t>
            </a:r>
            <a:r>
              <a:rPr lang="en-US" b="1"/>
              <a:t>svy: proportion </a:t>
            </a:r>
            <a:r>
              <a:rPr lang="en-US"/>
              <a:t>command</a:t>
            </a:r>
          </a:p>
        </p:txBody>
      </p:sp>
      <p:sp>
        <p:nvSpPr>
          <p:cNvPr id="3" name="Content Placeholder 2">
            <a:extLst>
              <a:ext uri="{FF2B5EF4-FFF2-40B4-BE49-F238E27FC236}">
                <a16:creationId xmlns:a16="http://schemas.microsoft.com/office/drawing/2014/main" id="{EB62B141-452B-4CE9-BE88-6DD5221DF38A}"/>
              </a:ext>
            </a:extLst>
          </p:cNvPr>
          <p:cNvSpPr>
            <a:spLocks noGrp="1"/>
          </p:cNvSpPr>
          <p:nvPr>
            <p:ph idx="1"/>
          </p:nvPr>
        </p:nvSpPr>
        <p:spPr/>
        <p:txBody>
          <a:bodyPr>
            <a:normAutofit fontScale="55000" lnSpcReduction="20000"/>
          </a:bodyPr>
          <a:lstStyle/>
          <a:p>
            <a:pPr marL="0" indent="0">
              <a:buNone/>
            </a:pPr>
            <a:r>
              <a:rPr lang="en-US" sz="4400" b="1">
                <a:latin typeface="Courier New" panose="02070309020205020404" pitchFamily="49" charset="0"/>
                <a:cs typeface="Courier New" panose="02070309020205020404" pitchFamily="49" charset="0"/>
              </a:rPr>
              <a:t>svy: proportion female</a:t>
            </a:r>
          </a:p>
          <a:p>
            <a:pPr marL="0" indent="0">
              <a:buNone/>
            </a:pPr>
            <a:r>
              <a:rPr lang="en-US">
                <a:latin typeface="Courier New" panose="02070309020205020404" pitchFamily="49" charset="0"/>
                <a:cs typeface="Courier New" panose="02070309020205020404" pitchFamily="49" charset="0"/>
              </a:rPr>
              <a:t>(running proportion on estimation sample)</a:t>
            </a:r>
          </a:p>
          <a:p>
            <a:pPr marL="0" indent="0">
              <a:buNone/>
            </a:pPr>
            <a:r>
              <a:rPr lang="en-US">
                <a:latin typeface="Courier New" panose="02070309020205020404" pitchFamily="49" charset="0"/>
                <a:cs typeface="Courier New" panose="02070309020205020404" pitchFamily="49" charset="0"/>
              </a:rPr>
              <a:t>Survey: Proportion estimation</a:t>
            </a: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            Logit</a:t>
            </a:r>
          </a:p>
          <a:p>
            <a:pPr marL="0" indent="0">
              <a:buNone/>
            </a:pPr>
            <a:r>
              <a:rPr lang="en-US">
                <a:latin typeface="Courier New" panose="02070309020205020404" pitchFamily="49" charset="0"/>
                <a:cs typeface="Courier New" panose="02070309020205020404" pitchFamily="49" charset="0"/>
              </a:rPr>
              <a:t>             | Proportion   std. err.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Male  |   .4795785    .005773      .4678179    .4913618</a:t>
            </a:r>
          </a:p>
          <a:p>
            <a:pPr marL="0" indent="0">
              <a:buNone/>
            </a:pPr>
            <a:r>
              <a:rPr lang="en-US">
                <a:latin typeface="Courier New" panose="02070309020205020404" pitchFamily="49" charset="0"/>
                <a:cs typeface="Courier New" panose="02070309020205020404" pitchFamily="49" charset="0"/>
              </a:rPr>
              <a:t>     Female  |   </a:t>
            </a:r>
            <a:r>
              <a:rPr lang="en-US" b="1">
                <a:latin typeface="Courier New" panose="02070309020205020404" pitchFamily="49" charset="0"/>
                <a:cs typeface="Courier New" panose="02070309020205020404" pitchFamily="49" charset="0"/>
              </a:rPr>
              <a:t>.5204215</a:t>
            </a:r>
            <a:r>
              <a:rPr lang="en-US">
                <a:latin typeface="Courier New" panose="02070309020205020404" pitchFamily="49" charset="0"/>
                <a:cs typeface="Courier New" panose="02070309020205020404" pitchFamily="49" charset="0"/>
              </a:rPr>
              <a:t>    .005773      .5086382    .5321821</a:t>
            </a:r>
          </a:p>
          <a:p>
            <a:pPr marL="0" indent="0">
              <a:buNone/>
            </a:pPr>
            <a:r>
              <a:rPr lang="en-US">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79768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9342-EC02-443F-B05F-B7B7F5514E12}"/>
              </a:ext>
            </a:extLst>
          </p:cNvPr>
          <p:cNvSpPr>
            <a:spLocks noGrp="1"/>
          </p:cNvSpPr>
          <p:nvPr>
            <p:ph type="title"/>
          </p:nvPr>
        </p:nvSpPr>
        <p:spPr/>
        <p:txBody>
          <a:bodyPr/>
          <a:lstStyle/>
          <a:p>
            <a:r>
              <a:rPr lang="en-US"/>
              <a:t>What is a design effect?</a:t>
            </a:r>
          </a:p>
        </p:txBody>
      </p:sp>
      <p:sp>
        <p:nvSpPr>
          <p:cNvPr id="3" name="Content Placeholder 2">
            <a:extLst>
              <a:ext uri="{FF2B5EF4-FFF2-40B4-BE49-F238E27FC236}">
                <a16:creationId xmlns:a16="http://schemas.microsoft.com/office/drawing/2014/main" id="{966F64CB-CF8D-44C8-BDC6-65A3CE8C4D89}"/>
              </a:ext>
            </a:extLst>
          </p:cNvPr>
          <p:cNvSpPr>
            <a:spLocks noGrp="1"/>
          </p:cNvSpPr>
          <p:nvPr>
            <p:ph idx="1"/>
          </p:nvPr>
        </p:nvSpPr>
        <p:spPr/>
        <p:txBody>
          <a:bodyPr>
            <a:normAutofit lnSpcReduction="10000"/>
          </a:bodyPr>
          <a:lstStyle/>
          <a:p>
            <a:r>
              <a:rPr lang="en-US"/>
              <a:t>A ratio of two variances</a:t>
            </a:r>
          </a:p>
          <a:p>
            <a:r>
              <a:rPr lang="en-US"/>
              <a:t>Numerator:  the variance estimate from the current sample (including all of its design elements)</a:t>
            </a:r>
          </a:p>
          <a:p>
            <a:r>
              <a:rPr lang="en-US"/>
              <a:t>Denominator:  the variance from a hypothetical sample of the same size drawn as an SRS</a:t>
            </a:r>
          </a:p>
          <a:p>
            <a:r>
              <a:rPr lang="en-US"/>
              <a:t>Indicates how efficient your sample is compared to an SRS of equal size</a:t>
            </a:r>
          </a:p>
          <a:p>
            <a:r>
              <a:rPr lang="en-US"/>
              <a:t>If the design effect is less than 1, your sample is more efficient than SRS</a:t>
            </a:r>
          </a:p>
          <a:p>
            <a:r>
              <a:rPr lang="en-US"/>
              <a:t>Usually the design effect is greater than 1</a:t>
            </a:r>
          </a:p>
        </p:txBody>
      </p:sp>
    </p:spTree>
    <p:extLst>
      <p:ext uri="{BB962C8B-B14F-4D97-AF65-F5344CB8AC3E}">
        <p14:creationId xmlns:p14="http://schemas.microsoft.com/office/powerpoint/2010/main" val="850249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4B464-BBDF-4A99-9ADC-63E74BD78EF7}"/>
              </a:ext>
            </a:extLst>
          </p:cNvPr>
          <p:cNvSpPr>
            <a:spLocks noGrp="1"/>
          </p:cNvSpPr>
          <p:nvPr>
            <p:ph type="title"/>
          </p:nvPr>
        </p:nvSpPr>
        <p:spPr/>
        <p:txBody>
          <a:bodyPr/>
          <a:lstStyle/>
          <a:p>
            <a:r>
              <a:rPr lang="en-US"/>
              <a:t>Using the </a:t>
            </a:r>
            <a:r>
              <a:rPr lang="en-US" b="1"/>
              <a:t>estat effects </a:t>
            </a:r>
            <a:r>
              <a:rPr lang="en-US"/>
              <a:t>post-estimation command to get the design effect</a:t>
            </a:r>
          </a:p>
        </p:txBody>
      </p:sp>
      <p:sp>
        <p:nvSpPr>
          <p:cNvPr id="3" name="Content Placeholder 2">
            <a:extLst>
              <a:ext uri="{FF2B5EF4-FFF2-40B4-BE49-F238E27FC236}">
                <a16:creationId xmlns:a16="http://schemas.microsoft.com/office/drawing/2014/main" id="{2DD852CC-CC70-4A0C-AD55-3177053E1B76}"/>
              </a:ext>
            </a:extLst>
          </p:cNvPr>
          <p:cNvSpPr>
            <a:spLocks noGrp="1"/>
          </p:cNvSpPr>
          <p:nvPr>
            <p:ph idx="1"/>
          </p:nvPr>
        </p:nvSpPr>
        <p:spPr/>
        <p:txBody>
          <a:bodyPr>
            <a:normAutofit fontScale="92500"/>
          </a:bodyPr>
          <a:lstStyle/>
          <a:p>
            <a:pPr marL="0" indent="0">
              <a:buNone/>
            </a:pPr>
            <a:r>
              <a:rPr lang="en-US" sz="3000" b="1">
                <a:latin typeface="Courier New" panose="02070309020205020404" pitchFamily="49" charset="0"/>
                <a:cs typeface="Courier New" panose="02070309020205020404" pitchFamily="49" charset="0"/>
              </a:rPr>
              <a:t>quietly svy: mean age</a:t>
            </a:r>
          </a:p>
          <a:p>
            <a:pPr marL="0" indent="0">
              <a:buNone/>
            </a:pPr>
            <a:r>
              <a:rPr lang="en-US" sz="3000" b="1">
                <a:latin typeface="Courier New" panose="02070309020205020404" pitchFamily="49" charset="0"/>
                <a:cs typeface="Courier New" panose="02070309020205020404" pitchFamily="49" charset="0"/>
              </a:rPr>
              <a:t>estat effects</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             Linearized</a:t>
            </a:r>
          </a:p>
          <a:p>
            <a:pPr marL="0" indent="0">
              <a:buNone/>
            </a:pPr>
            <a:r>
              <a:rPr lang="en-US" sz="2400">
                <a:latin typeface="Courier New" panose="02070309020205020404" pitchFamily="49" charset="0"/>
                <a:cs typeface="Courier New" panose="02070309020205020404" pitchFamily="49" charset="0"/>
              </a:rPr>
              <a:t>             |       Mean   std. err.       DEFF      DEFT</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age |   42.23732   .3034412      3.9612   1.99028</a:t>
            </a:r>
          </a:p>
          <a:p>
            <a:pPr marL="0" indent="0">
              <a:buNone/>
            </a:pPr>
            <a:r>
              <a:rPr lang="en-US" sz="2400">
                <a:latin typeface="Courier New" panose="02070309020205020404" pitchFamily="49" charset="0"/>
                <a:cs typeface="Courier New" panose="02070309020205020404" pitchFamily="49" charset="0"/>
              </a:rPr>
              <a:t>----------------------------------------------------------</a:t>
            </a:r>
          </a:p>
          <a:p>
            <a:pPr marL="0" indent="0">
              <a:buNone/>
            </a:pPr>
            <a:endParaRPr lang="en-US" sz="24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490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765B-57BC-4B74-B085-29DDB5047757}"/>
              </a:ext>
            </a:extLst>
          </p:cNvPr>
          <p:cNvSpPr>
            <a:spLocks noGrp="1"/>
          </p:cNvSpPr>
          <p:nvPr>
            <p:ph type="title"/>
          </p:nvPr>
        </p:nvSpPr>
        <p:spPr/>
        <p:txBody>
          <a:bodyPr/>
          <a:lstStyle/>
          <a:p>
            <a:r>
              <a:rPr lang="en-US"/>
              <a:t>Including the mis-specification effects</a:t>
            </a:r>
          </a:p>
        </p:txBody>
      </p:sp>
      <p:sp>
        <p:nvSpPr>
          <p:cNvPr id="3" name="Content Placeholder 2">
            <a:extLst>
              <a:ext uri="{FF2B5EF4-FFF2-40B4-BE49-F238E27FC236}">
                <a16:creationId xmlns:a16="http://schemas.microsoft.com/office/drawing/2014/main" id="{67AA9680-CB7B-4A8E-A072-C09D80957593}"/>
              </a:ext>
            </a:extLst>
          </p:cNvPr>
          <p:cNvSpPr>
            <a:spLocks noGrp="1"/>
          </p:cNvSpPr>
          <p:nvPr>
            <p:ph idx="1"/>
          </p:nvPr>
        </p:nvSpPr>
        <p:spPr/>
        <p:txBody>
          <a:bodyPr>
            <a:normAutofit/>
          </a:bodyPr>
          <a:lstStyle/>
          <a:p>
            <a:pPr marL="0" indent="0">
              <a:buNone/>
            </a:pPr>
            <a:r>
              <a:rPr lang="en-US" sz="3200" b="1">
                <a:latin typeface="Courier New" panose="02070309020205020404" pitchFamily="49" charset="0"/>
                <a:cs typeface="Courier New" panose="02070309020205020404" pitchFamily="49" charset="0"/>
              </a:rPr>
              <a:t>estat effects, deff deft meff meft</a:t>
            </a:r>
          </a:p>
          <a:p>
            <a:pPr marL="0" indent="0">
              <a:buNone/>
            </a:pPr>
            <a:endParaRPr lang="en-US" sz="1600">
              <a:latin typeface="Courier New" panose="02070309020205020404" pitchFamily="49" charset="0"/>
              <a:cs typeface="Courier New" panose="02070309020205020404" pitchFamily="49" charset="0"/>
            </a:endParaRPr>
          </a:p>
          <a:p>
            <a:pPr marL="0" indent="0">
              <a:buNone/>
            </a:pPr>
            <a:r>
              <a:rPr lang="en-US" sz="1600">
                <a:latin typeface="Courier New" panose="02070309020205020404" pitchFamily="49" charset="0"/>
                <a:cs typeface="Courier New" panose="02070309020205020404" pitchFamily="49" charset="0"/>
              </a:rPr>
              <a:t>------------------------------------------------------------------------------</a:t>
            </a:r>
          </a:p>
          <a:p>
            <a:pPr marL="0" indent="0">
              <a:buNone/>
            </a:pPr>
            <a:r>
              <a:rPr lang="en-US" sz="1600">
                <a:latin typeface="Courier New" panose="02070309020205020404" pitchFamily="49" charset="0"/>
                <a:cs typeface="Courier New" panose="02070309020205020404" pitchFamily="49" charset="0"/>
              </a:rPr>
              <a:t>             |             Linearized</a:t>
            </a:r>
          </a:p>
          <a:p>
            <a:pPr marL="0" indent="0">
              <a:buNone/>
            </a:pPr>
            <a:r>
              <a:rPr lang="en-US" sz="1600">
                <a:latin typeface="Courier New" panose="02070309020205020404" pitchFamily="49" charset="0"/>
                <a:cs typeface="Courier New" panose="02070309020205020404" pitchFamily="49" charset="0"/>
              </a:rPr>
              <a:t>             |       Mean   std. err.       DEFF      DEFT      MEFF      MEFT</a:t>
            </a:r>
          </a:p>
          <a:p>
            <a:pPr marL="0" indent="0">
              <a:buNone/>
            </a:pPr>
            <a:r>
              <a:rPr lang="en-US" sz="1600">
                <a:latin typeface="Courier New" panose="02070309020205020404" pitchFamily="49" charset="0"/>
                <a:cs typeface="Courier New" panose="02070309020205020404" pitchFamily="49" charset="0"/>
              </a:rPr>
              <a:t>-------------+----------------------------------------------------------------</a:t>
            </a:r>
          </a:p>
          <a:p>
            <a:pPr marL="0" indent="0">
              <a:buNone/>
            </a:pPr>
            <a:r>
              <a:rPr lang="en-US" sz="1600">
                <a:latin typeface="Courier New" panose="02070309020205020404" pitchFamily="49" charset="0"/>
                <a:cs typeface="Courier New" panose="02070309020205020404" pitchFamily="49" charset="0"/>
              </a:rPr>
              <a:t>         age |   42.23732   .3034412      3.9612   1.99028     3.211   1.79193</a:t>
            </a:r>
          </a:p>
          <a:p>
            <a:pPr marL="0" indent="0">
              <a:buNone/>
            </a:pPr>
            <a:r>
              <a:rPr lang="en-US" sz="1600">
                <a:latin typeface="Courier New" panose="02070309020205020404" pitchFamily="49" charset="0"/>
                <a:cs typeface="Courier New" panose="02070309020205020404" pitchFamily="49" charset="0"/>
              </a:rPr>
              <a:t>------------------------------------------------------------------------------</a:t>
            </a:r>
          </a:p>
          <a:p>
            <a:pPr marL="0" indent="0">
              <a:buNone/>
            </a:pPr>
            <a:endParaRPr lang="en-US" sz="18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9514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9545A-3AA2-4CD0-8CCD-8957C362C278}"/>
              </a:ext>
            </a:extLst>
          </p:cNvPr>
          <p:cNvSpPr>
            <a:spLocks noGrp="1"/>
          </p:cNvSpPr>
          <p:nvPr>
            <p:ph type="title"/>
          </p:nvPr>
        </p:nvSpPr>
        <p:spPr/>
        <p:txBody>
          <a:bodyPr/>
          <a:lstStyle/>
          <a:p>
            <a:r>
              <a:rPr lang="en-US"/>
              <a:t>The coefficient of variation</a:t>
            </a:r>
          </a:p>
        </p:txBody>
      </p:sp>
      <p:sp>
        <p:nvSpPr>
          <p:cNvPr id="3" name="Content Placeholder 2">
            <a:extLst>
              <a:ext uri="{FF2B5EF4-FFF2-40B4-BE49-F238E27FC236}">
                <a16:creationId xmlns:a16="http://schemas.microsoft.com/office/drawing/2014/main" id="{0B04D832-7672-469E-A0DD-011726A6DF0D}"/>
              </a:ext>
            </a:extLst>
          </p:cNvPr>
          <p:cNvSpPr>
            <a:spLocks noGrp="1"/>
          </p:cNvSpPr>
          <p:nvPr>
            <p:ph idx="1"/>
          </p:nvPr>
        </p:nvSpPr>
        <p:spPr/>
        <p:txBody>
          <a:bodyPr/>
          <a:lstStyle/>
          <a:p>
            <a:r>
              <a:rPr lang="en-US"/>
              <a:t>The coefficient of variation is the ratio of the standard error to the mean, multiplied by 100% </a:t>
            </a:r>
          </a:p>
          <a:p>
            <a:r>
              <a:rPr lang="en-US"/>
              <a:t>It is an indication of the variability relative to the mean in the population and is not affected by the unit of measurement of the variable</a:t>
            </a:r>
          </a:p>
        </p:txBody>
      </p:sp>
    </p:spTree>
    <p:extLst>
      <p:ext uri="{BB962C8B-B14F-4D97-AF65-F5344CB8AC3E}">
        <p14:creationId xmlns:p14="http://schemas.microsoft.com/office/powerpoint/2010/main" val="4205124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C2A7-6944-407D-8F72-4ADDEA113A24}"/>
              </a:ext>
            </a:extLst>
          </p:cNvPr>
          <p:cNvSpPr>
            <a:spLocks noGrp="1"/>
          </p:cNvSpPr>
          <p:nvPr>
            <p:ph type="title"/>
          </p:nvPr>
        </p:nvSpPr>
        <p:spPr/>
        <p:txBody>
          <a:bodyPr/>
          <a:lstStyle/>
          <a:p>
            <a:r>
              <a:rPr lang="en-US"/>
              <a:t>Getting the coefficient of variation</a:t>
            </a:r>
          </a:p>
        </p:txBody>
      </p:sp>
      <p:sp>
        <p:nvSpPr>
          <p:cNvPr id="3" name="Content Placeholder 2">
            <a:extLst>
              <a:ext uri="{FF2B5EF4-FFF2-40B4-BE49-F238E27FC236}">
                <a16:creationId xmlns:a16="http://schemas.microsoft.com/office/drawing/2014/main" id="{F5E86282-686B-453A-AAFA-5D87C9145A18}"/>
              </a:ext>
            </a:extLst>
          </p:cNvPr>
          <p:cNvSpPr>
            <a:spLocks noGrp="1"/>
          </p:cNvSpPr>
          <p:nvPr>
            <p:ph idx="1"/>
          </p:nvPr>
        </p:nvSpPr>
        <p:spPr/>
        <p:txBody>
          <a:bodyPr>
            <a:normAutofit fontScale="85000" lnSpcReduction="20000"/>
          </a:bodyPr>
          <a:lstStyle/>
          <a:p>
            <a:pPr marL="0" indent="0">
              <a:buNone/>
            </a:pPr>
            <a:r>
              <a:rPr lang="en-US" b="1">
                <a:latin typeface="Courier New" panose="02070309020205020404" pitchFamily="49" charset="0"/>
                <a:cs typeface="Courier New" panose="02070309020205020404" pitchFamily="49" charset="0"/>
              </a:rPr>
              <a:t>estat cv // CV(b) = SE(b)/|b| x 100%</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Mean   std. err.     CV (%)</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age |   42.23732   .3034412      .71842</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b="1">
                <a:latin typeface="Courier New" panose="02070309020205020404" pitchFamily="49" charset="0"/>
                <a:cs typeface="Courier New" panose="02070309020205020404" pitchFamily="49" charset="0"/>
              </a:rPr>
              <a:t>display (.3034412/42.23732)*100</a:t>
            </a:r>
          </a:p>
          <a:p>
            <a:pPr marL="0" indent="0">
              <a:buNone/>
            </a:pPr>
            <a:r>
              <a:rPr lang="en-US">
                <a:latin typeface="Courier New" panose="02070309020205020404" pitchFamily="49" charset="0"/>
                <a:cs typeface="Courier New" panose="02070309020205020404" pitchFamily="49" charset="0"/>
              </a:rPr>
              <a:t>.71841963</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28007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EB82-8ACE-4136-A351-FFD0E312C696}"/>
              </a:ext>
            </a:extLst>
          </p:cNvPr>
          <p:cNvSpPr>
            <a:spLocks noGrp="1"/>
          </p:cNvSpPr>
          <p:nvPr>
            <p:ph type="title"/>
          </p:nvPr>
        </p:nvSpPr>
        <p:spPr/>
        <p:txBody>
          <a:bodyPr/>
          <a:lstStyle/>
          <a:p>
            <a:r>
              <a:rPr lang="en-US"/>
              <a:t>Graphing the continuous variable “copper”</a:t>
            </a:r>
          </a:p>
        </p:txBody>
      </p:sp>
      <p:sp>
        <p:nvSpPr>
          <p:cNvPr id="3" name="Content Placeholder 2">
            <a:extLst>
              <a:ext uri="{FF2B5EF4-FFF2-40B4-BE49-F238E27FC236}">
                <a16:creationId xmlns:a16="http://schemas.microsoft.com/office/drawing/2014/main" id="{85D37E14-5220-4835-8E45-692C3735D3F0}"/>
              </a:ext>
            </a:extLst>
          </p:cNvPr>
          <p:cNvSpPr>
            <a:spLocks noGrp="1"/>
          </p:cNvSpPr>
          <p:nvPr>
            <p:ph idx="1"/>
          </p:nvPr>
        </p:nvSpPr>
        <p:spPr/>
        <p:txBody>
          <a:bodyPr/>
          <a:lstStyle/>
          <a:p>
            <a:pPr marL="0" indent="0">
              <a:buNone/>
            </a:pPr>
            <a:r>
              <a:rPr lang="en-US" sz="1200" b="1">
                <a:latin typeface="Courier New" panose="02070309020205020404" pitchFamily="49" charset="0"/>
                <a:cs typeface="Courier New" panose="02070309020205020404" pitchFamily="49" charset="0"/>
              </a:rPr>
              <a:t>capture drop int_finalwgt</a:t>
            </a:r>
          </a:p>
          <a:p>
            <a:pPr marL="0" indent="0">
              <a:buNone/>
            </a:pPr>
            <a:r>
              <a:rPr lang="en-US" sz="1200" b="1">
                <a:latin typeface="Courier New" panose="02070309020205020404" pitchFamily="49" charset="0"/>
                <a:cs typeface="Courier New" panose="02070309020205020404" pitchFamily="49" charset="0"/>
              </a:rPr>
              <a:t>gen int_finalwgt = int(finalwgt)</a:t>
            </a:r>
          </a:p>
          <a:p>
            <a:pPr marL="0" indent="0">
              <a:buNone/>
            </a:pPr>
            <a:r>
              <a:rPr lang="en-US" sz="1200" b="1">
                <a:latin typeface="Courier New" panose="02070309020205020404" pitchFamily="49" charset="0"/>
                <a:cs typeface="Courier New" panose="02070309020205020404" pitchFamily="49" charset="0"/>
              </a:rPr>
              <a:t>histogram copper [fw = int_finalwgt], bin(20)</a:t>
            </a:r>
          </a:p>
          <a:p>
            <a:pPr marL="0" indent="0">
              <a:buNone/>
            </a:pPr>
            <a:r>
              <a:rPr lang="en-US" sz="1200">
                <a:latin typeface="Courier New" panose="02070309020205020404" pitchFamily="49" charset="0"/>
                <a:cs typeface="Courier New" panose="02070309020205020404" pitchFamily="49" charset="0"/>
              </a:rPr>
              <a:t>(bin=20, start=37, width=15.45)</a:t>
            </a:r>
          </a:p>
          <a:p>
            <a:pPr marL="0" indent="0">
              <a:buNone/>
            </a:pPr>
            <a:endParaRPr lang="en-US">
              <a:latin typeface="Courier New" panose="02070309020205020404" pitchFamily="49" charset="0"/>
              <a:cs typeface="Courier New" panose="02070309020205020404" pitchFamily="49" charset="0"/>
            </a:endParaRPr>
          </a:p>
          <a:p>
            <a:pPr marL="0" indent="0">
              <a:buNone/>
            </a:pPr>
            <a:endParaRPr lang="en-US">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765321B1-EB9A-4EE8-AC99-945AE34FDDFF}"/>
              </a:ext>
            </a:extLst>
          </p:cNvPr>
          <p:cNvPicPr>
            <a:picLocks noChangeAspect="1"/>
          </p:cNvPicPr>
          <p:nvPr/>
        </p:nvPicPr>
        <p:blipFill>
          <a:blip r:embed="rId2"/>
          <a:stretch>
            <a:fillRect/>
          </a:stretch>
        </p:blipFill>
        <p:spPr>
          <a:xfrm>
            <a:off x="629165" y="2948060"/>
            <a:ext cx="6282274" cy="3777184"/>
          </a:xfrm>
          <a:prstGeom prst="rect">
            <a:avLst/>
          </a:prstGeom>
        </p:spPr>
      </p:pic>
    </p:spTree>
    <p:extLst>
      <p:ext uri="{BB962C8B-B14F-4D97-AF65-F5344CB8AC3E}">
        <p14:creationId xmlns:p14="http://schemas.microsoft.com/office/powerpoint/2010/main" val="163998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BF7D9-9645-4F3C-97BF-859EDD7FDFE0}"/>
              </a:ext>
            </a:extLst>
          </p:cNvPr>
          <p:cNvSpPr>
            <a:spLocks noGrp="1"/>
          </p:cNvSpPr>
          <p:nvPr>
            <p:ph type="title"/>
          </p:nvPr>
        </p:nvSpPr>
        <p:spPr/>
        <p:txBody>
          <a:bodyPr/>
          <a:lstStyle/>
          <a:p>
            <a:r>
              <a:rPr lang="en-US"/>
              <a:t>Common questions</a:t>
            </a:r>
          </a:p>
        </p:txBody>
      </p:sp>
      <p:sp>
        <p:nvSpPr>
          <p:cNvPr id="3" name="Content Placeholder 2">
            <a:extLst>
              <a:ext uri="{FF2B5EF4-FFF2-40B4-BE49-F238E27FC236}">
                <a16:creationId xmlns:a16="http://schemas.microsoft.com/office/drawing/2014/main" id="{8FDA81F1-BFE7-4BFD-869C-73CAECB51470}"/>
              </a:ext>
            </a:extLst>
          </p:cNvPr>
          <p:cNvSpPr>
            <a:spLocks noGrp="1"/>
          </p:cNvSpPr>
          <p:nvPr>
            <p:ph idx="1"/>
          </p:nvPr>
        </p:nvSpPr>
        <p:spPr/>
        <p:txBody>
          <a:bodyPr/>
          <a:lstStyle/>
          <a:p>
            <a:r>
              <a:rPr lang="en-US"/>
              <a:t>What are complex survey data?</a:t>
            </a:r>
          </a:p>
          <a:p>
            <a:r>
              <a:rPr lang="en-US"/>
              <a:t>How are those data different from other types of data?</a:t>
            </a:r>
          </a:p>
        </p:txBody>
      </p:sp>
    </p:spTree>
    <p:extLst>
      <p:ext uri="{BB962C8B-B14F-4D97-AF65-F5344CB8AC3E}">
        <p14:creationId xmlns:p14="http://schemas.microsoft.com/office/powerpoint/2010/main" val="2592591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A726-14E9-44D2-B983-4E38EB68D1D0}"/>
              </a:ext>
            </a:extLst>
          </p:cNvPr>
          <p:cNvSpPr>
            <a:spLocks noGrp="1"/>
          </p:cNvSpPr>
          <p:nvPr>
            <p:ph type="title"/>
          </p:nvPr>
        </p:nvSpPr>
        <p:spPr/>
        <p:txBody>
          <a:bodyPr/>
          <a:lstStyle/>
          <a:p>
            <a:r>
              <a:rPr lang="en-US"/>
              <a:t>Graphing the continuous variable “age” with a normal curve overlayed</a:t>
            </a:r>
          </a:p>
        </p:txBody>
      </p:sp>
      <p:sp>
        <p:nvSpPr>
          <p:cNvPr id="3" name="Content Placeholder 2">
            <a:extLst>
              <a:ext uri="{FF2B5EF4-FFF2-40B4-BE49-F238E27FC236}">
                <a16:creationId xmlns:a16="http://schemas.microsoft.com/office/drawing/2014/main" id="{2ED88649-869D-495B-99CA-EF3C9189F5BE}"/>
              </a:ext>
            </a:extLst>
          </p:cNvPr>
          <p:cNvSpPr>
            <a:spLocks noGrp="1"/>
          </p:cNvSpPr>
          <p:nvPr>
            <p:ph idx="1"/>
          </p:nvPr>
        </p:nvSpPr>
        <p:spPr/>
        <p:txBody>
          <a:bodyPr>
            <a:normAutofit/>
          </a:bodyPr>
          <a:lstStyle/>
          <a:p>
            <a:pPr marL="0" indent="0">
              <a:buNone/>
            </a:pPr>
            <a:r>
              <a:rPr lang="en-US" sz="1600" b="1">
                <a:latin typeface="Courier New" panose="02070309020205020404" pitchFamily="49" charset="0"/>
                <a:cs typeface="Courier New" panose="02070309020205020404" pitchFamily="49" charset="0"/>
              </a:rPr>
              <a:t>histogram age [fw = int_finalwgt], bin(20) normal</a:t>
            </a:r>
          </a:p>
          <a:p>
            <a:pPr marL="0" indent="0">
              <a:buNone/>
            </a:pPr>
            <a:endParaRPr lang="en-US" sz="160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46E1FBBD-BF60-4955-87E6-B5246A08DA58}"/>
              </a:ext>
            </a:extLst>
          </p:cNvPr>
          <p:cNvPicPr>
            <a:picLocks noChangeAspect="1"/>
          </p:cNvPicPr>
          <p:nvPr/>
        </p:nvPicPr>
        <p:blipFill>
          <a:blip r:embed="rId2"/>
          <a:stretch>
            <a:fillRect/>
          </a:stretch>
        </p:blipFill>
        <p:spPr>
          <a:xfrm>
            <a:off x="740001" y="2294065"/>
            <a:ext cx="6856476" cy="4122420"/>
          </a:xfrm>
          <a:prstGeom prst="rect">
            <a:avLst/>
          </a:prstGeom>
        </p:spPr>
      </p:pic>
    </p:spTree>
    <p:extLst>
      <p:ext uri="{BB962C8B-B14F-4D97-AF65-F5344CB8AC3E}">
        <p14:creationId xmlns:p14="http://schemas.microsoft.com/office/powerpoint/2010/main" val="544350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F0B50-9652-40FA-A872-37D95A59C8C2}"/>
              </a:ext>
            </a:extLst>
          </p:cNvPr>
          <p:cNvSpPr>
            <a:spLocks noGrp="1"/>
          </p:cNvSpPr>
          <p:nvPr>
            <p:ph type="title"/>
          </p:nvPr>
        </p:nvSpPr>
        <p:spPr/>
        <p:txBody>
          <a:bodyPr/>
          <a:lstStyle/>
          <a:p>
            <a:r>
              <a:rPr lang="en-US"/>
              <a:t>The ratio of “copper” to “hemocrit”</a:t>
            </a:r>
          </a:p>
        </p:txBody>
      </p:sp>
      <p:sp>
        <p:nvSpPr>
          <p:cNvPr id="3" name="Content Placeholder 2">
            <a:extLst>
              <a:ext uri="{FF2B5EF4-FFF2-40B4-BE49-F238E27FC236}">
                <a16:creationId xmlns:a16="http://schemas.microsoft.com/office/drawing/2014/main" id="{24B90A80-734D-45FC-8D85-30479279ACD3}"/>
              </a:ext>
            </a:extLst>
          </p:cNvPr>
          <p:cNvSpPr>
            <a:spLocks noGrp="1"/>
          </p:cNvSpPr>
          <p:nvPr>
            <p:ph idx="1"/>
          </p:nvPr>
        </p:nvSpPr>
        <p:spPr>
          <a:xfrm>
            <a:off x="838200" y="1825625"/>
            <a:ext cx="10515600" cy="4351338"/>
          </a:xfrm>
        </p:spPr>
        <p:txBody>
          <a:bodyPr>
            <a:normAutofit fontScale="47500" lnSpcReduction="20000"/>
          </a:bodyPr>
          <a:lstStyle/>
          <a:p>
            <a:pPr marL="0" indent="0">
              <a:buNone/>
            </a:pPr>
            <a:r>
              <a:rPr lang="en-US" sz="5100" b="1">
                <a:latin typeface="Courier New" panose="02070309020205020404" pitchFamily="49" charset="0"/>
                <a:cs typeface="Courier New" panose="02070309020205020404" pitchFamily="49" charset="0"/>
              </a:rPr>
              <a:t>svy: ratio copper hct</a:t>
            </a:r>
          </a:p>
          <a:p>
            <a:pPr marL="0" indent="0">
              <a:buNone/>
            </a:pPr>
            <a:r>
              <a:rPr lang="en-US" sz="2400">
                <a:latin typeface="Courier New" panose="02070309020205020404" pitchFamily="49" charset="0"/>
                <a:cs typeface="Courier New" panose="02070309020205020404" pitchFamily="49" charset="0"/>
              </a:rPr>
              <a:t>(running ratio on estimation sample)</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Survey: Ratio estimation</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Number of strata = 31            Number of obs   =       9,118</a:t>
            </a:r>
          </a:p>
          <a:p>
            <a:pPr marL="0" indent="0">
              <a:buNone/>
            </a:pPr>
            <a:r>
              <a:rPr lang="en-US" sz="2400">
                <a:latin typeface="Courier New" panose="02070309020205020404" pitchFamily="49" charset="0"/>
                <a:cs typeface="Courier New" panose="02070309020205020404" pitchFamily="49" charset="0"/>
              </a:rPr>
              <a:t>Number of PSUs   = 62            Population size = 103,505,700</a:t>
            </a:r>
          </a:p>
          <a:p>
            <a:pPr marL="0" indent="0">
              <a:buNone/>
            </a:pPr>
            <a:r>
              <a:rPr lang="en-US" sz="2400">
                <a:latin typeface="Courier New" panose="02070309020205020404" pitchFamily="49" charset="0"/>
                <a:cs typeface="Courier New" panose="02070309020205020404" pitchFamily="49" charset="0"/>
              </a:rPr>
              <a:t>                                 Design df       =          31</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     _ratio_1: copper/hct</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             Linearized</a:t>
            </a:r>
          </a:p>
          <a:p>
            <a:pPr marL="0" indent="0">
              <a:buNone/>
            </a:pPr>
            <a:r>
              <a:rPr lang="en-US" sz="2400">
                <a:latin typeface="Courier New" panose="02070309020205020404" pitchFamily="49" charset="0"/>
                <a:cs typeface="Courier New" panose="02070309020205020404" pitchFamily="49" charset="0"/>
              </a:rPr>
              <a:t>             |      Ratio   std. err.     [95% conf. interval]</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_ratio_1 |   2.971668   .0179592       2.93504    3.008296</a:t>
            </a:r>
          </a:p>
          <a:p>
            <a:pPr marL="0" indent="0">
              <a:buNone/>
            </a:pPr>
            <a:r>
              <a:rPr lang="en-US" sz="2400">
                <a:latin typeface="Courier New" panose="02070309020205020404" pitchFamily="49" charset="0"/>
                <a:cs typeface="Courier New" panose="02070309020205020404" pitchFamily="49" charset="0"/>
              </a:rPr>
              <a:t>--------------------------------------------------------------</a:t>
            </a:r>
          </a:p>
          <a:p>
            <a:pPr marL="0" indent="0">
              <a:buNone/>
            </a:pPr>
            <a:endParaRPr lang="en-US" sz="24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86851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4293-9095-4D4B-9807-42CC9D3114B1}"/>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658F4088-9C0E-41A1-8742-66F0B0E185FB}"/>
              </a:ext>
            </a:extLst>
          </p:cNvPr>
          <p:cNvSpPr>
            <a:spLocks noGrp="1"/>
          </p:cNvSpPr>
          <p:nvPr>
            <p:ph idx="1"/>
          </p:nvPr>
        </p:nvSpPr>
        <p:spPr/>
        <p:txBody>
          <a:bodyPr/>
          <a:lstStyle/>
          <a:p>
            <a:r>
              <a:rPr lang="en-US"/>
              <a:t>How could you get the ratio of females to males?</a:t>
            </a:r>
          </a:p>
        </p:txBody>
      </p:sp>
    </p:spTree>
    <p:extLst>
      <p:ext uri="{BB962C8B-B14F-4D97-AF65-F5344CB8AC3E}">
        <p14:creationId xmlns:p14="http://schemas.microsoft.com/office/powerpoint/2010/main" val="1553716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BAC7-E3E0-4E44-99C8-DA81B2EA415F}"/>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4539A578-9CEB-49F8-8149-9D50E85B4A61}"/>
              </a:ext>
            </a:extLst>
          </p:cNvPr>
          <p:cNvSpPr>
            <a:spLocks noGrp="1"/>
          </p:cNvSpPr>
          <p:nvPr>
            <p:ph idx="1"/>
          </p:nvPr>
        </p:nvSpPr>
        <p:spPr/>
        <p:txBody>
          <a:bodyPr>
            <a:normAutofit fontScale="85000" lnSpcReduction="20000"/>
          </a:bodyPr>
          <a:lstStyle/>
          <a:p>
            <a:r>
              <a:rPr lang="en-US"/>
              <a:t>Create a new variable that is coded 0 for females and 1 for males</a:t>
            </a:r>
          </a:p>
          <a:p>
            <a:pPr marL="0" indent="0">
              <a:buNone/>
            </a:pPr>
            <a:r>
              <a:rPr lang="en-US" b="1">
                <a:latin typeface="Courier New" panose="02070309020205020404" pitchFamily="49" charset="0"/>
                <a:cs typeface="Courier New" panose="02070309020205020404" pitchFamily="49" charset="0"/>
              </a:rPr>
              <a:t>gen male = !female</a:t>
            </a:r>
          </a:p>
          <a:p>
            <a:pPr marL="0" indent="0">
              <a:buNone/>
            </a:pPr>
            <a:r>
              <a:rPr lang="en-US" b="1">
                <a:latin typeface="Courier New" panose="02070309020205020404" pitchFamily="49" charset="0"/>
                <a:cs typeface="Courier New" panose="02070309020205020404" pitchFamily="49" charset="0"/>
              </a:rPr>
              <a:t>tab female male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         male</a:t>
            </a:r>
          </a:p>
          <a:p>
            <a:pPr marL="0" indent="0">
              <a:buNone/>
            </a:pPr>
            <a:r>
              <a:rPr lang="en-US">
                <a:latin typeface="Courier New" panose="02070309020205020404" pitchFamily="49" charset="0"/>
                <a:cs typeface="Courier New" panose="02070309020205020404" pitchFamily="49" charset="0"/>
              </a:rPr>
              <a:t>    Female |         0          1 |     Total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Male |         0      4,909 |     4,909 </a:t>
            </a:r>
          </a:p>
          <a:p>
            <a:pPr marL="0" indent="0">
              <a:buNone/>
            </a:pPr>
            <a:r>
              <a:rPr lang="en-US">
                <a:latin typeface="Courier New" panose="02070309020205020404" pitchFamily="49" charset="0"/>
                <a:cs typeface="Courier New" panose="02070309020205020404" pitchFamily="49" charset="0"/>
              </a:rPr>
              <a:t>    Female |     5,428          0 |     5,428 </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Total |     5,428      4,909 |    10,337</a:t>
            </a:r>
          </a:p>
          <a:p>
            <a:pPr marL="0" indent="0">
              <a:buNone/>
            </a:pPr>
            <a:endParaRPr lang="en-US"/>
          </a:p>
        </p:txBody>
      </p:sp>
    </p:spTree>
    <p:extLst>
      <p:ext uri="{BB962C8B-B14F-4D97-AF65-F5344CB8AC3E}">
        <p14:creationId xmlns:p14="http://schemas.microsoft.com/office/powerpoint/2010/main" val="1377591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9E98B-9FC2-44B9-9F77-8FFD4DBB184B}"/>
              </a:ext>
            </a:extLst>
          </p:cNvPr>
          <p:cNvSpPr>
            <a:spLocks noGrp="1"/>
          </p:cNvSpPr>
          <p:nvPr>
            <p:ph type="title"/>
          </p:nvPr>
        </p:nvSpPr>
        <p:spPr/>
        <p:txBody>
          <a:bodyPr/>
          <a:lstStyle/>
          <a:p>
            <a:r>
              <a:rPr lang="en-US"/>
              <a:t>Answer continued</a:t>
            </a:r>
          </a:p>
        </p:txBody>
      </p:sp>
      <p:sp>
        <p:nvSpPr>
          <p:cNvPr id="3" name="Content Placeholder 2">
            <a:extLst>
              <a:ext uri="{FF2B5EF4-FFF2-40B4-BE49-F238E27FC236}">
                <a16:creationId xmlns:a16="http://schemas.microsoft.com/office/drawing/2014/main" id="{D6983685-7D69-4B42-B2FA-374CBA9D4235}"/>
              </a:ext>
            </a:extLst>
          </p:cNvPr>
          <p:cNvSpPr>
            <a:spLocks noGrp="1"/>
          </p:cNvSpPr>
          <p:nvPr>
            <p:ph idx="1"/>
          </p:nvPr>
        </p:nvSpPr>
        <p:spPr/>
        <p:txBody>
          <a:bodyPr>
            <a:normAutofit fontScale="70000" lnSpcReduction="20000"/>
          </a:bodyPr>
          <a:lstStyle/>
          <a:p>
            <a:r>
              <a:rPr lang="en-US"/>
              <a:t>Use that new variable (called “male”) and the variable “female” on the </a:t>
            </a:r>
            <a:r>
              <a:rPr lang="en-US" b="1"/>
              <a:t>svy: ratio </a:t>
            </a:r>
            <a:r>
              <a:rPr lang="en-US"/>
              <a:t>commnd</a:t>
            </a:r>
          </a:p>
          <a:p>
            <a:pPr marL="0" indent="0">
              <a:buNone/>
            </a:pPr>
            <a:r>
              <a:rPr lang="en-US" sz="3400" b="1">
                <a:latin typeface="Courier New" panose="02070309020205020404" pitchFamily="49" charset="0"/>
                <a:cs typeface="Courier New" panose="02070309020205020404" pitchFamily="49" charset="0"/>
              </a:rPr>
              <a:t>ratio female male</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Ratio estimation                        Number of obs = 10,337</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     _ratio_1: female/male</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             Linearized</a:t>
            </a:r>
          </a:p>
          <a:p>
            <a:pPr marL="0" indent="0">
              <a:buNone/>
            </a:pPr>
            <a:r>
              <a:rPr lang="en-US" sz="2400">
                <a:latin typeface="Courier New" panose="02070309020205020404" pitchFamily="49" charset="0"/>
                <a:cs typeface="Courier New" panose="02070309020205020404" pitchFamily="49" charset="0"/>
              </a:rPr>
              <a:t>             |      Ratio   std. err.     [95% conf. interval]</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_ratio_1 |   1.105724   .0217795      1.063032    1.148416</a:t>
            </a:r>
          </a:p>
          <a:p>
            <a:pPr marL="0" indent="0">
              <a:buNone/>
            </a:pPr>
            <a:r>
              <a:rPr lang="en-US" sz="2400">
                <a:latin typeface="Courier New" panose="02070309020205020404" pitchFamily="49" charset="0"/>
                <a:cs typeface="Courier New" panose="02070309020205020404" pitchFamily="49" charset="0"/>
              </a:rPr>
              <a:t>--------------------------------------------------------------</a:t>
            </a:r>
          </a:p>
          <a:p>
            <a:pPr marL="0" indent="0">
              <a:buNone/>
            </a:pPr>
            <a:endParaRPr lang="en-US" sz="24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713623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8E68D-E902-4230-9AC0-414D6152C32A}"/>
              </a:ext>
            </a:extLst>
          </p:cNvPr>
          <p:cNvSpPr>
            <a:spLocks noGrp="1"/>
          </p:cNvSpPr>
          <p:nvPr>
            <p:ph type="title"/>
          </p:nvPr>
        </p:nvSpPr>
        <p:spPr/>
        <p:txBody>
          <a:bodyPr/>
          <a:lstStyle/>
          <a:p>
            <a:r>
              <a:rPr lang="en-US"/>
              <a:t>Using the </a:t>
            </a:r>
            <a:r>
              <a:rPr lang="en-US" b="1"/>
              <a:t>svy: total </a:t>
            </a:r>
            <a:r>
              <a:rPr lang="en-US"/>
              <a:t>command</a:t>
            </a:r>
          </a:p>
        </p:txBody>
      </p:sp>
      <p:sp>
        <p:nvSpPr>
          <p:cNvPr id="3" name="Content Placeholder 2">
            <a:extLst>
              <a:ext uri="{FF2B5EF4-FFF2-40B4-BE49-F238E27FC236}">
                <a16:creationId xmlns:a16="http://schemas.microsoft.com/office/drawing/2014/main" id="{5840D990-58C5-4133-8C02-DE524FA67E91}"/>
              </a:ext>
            </a:extLst>
          </p:cNvPr>
          <p:cNvSpPr>
            <a:spLocks noGrp="1"/>
          </p:cNvSpPr>
          <p:nvPr>
            <p:ph idx="1"/>
          </p:nvPr>
        </p:nvSpPr>
        <p:spPr/>
        <p:txBody>
          <a:bodyPr>
            <a:normAutofit fontScale="55000" lnSpcReduction="20000"/>
          </a:bodyPr>
          <a:lstStyle/>
          <a:p>
            <a:pPr marL="0" indent="0">
              <a:buNone/>
            </a:pPr>
            <a:r>
              <a:rPr lang="en-US" sz="3600" b="1">
                <a:latin typeface="Courier New" panose="02070309020205020404" pitchFamily="49" charset="0"/>
                <a:cs typeface="Courier New" panose="02070309020205020404" pitchFamily="49" charset="0"/>
              </a:rPr>
              <a:t>svy: total diabetes</a:t>
            </a:r>
          </a:p>
          <a:p>
            <a:pPr marL="0" indent="0">
              <a:buNone/>
            </a:pPr>
            <a:r>
              <a:rPr lang="en-US">
                <a:latin typeface="Courier New" panose="02070309020205020404" pitchFamily="49" charset="0"/>
                <a:cs typeface="Courier New" panose="02070309020205020404" pitchFamily="49" charset="0"/>
              </a:rPr>
              <a:t>(running total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Total estimation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10,335</a:t>
            </a:r>
          </a:p>
          <a:p>
            <a:pPr marL="0" indent="0">
              <a:buNone/>
            </a:pPr>
            <a:r>
              <a:rPr lang="en-US">
                <a:latin typeface="Courier New" panose="02070309020205020404" pitchFamily="49" charset="0"/>
                <a:cs typeface="Courier New" panose="02070309020205020404" pitchFamily="49" charset="0"/>
              </a:rPr>
              <a:t>Number of PSUs   = 62            Population size = 116,997,257</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Total   std. err.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diabetes |    4011281   233292.8       3535477     4487085</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09019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45F3D-777F-4BAA-99D5-905DE474E0F8}"/>
              </a:ext>
            </a:extLst>
          </p:cNvPr>
          <p:cNvSpPr>
            <a:spLocks noGrp="1"/>
          </p:cNvSpPr>
          <p:nvPr>
            <p:ph type="title"/>
          </p:nvPr>
        </p:nvSpPr>
        <p:spPr/>
        <p:txBody>
          <a:bodyPr/>
          <a:lstStyle/>
          <a:p>
            <a:r>
              <a:rPr lang="en-US"/>
              <a:t>Using the post-estimation command </a:t>
            </a:r>
            <a:r>
              <a:rPr lang="en-US" b="1"/>
              <a:t>estimates table</a:t>
            </a:r>
          </a:p>
        </p:txBody>
      </p:sp>
      <p:sp>
        <p:nvSpPr>
          <p:cNvPr id="3" name="Content Placeholder 2">
            <a:extLst>
              <a:ext uri="{FF2B5EF4-FFF2-40B4-BE49-F238E27FC236}">
                <a16:creationId xmlns:a16="http://schemas.microsoft.com/office/drawing/2014/main" id="{A43C58C6-DA04-49D7-B098-5B07315F79C1}"/>
              </a:ext>
            </a:extLst>
          </p:cNvPr>
          <p:cNvSpPr>
            <a:spLocks noGrp="1"/>
          </p:cNvSpPr>
          <p:nvPr>
            <p:ph idx="1"/>
          </p:nvPr>
        </p:nvSpPr>
        <p:spPr/>
        <p:txBody>
          <a:bodyPr>
            <a:normAutofit lnSpcReduction="10000"/>
          </a:bodyPr>
          <a:lstStyle/>
          <a:p>
            <a:pPr marL="0" indent="0">
              <a:buNone/>
            </a:pPr>
            <a:r>
              <a:rPr lang="en-US" b="1">
                <a:latin typeface="Courier New" panose="02070309020205020404" pitchFamily="49" charset="0"/>
                <a:cs typeface="Courier New" panose="02070309020205020404" pitchFamily="49" charset="0"/>
              </a:rPr>
              <a:t>estimates table, b(%15.2f) se(%13.2f)</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Variable |     Active       </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diabetes |      4011281.00  </a:t>
            </a:r>
          </a:p>
          <a:p>
            <a:pPr marL="0" indent="0">
              <a:buNone/>
            </a:pPr>
            <a:r>
              <a:rPr lang="en-US">
                <a:latin typeface="Courier New" panose="02070309020205020404" pitchFamily="49" charset="0"/>
                <a:cs typeface="Courier New" panose="02070309020205020404" pitchFamily="49" charset="0"/>
              </a:rPr>
              <a:t>             |       233292.85  </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Legend: b/se</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495124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1F9C4-79FF-4B8D-989C-A5ABCD6627A1}"/>
              </a:ext>
            </a:extLst>
          </p:cNvPr>
          <p:cNvSpPr>
            <a:spLocks noGrp="1"/>
          </p:cNvSpPr>
          <p:nvPr>
            <p:ph type="title"/>
          </p:nvPr>
        </p:nvSpPr>
        <p:spPr/>
        <p:txBody>
          <a:bodyPr/>
          <a:lstStyle/>
          <a:p>
            <a:r>
              <a:rPr lang="en-US"/>
              <a:t>Another example</a:t>
            </a:r>
          </a:p>
        </p:txBody>
      </p:sp>
      <p:sp>
        <p:nvSpPr>
          <p:cNvPr id="3" name="Content Placeholder 2">
            <a:extLst>
              <a:ext uri="{FF2B5EF4-FFF2-40B4-BE49-F238E27FC236}">
                <a16:creationId xmlns:a16="http://schemas.microsoft.com/office/drawing/2014/main" id="{4E31904A-2ED4-456E-AD43-DDA31C2A97B4}"/>
              </a:ext>
            </a:extLst>
          </p:cNvPr>
          <p:cNvSpPr>
            <a:spLocks noGrp="1"/>
          </p:cNvSpPr>
          <p:nvPr>
            <p:ph idx="1"/>
          </p:nvPr>
        </p:nvSpPr>
        <p:spPr/>
        <p:txBody>
          <a:bodyPr>
            <a:normAutofit fontScale="55000" lnSpcReduction="20000"/>
          </a:bodyPr>
          <a:lstStyle/>
          <a:p>
            <a:pPr marL="0" indent="0">
              <a:buNone/>
            </a:pPr>
            <a:r>
              <a:rPr lang="en-US" b="1">
                <a:latin typeface="Courier New" panose="02070309020205020404" pitchFamily="49" charset="0"/>
                <a:cs typeface="Courier New" panose="02070309020205020404" pitchFamily="49" charset="0"/>
              </a:rPr>
              <a:t>svy: total diabetes</a:t>
            </a:r>
          </a:p>
          <a:p>
            <a:pPr marL="0" indent="0">
              <a:buNone/>
            </a:pPr>
            <a:r>
              <a:rPr lang="en-US">
                <a:latin typeface="Courier New" panose="02070309020205020404" pitchFamily="49" charset="0"/>
                <a:cs typeface="Courier New" panose="02070309020205020404" pitchFamily="49" charset="0"/>
              </a:rPr>
              <a:t>(running total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Total estimation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10,335</a:t>
            </a:r>
          </a:p>
          <a:p>
            <a:pPr marL="0" indent="0">
              <a:buNone/>
            </a:pPr>
            <a:r>
              <a:rPr lang="en-US">
                <a:latin typeface="Courier New" panose="02070309020205020404" pitchFamily="49" charset="0"/>
                <a:cs typeface="Courier New" panose="02070309020205020404" pitchFamily="49" charset="0"/>
              </a:rPr>
              <a:t>Number of PSUs   = 62            Population size = 116,997,257</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Total   std. err.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diabetes |    4011281   233292.8       3535477     4487085</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643561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76C2-988B-44AD-870C-06DAA469512D}"/>
              </a:ext>
            </a:extLst>
          </p:cNvPr>
          <p:cNvSpPr>
            <a:spLocks noGrp="1"/>
          </p:cNvSpPr>
          <p:nvPr>
            <p:ph type="title"/>
          </p:nvPr>
        </p:nvSpPr>
        <p:spPr/>
        <p:txBody>
          <a:bodyPr/>
          <a:lstStyle/>
          <a:p>
            <a:r>
              <a:rPr lang="en-US"/>
              <a:t>Using the </a:t>
            </a:r>
            <a:r>
              <a:rPr lang="en-US" b="1"/>
              <a:t>matlist</a:t>
            </a:r>
            <a:r>
              <a:rPr lang="en-US"/>
              <a:t> command to help format the output</a:t>
            </a:r>
          </a:p>
        </p:txBody>
      </p:sp>
      <p:sp>
        <p:nvSpPr>
          <p:cNvPr id="3" name="Content Placeholder 2">
            <a:extLst>
              <a:ext uri="{FF2B5EF4-FFF2-40B4-BE49-F238E27FC236}">
                <a16:creationId xmlns:a16="http://schemas.microsoft.com/office/drawing/2014/main" id="{58DD6CD9-5FD3-4FAA-AB0C-B037D3D8D352}"/>
              </a:ext>
            </a:extLst>
          </p:cNvPr>
          <p:cNvSpPr>
            <a:spLocks noGrp="1"/>
          </p:cNvSpPr>
          <p:nvPr>
            <p:ph idx="1"/>
          </p:nvPr>
        </p:nvSpPr>
        <p:spPr/>
        <p:txBody>
          <a:bodyPr/>
          <a:lstStyle/>
          <a:p>
            <a:pPr marL="0" indent="0">
              <a:buNone/>
            </a:pPr>
            <a:r>
              <a:rPr lang="en-US" b="1">
                <a:latin typeface="Courier New" panose="02070309020205020404" pitchFamily="49" charset="0"/>
                <a:cs typeface="Courier New" panose="02070309020205020404" pitchFamily="49" charset="0"/>
              </a:rPr>
              <a:t>matlist e(b), format(%15.2f)</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        diabetes </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y1 |      4011281.00 </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89040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75E6-9C9C-4087-8A3C-61BF7F255DBA}"/>
              </a:ext>
            </a:extLst>
          </p:cNvPr>
          <p:cNvSpPr>
            <a:spLocks noGrp="1"/>
          </p:cNvSpPr>
          <p:nvPr>
            <p:ph type="title"/>
          </p:nvPr>
        </p:nvSpPr>
        <p:spPr/>
        <p:txBody>
          <a:bodyPr>
            <a:normAutofit/>
          </a:bodyPr>
          <a:lstStyle/>
          <a:p>
            <a:r>
              <a:rPr lang="en-US"/>
              <a:t>Bivariate relationship between a binary and a continuous variable: point-biserial correlation</a:t>
            </a:r>
          </a:p>
        </p:txBody>
      </p:sp>
      <p:sp>
        <p:nvSpPr>
          <p:cNvPr id="3" name="Content Placeholder 2">
            <a:extLst>
              <a:ext uri="{FF2B5EF4-FFF2-40B4-BE49-F238E27FC236}">
                <a16:creationId xmlns:a16="http://schemas.microsoft.com/office/drawing/2014/main" id="{297E55C9-1033-4B19-8A99-9F73A8510458}"/>
              </a:ext>
            </a:extLst>
          </p:cNvPr>
          <p:cNvSpPr>
            <a:spLocks noGrp="1"/>
          </p:cNvSpPr>
          <p:nvPr>
            <p:ph idx="1"/>
          </p:nvPr>
        </p:nvSpPr>
        <p:spPr/>
        <p:txBody>
          <a:bodyPr>
            <a:normAutofit fontScale="32500" lnSpcReduction="20000"/>
          </a:bodyPr>
          <a:lstStyle/>
          <a:p>
            <a:pPr marL="0" indent="0">
              <a:buNone/>
            </a:pPr>
            <a:r>
              <a:rPr lang="en-US" b="1">
                <a:latin typeface="Courier New" panose="02070309020205020404" pitchFamily="49" charset="0"/>
                <a:cs typeface="Courier New" panose="02070309020205020404" pitchFamily="49" charset="0"/>
              </a:rPr>
              <a:t>svy: sem (&lt;- diabetes copper), standardize</a:t>
            </a:r>
          </a:p>
          <a:p>
            <a:pPr marL="0" indent="0">
              <a:buNone/>
            </a:pPr>
            <a:r>
              <a:rPr lang="en-US">
                <a:latin typeface="Courier New" panose="02070309020205020404" pitchFamily="49" charset="0"/>
                <a:cs typeface="Courier New" panose="02070309020205020404" pitchFamily="49" charset="0"/>
              </a:rPr>
              <a:t>(running sem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Structural equation model                Number of obs   =       9,116</a:t>
            </a:r>
          </a:p>
          <a:p>
            <a:pPr marL="0" indent="0">
              <a:buNone/>
            </a:pPr>
            <a:r>
              <a:rPr lang="en-US">
                <a:latin typeface="Courier New" panose="02070309020205020404" pitchFamily="49" charset="0"/>
                <a:cs typeface="Courier New" panose="02070309020205020404" pitchFamily="49" charset="0"/>
              </a:rPr>
              <a:t>Number of strata = 31                            Population size = 103,479,298</a:t>
            </a:r>
          </a:p>
          <a:p>
            <a:pPr marL="0" indent="0">
              <a:buNone/>
            </a:pPr>
            <a:r>
              <a:rPr lang="en-US">
                <a:latin typeface="Courier New" panose="02070309020205020404" pitchFamily="49" charset="0"/>
                <a:cs typeface="Courier New" panose="02070309020205020404" pitchFamily="49" charset="0"/>
              </a:rPr>
              <a:t>Number of PSUs   = 62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Standardized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mean(diabetes)|   .1887943   .0059407    31.78   0.000     .1766782    .2009105</a:t>
            </a:r>
          </a:p>
          <a:p>
            <a:pPr marL="0" indent="0">
              <a:buNone/>
            </a:pPr>
            <a:r>
              <a:rPr lang="en-US">
                <a:latin typeface="Courier New" panose="02070309020205020404" pitchFamily="49" charset="0"/>
                <a:cs typeface="Courier New" panose="02070309020205020404" pitchFamily="49" charset="0"/>
              </a:rPr>
              <a:t>        mean(copper)|   3.667598   .0656603    55.86   0.000     3.533683    3.801513</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var(diabetes)|          1          .                             .           .</a:t>
            </a:r>
          </a:p>
          <a:p>
            <a:pPr marL="0" indent="0">
              <a:buNone/>
            </a:pPr>
            <a:r>
              <a:rPr lang="en-US">
                <a:latin typeface="Courier New" panose="02070309020205020404" pitchFamily="49" charset="0"/>
                <a:cs typeface="Courier New" panose="02070309020205020404" pitchFamily="49" charset="0"/>
              </a:rPr>
              <a:t>         var(copper)|          1          .                             .           .</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cov(diabetes,copper)|   </a:t>
            </a:r>
            <a:r>
              <a:rPr lang="en-US" b="1">
                <a:latin typeface="Courier New" panose="02070309020205020404" pitchFamily="49" charset="0"/>
                <a:cs typeface="Courier New" panose="02070309020205020404" pitchFamily="49" charset="0"/>
              </a:rPr>
              <a:t>.0281931    .009628     2.93   0.006     .0085565    .0478296</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296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2FE6-9FBB-40A9-84EB-63CFE77AB908}"/>
              </a:ext>
            </a:extLst>
          </p:cNvPr>
          <p:cNvSpPr>
            <a:spLocks noGrp="1"/>
          </p:cNvSpPr>
          <p:nvPr>
            <p:ph type="title"/>
          </p:nvPr>
        </p:nvSpPr>
        <p:spPr/>
        <p:txBody>
          <a:bodyPr/>
          <a:lstStyle/>
          <a:p>
            <a:r>
              <a:rPr lang="en-US"/>
              <a:t>Answers</a:t>
            </a:r>
          </a:p>
        </p:txBody>
      </p:sp>
      <p:sp>
        <p:nvSpPr>
          <p:cNvPr id="3" name="Content Placeholder 2">
            <a:extLst>
              <a:ext uri="{FF2B5EF4-FFF2-40B4-BE49-F238E27FC236}">
                <a16:creationId xmlns:a16="http://schemas.microsoft.com/office/drawing/2014/main" id="{FE3C0930-72E5-4880-87E6-31FE798F0ECB}"/>
              </a:ext>
            </a:extLst>
          </p:cNvPr>
          <p:cNvSpPr>
            <a:spLocks noGrp="1"/>
          </p:cNvSpPr>
          <p:nvPr>
            <p:ph idx="1"/>
          </p:nvPr>
        </p:nvSpPr>
        <p:spPr/>
        <p:txBody>
          <a:bodyPr>
            <a:normAutofit/>
          </a:bodyPr>
          <a:lstStyle/>
          <a:p>
            <a:r>
              <a:rPr lang="en-US"/>
              <a:t>Do not assume simple random sampling (SRS)</a:t>
            </a:r>
          </a:p>
          <a:p>
            <a:pPr lvl="1"/>
            <a:r>
              <a:rPr lang="en-US"/>
              <a:t>Simple random sampling:  each element in the population has an equal chance of being selected into the sample</a:t>
            </a:r>
          </a:p>
          <a:p>
            <a:r>
              <a:rPr lang="en-US"/>
              <a:t>Different from convenience sampling</a:t>
            </a:r>
          </a:p>
          <a:p>
            <a:pPr lvl="1"/>
            <a:r>
              <a:rPr lang="en-US"/>
              <a:t>Know the probability of being selected into the sample</a:t>
            </a:r>
          </a:p>
          <a:p>
            <a:pPr lvl="1"/>
            <a:r>
              <a:rPr lang="en-US"/>
              <a:t>This information is contained in a sampling weight variable, which must be included in the dataset</a:t>
            </a:r>
          </a:p>
          <a:p>
            <a:r>
              <a:rPr lang="en-US"/>
              <a:t>Have strata and/or clustering</a:t>
            </a:r>
          </a:p>
          <a:p>
            <a:endParaRPr lang="en-US"/>
          </a:p>
        </p:txBody>
      </p:sp>
    </p:spTree>
    <p:extLst>
      <p:ext uri="{BB962C8B-B14F-4D97-AF65-F5344CB8AC3E}">
        <p14:creationId xmlns:p14="http://schemas.microsoft.com/office/powerpoint/2010/main" val="12091451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30E32-7651-4D2F-86E9-8155826E19A8}"/>
              </a:ext>
            </a:extLst>
          </p:cNvPr>
          <p:cNvSpPr>
            <a:spLocks noGrp="1"/>
          </p:cNvSpPr>
          <p:nvPr>
            <p:ph type="title"/>
          </p:nvPr>
        </p:nvSpPr>
        <p:spPr/>
        <p:txBody>
          <a:bodyPr/>
          <a:lstStyle/>
          <a:p>
            <a:r>
              <a:rPr lang="en-US"/>
              <a:t>Bivariate relationship between two continuous variables:  correlation</a:t>
            </a:r>
          </a:p>
        </p:txBody>
      </p:sp>
      <p:sp>
        <p:nvSpPr>
          <p:cNvPr id="3" name="Content Placeholder 2">
            <a:extLst>
              <a:ext uri="{FF2B5EF4-FFF2-40B4-BE49-F238E27FC236}">
                <a16:creationId xmlns:a16="http://schemas.microsoft.com/office/drawing/2014/main" id="{5F95AFD3-8D5A-4B51-99F7-B631186F96C7}"/>
              </a:ext>
            </a:extLst>
          </p:cNvPr>
          <p:cNvSpPr>
            <a:spLocks noGrp="1"/>
          </p:cNvSpPr>
          <p:nvPr>
            <p:ph idx="1"/>
          </p:nvPr>
        </p:nvSpPr>
        <p:spPr/>
        <p:txBody>
          <a:bodyPr>
            <a:normAutofit fontScale="32500" lnSpcReduction="20000"/>
          </a:bodyPr>
          <a:lstStyle/>
          <a:p>
            <a:pPr marL="0" indent="0">
              <a:buNone/>
            </a:pPr>
            <a:r>
              <a:rPr lang="en-US" b="1">
                <a:latin typeface="Courier New" panose="02070309020205020404" pitchFamily="49" charset="0"/>
                <a:cs typeface="Courier New" panose="02070309020205020404" pitchFamily="49" charset="0"/>
              </a:rPr>
              <a:t>svy: sem (&lt;- bpsystol bpdiast), standardize</a:t>
            </a:r>
          </a:p>
          <a:p>
            <a:pPr marL="0" indent="0">
              <a:buNone/>
            </a:pPr>
            <a:r>
              <a:rPr lang="en-US">
                <a:latin typeface="Courier New" panose="02070309020205020404" pitchFamily="49" charset="0"/>
                <a:cs typeface="Courier New" panose="02070309020205020404" pitchFamily="49" charset="0"/>
              </a:rPr>
              <a:t>(running sem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Structural equation model                Number of obs   =      10,337</a:t>
            </a:r>
          </a:p>
          <a:p>
            <a:pPr marL="0" indent="0">
              <a:buNone/>
            </a:pPr>
            <a:r>
              <a:rPr lang="en-US">
                <a:latin typeface="Courier New" panose="02070309020205020404" pitchFamily="49" charset="0"/>
                <a:cs typeface="Courier New" panose="02070309020205020404" pitchFamily="49" charset="0"/>
              </a:rPr>
              <a:t>Number of strata = 31                            Population size = 117,023,659</a:t>
            </a:r>
          </a:p>
          <a:p>
            <a:pPr marL="0" indent="0">
              <a:buNone/>
            </a:pPr>
            <a:r>
              <a:rPr lang="en-US">
                <a:latin typeface="Courier New" panose="02070309020205020404" pitchFamily="49" charset="0"/>
                <a:cs typeface="Courier New" panose="02070309020205020404" pitchFamily="49" charset="0"/>
              </a:rPr>
              <a:t>Number of PSUs   = 62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Standardized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mean(bpsystol)|   5.930388   .0823673    72.00   0.000     5.762398    6.098377</a:t>
            </a:r>
          </a:p>
          <a:p>
            <a:pPr marL="0" indent="0">
              <a:buNone/>
            </a:pPr>
            <a:r>
              <a:rPr lang="en-US">
                <a:latin typeface="Courier New" panose="02070309020205020404" pitchFamily="49" charset="0"/>
                <a:cs typeface="Courier New" panose="02070309020205020404" pitchFamily="49" charset="0"/>
              </a:rPr>
              <a:t>        mean(bpdiast)|   6.331351   .1097803    57.67   0.000     6.107453    6.555249</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var(bpsystol)|          1          .                             .           .</a:t>
            </a:r>
          </a:p>
          <a:p>
            <a:pPr marL="0" indent="0">
              <a:buNone/>
            </a:pPr>
            <a:r>
              <a:rPr lang="en-US">
                <a:latin typeface="Courier New" panose="02070309020205020404" pitchFamily="49" charset="0"/>
                <a:cs typeface="Courier New" panose="02070309020205020404" pitchFamily="49" charset="0"/>
              </a:rPr>
              <a:t>         var(bpdiast)|          1          .                             .           .</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b="1">
                <a:latin typeface="Courier New" panose="02070309020205020404" pitchFamily="49" charset="0"/>
                <a:cs typeface="Courier New" panose="02070309020205020404" pitchFamily="49" charset="0"/>
              </a:rPr>
              <a:t>cov(bpsystol,bpdiast)|    .695335   .0073571    94.51   0.000     .6803301    .7103398</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00691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35DE3-BDF0-48A9-A31B-49DE19D6984C}"/>
              </a:ext>
            </a:extLst>
          </p:cNvPr>
          <p:cNvSpPr>
            <a:spLocks noGrp="1"/>
          </p:cNvSpPr>
          <p:nvPr>
            <p:ph type="title"/>
          </p:nvPr>
        </p:nvSpPr>
        <p:spPr/>
        <p:txBody>
          <a:bodyPr/>
          <a:lstStyle/>
          <a:p>
            <a:r>
              <a:rPr lang="en-US"/>
              <a:t>Graphing the bivariate relationship between two continuous variables:  a scatterplot</a:t>
            </a:r>
          </a:p>
        </p:txBody>
      </p:sp>
      <p:sp>
        <p:nvSpPr>
          <p:cNvPr id="3" name="Content Placeholder 2">
            <a:extLst>
              <a:ext uri="{FF2B5EF4-FFF2-40B4-BE49-F238E27FC236}">
                <a16:creationId xmlns:a16="http://schemas.microsoft.com/office/drawing/2014/main" id="{B400A2D1-CE82-4458-9534-6C732A35D447}"/>
              </a:ext>
            </a:extLst>
          </p:cNvPr>
          <p:cNvSpPr>
            <a:spLocks noGrp="1"/>
          </p:cNvSpPr>
          <p:nvPr>
            <p:ph idx="1"/>
          </p:nvPr>
        </p:nvSpPr>
        <p:spPr/>
        <p:txBody>
          <a:bodyPr/>
          <a:lstStyle/>
          <a:p>
            <a:pPr marL="0" indent="0">
              <a:buNone/>
            </a:pPr>
            <a:r>
              <a:rPr lang="en-US" sz="1400" b="1">
                <a:latin typeface="Courier New" panose="02070309020205020404" pitchFamily="49" charset="0"/>
                <a:cs typeface="Courier New" panose="02070309020205020404" pitchFamily="49" charset="0"/>
              </a:rPr>
              <a:t>twoway (scatter bpsystol bpdiast [pw = finalwgt]) (lfit bpsystol bpdiast [pw = finalwgt]), ///</a:t>
            </a:r>
          </a:p>
          <a:p>
            <a:pPr marL="0" indent="0">
              <a:buNone/>
            </a:pPr>
            <a:r>
              <a:rPr lang="en-US" sz="1400" b="1">
                <a:latin typeface="Courier New" panose="02070309020205020404" pitchFamily="49" charset="0"/>
                <a:cs typeface="Courier New" panose="02070309020205020404" pitchFamily="49" charset="0"/>
              </a:rPr>
              <a:t>title("Systolic Blood Pressure" ///</a:t>
            </a:r>
          </a:p>
          <a:p>
            <a:pPr marL="0" indent="0">
              <a:buNone/>
            </a:pPr>
            <a:r>
              <a:rPr lang="en-US" sz="1400" b="1">
                <a:latin typeface="Courier New" panose="02070309020205020404" pitchFamily="49" charset="0"/>
                <a:cs typeface="Courier New" panose="02070309020205020404" pitchFamily="49" charset="0"/>
              </a:rPr>
              <a:t>"v. Diastolic Blood Pressure")</a:t>
            </a:r>
          </a:p>
          <a:p>
            <a:pPr marL="0" indent="0">
              <a:buNone/>
            </a:pPr>
            <a:endParaRPr lang="en-US" sz="1400">
              <a:latin typeface="Courier New" panose="02070309020205020404" pitchFamily="49" charset="0"/>
              <a:cs typeface="Courier New" panose="02070309020205020404" pitchFamily="49" charset="0"/>
            </a:endParaRPr>
          </a:p>
          <a:p>
            <a:pPr marL="0" indent="0">
              <a:buNone/>
            </a:pPr>
            <a:endParaRPr lang="en-US">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F536E93C-0E0B-46E2-A504-A58D10F98CA8}"/>
              </a:ext>
            </a:extLst>
          </p:cNvPr>
          <p:cNvPicPr>
            <a:picLocks noChangeAspect="1"/>
          </p:cNvPicPr>
          <p:nvPr/>
        </p:nvPicPr>
        <p:blipFill>
          <a:blip r:embed="rId2"/>
          <a:stretch>
            <a:fillRect/>
          </a:stretch>
        </p:blipFill>
        <p:spPr>
          <a:xfrm>
            <a:off x="4497324" y="2432611"/>
            <a:ext cx="6856476" cy="4122420"/>
          </a:xfrm>
          <a:prstGeom prst="rect">
            <a:avLst/>
          </a:prstGeom>
        </p:spPr>
      </p:pic>
    </p:spTree>
    <p:extLst>
      <p:ext uri="{BB962C8B-B14F-4D97-AF65-F5344CB8AC3E}">
        <p14:creationId xmlns:p14="http://schemas.microsoft.com/office/powerpoint/2010/main" val="17876224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C74F-05F9-43C8-9317-6C89E98F3E39}"/>
              </a:ext>
            </a:extLst>
          </p:cNvPr>
          <p:cNvSpPr>
            <a:spLocks noGrp="1"/>
          </p:cNvSpPr>
          <p:nvPr>
            <p:ph type="title"/>
          </p:nvPr>
        </p:nvSpPr>
        <p:spPr/>
        <p:txBody>
          <a:bodyPr/>
          <a:lstStyle/>
          <a:p>
            <a:r>
              <a:rPr lang="en-US"/>
              <a:t>Analyses of subpopulations</a:t>
            </a:r>
          </a:p>
        </p:txBody>
      </p:sp>
      <p:sp>
        <p:nvSpPr>
          <p:cNvPr id="3" name="Content Placeholder 2">
            <a:extLst>
              <a:ext uri="{FF2B5EF4-FFF2-40B4-BE49-F238E27FC236}">
                <a16:creationId xmlns:a16="http://schemas.microsoft.com/office/drawing/2014/main" id="{02D840A5-0B1B-4A53-A8E7-934EAE282C65}"/>
              </a:ext>
            </a:extLst>
          </p:cNvPr>
          <p:cNvSpPr>
            <a:spLocks noGrp="1"/>
          </p:cNvSpPr>
          <p:nvPr>
            <p:ph idx="1"/>
          </p:nvPr>
        </p:nvSpPr>
        <p:spPr/>
        <p:txBody>
          <a:bodyPr>
            <a:normAutofit lnSpcReduction="10000"/>
          </a:bodyPr>
          <a:lstStyle/>
          <a:p>
            <a:r>
              <a:rPr lang="en-US"/>
              <a:t>Difference between the anlaysis of experimental and complex survey data</a:t>
            </a:r>
          </a:p>
          <a:p>
            <a:r>
              <a:rPr lang="en-US"/>
              <a:t>With complex survey data, you (almost) never get to delete any cases from the data set, even if you will never use them in any of your analyses</a:t>
            </a:r>
          </a:p>
          <a:p>
            <a:r>
              <a:rPr lang="en-US"/>
              <a:t>When the </a:t>
            </a:r>
            <a:r>
              <a:rPr lang="en-US" b="1"/>
              <a:t>subpop</a:t>
            </a:r>
            <a:r>
              <a:rPr lang="en-US"/>
              <a:t> or </a:t>
            </a:r>
            <a:r>
              <a:rPr lang="en-US" b="1"/>
              <a:t>over</a:t>
            </a:r>
            <a:r>
              <a:rPr lang="en-US"/>
              <a:t> option is used, only the cases defined by the subpopulation are used in the calculation of the estimate, but all cases are used in the calculation of the standard errors</a:t>
            </a:r>
          </a:p>
          <a:p>
            <a:r>
              <a:rPr lang="en-US"/>
              <a:t>Use </a:t>
            </a:r>
            <a:r>
              <a:rPr lang="en-US" b="1"/>
              <a:t>subpop</a:t>
            </a:r>
            <a:r>
              <a:rPr lang="en-US"/>
              <a:t> option is available for all estimation commands that respect svy, but the </a:t>
            </a:r>
            <a:r>
              <a:rPr lang="en-US" b="1"/>
              <a:t>over</a:t>
            </a:r>
            <a:r>
              <a:rPr lang="en-US"/>
              <a:t> option is available only for estimation commands that give descriptive statistics</a:t>
            </a:r>
          </a:p>
        </p:txBody>
      </p:sp>
    </p:spTree>
    <p:extLst>
      <p:ext uri="{BB962C8B-B14F-4D97-AF65-F5344CB8AC3E}">
        <p14:creationId xmlns:p14="http://schemas.microsoft.com/office/powerpoint/2010/main" val="869003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72F03-7D65-4502-8764-87CF3D353D2F}"/>
              </a:ext>
            </a:extLst>
          </p:cNvPr>
          <p:cNvSpPr>
            <a:spLocks noGrp="1"/>
          </p:cNvSpPr>
          <p:nvPr>
            <p:ph type="title"/>
          </p:nvPr>
        </p:nvSpPr>
        <p:spPr/>
        <p:txBody>
          <a:bodyPr/>
          <a:lstStyle/>
          <a:p>
            <a:r>
              <a:rPr lang="en-US"/>
              <a:t>Reviewing the mean of “age”</a:t>
            </a:r>
          </a:p>
        </p:txBody>
      </p:sp>
      <p:sp>
        <p:nvSpPr>
          <p:cNvPr id="3" name="Content Placeholder 2">
            <a:extLst>
              <a:ext uri="{FF2B5EF4-FFF2-40B4-BE49-F238E27FC236}">
                <a16:creationId xmlns:a16="http://schemas.microsoft.com/office/drawing/2014/main" id="{34C1EF85-2753-4897-9150-353E953928C6}"/>
              </a:ext>
            </a:extLst>
          </p:cNvPr>
          <p:cNvSpPr>
            <a:spLocks noGrp="1"/>
          </p:cNvSpPr>
          <p:nvPr>
            <p:ph idx="1"/>
          </p:nvPr>
        </p:nvSpPr>
        <p:spPr/>
        <p:txBody>
          <a:bodyPr>
            <a:normAutofit fontScale="47500" lnSpcReduction="20000"/>
          </a:bodyPr>
          <a:lstStyle/>
          <a:p>
            <a:pPr marL="0" indent="0">
              <a:buNone/>
            </a:pPr>
            <a:r>
              <a:rPr lang="en-US" sz="4400" b="1">
                <a:latin typeface="Courier New" panose="02070309020205020404" pitchFamily="49" charset="0"/>
                <a:cs typeface="Courier New" panose="02070309020205020404" pitchFamily="49" charset="0"/>
              </a:rPr>
              <a:t>svy: mean age</a:t>
            </a:r>
          </a:p>
          <a:p>
            <a:pPr marL="0" indent="0">
              <a:buNone/>
            </a:pPr>
            <a:r>
              <a:rPr lang="en-US">
                <a:latin typeface="Courier New" panose="02070309020205020404" pitchFamily="49" charset="0"/>
                <a:cs typeface="Courier New" panose="02070309020205020404" pitchFamily="49" charset="0"/>
              </a:rPr>
              <a:t>(running mean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Mean estimation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Mean   std. err.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age |   42.23732   .3034412      41.61844    42.85619</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39202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BCFF-B58C-4D16-A28D-81C3059ECC29}"/>
              </a:ext>
            </a:extLst>
          </p:cNvPr>
          <p:cNvSpPr>
            <a:spLocks noGrp="1"/>
          </p:cNvSpPr>
          <p:nvPr>
            <p:ph type="title"/>
          </p:nvPr>
        </p:nvSpPr>
        <p:spPr/>
        <p:txBody>
          <a:bodyPr/>
          <a:lstStyle/>
          <a:p>
            <a:r>
              <a:rPr lang="en-US"/>
              <a:t>The mean of “age” for females</a:t>
            </a:r>
          </a:p>
        </p:txBody>
      </p:sp>
      <p:sp>
        <p:nvSpPr>
          <p:cNvPr id="3" name="Content Placeholder 2">
            <a:extLst>
              <a:ext uri="{FF2B5EF4-FFF2-40B4-BE49-F238E27FC236}">
                <a16:creationId xmlns:a16="http://schemas.microsoft.com/office/drawing/2014/main" id="{1FA95C81-5448-4857-815A-EEF3AA36CC00}"/>
              </a:ext>
            </a:extLst>
          </p:cNvPr>
          <p:cNvSpPr>
            <a:spLocks noGrp="1"/>
          </p:cNvSpPr>
          <p:nvPr>
            <p:ph idx="1"/>
          </p:nvPr>
        </p:nvSpPr>
        <p:spPr/>
        <p:txBody>
          <a:bodyPr>
            <a:normAutofit fontScale="25000" lnSpcReduction="20000"/>
          </a:bodyPr>
          <a:lstStyle/>
          <a:p>
            <a:pPr marL="0" indent="0">
              <a:buNone/>
            </a:pPr>
            <a:r>
              <a:rPr lang="en-US" sz="8000" b="1">
                <a:latin typeface="Courier New" panose="02070309020205020404" pitchFamily="49" charset="0"/>
                <a:cs typeface="Courier New" panose="02070309020205020404" pitchFamily="49" charset="0"/>
              </a:rPr>
              <a:t>svy, subpop(female): mean age</a:t>
            </a:r>
          </a:p>
          <a:p>
            <a:pPr marL="0" indent="0">
              <a:buNone/>
            </a:pPr>
            <a:r>
              <a:rPr lang="en-US" sz="4400">
                <a:latin typeface="Courier New" panose="02070309020205020404" pitchFamily="49" charset="0"/>
                <a:cs typeface="Courier New" panose="02070309020205020404" pitchFamily="49" charset="0"/>
              </a:rPr>
              <a:t>(running mean on estimation sample)</a:t>
            </a:r>
          </a:p>
          <a:p>
            <a:pPr marL="0" indent="0">
              <a:buNone/>
            </a:pPr>
            <a:endParaRPr lang="en-US" sz="4400">
              <a:latin typeface="Courier New" panose="02070309020205020404" pitchFamily="49" charset="0"/>
              <a:cs typeface="Courier New" panose="02070309020205020404" pitchFamily="49" charset="0"/>
            </a:endParaRPr>
          </a:p>
          <a:p>
            <a:pPr marL="0" indent="0">
              <a:buNone/>
            </a:pPr>
            <a:r>
              <a:rPr lang="en-US" sz="4400">
                <a:latin typeface="Courier New" panose="02070309020205020404" pitchFamily="49" charset="0"/>
                <a:cs typeface="Courier New" panose="02070309020205020404" pitchFamily="49" charset="0"/>
              </a:rPr>
              <a:t>Survey: Mean estimation</a:t>
            </a:r>
          </a:p>
          <a:p>
            <a:pPr marL="0" indent="0">
              <a:buNone/>
            </a:pPr>
            <a:endParaRPr lang="en-US" sz="4400">
              <a:latin typeface="Courier New" panose="02070309020205020404" pitchFamily="49" charset="0"/>
              <a:cs typeface="Courier New" panose="02070309020205020404" pitchFamily="49" charset="0"/>
            </a:endParaRPr>
          </a:p>
          <a:p>
            <a:pPr marL="0" indent="0">
              <a:buNone/>
            </a:pPr>
            <a:r>
              <a:rPr lang="en-US" sz="4400">
                <a:latin typeface="Courier New" panose="02070309020205020404" pitchFamily="49" charset="0"/>
                <a:cs typeface="Courier New" panose="02070309020205020404" pitchFamily="49" charset="0"/>
              </a:rPr>
              <a:t>Number of strata = 31            Number of obs   =      10,337</a:t>
            </a:r>
          </a:p>
          <a:p>
            <a:pPr marL="0" indent="0">
              <a:buNone/>
            </a:pPr>
            <a:r>
              <a:rPr lang="en-US" sz="4400">
                <a:latin typeface="Courier New" panose="02070309020205020404" pitchFamily="49" charset="0"/>
                <a:cs typeface="Courier New" panose="02070309020205020404" pitchFamily="49" charset="0"/>
              </a:rPr>
              <a:t>Number of PSUs   = 62            Population size = 117,023,659</a:t>
            </a:r>
          </a:p>
          <a:p>
            <a:pPr marL="0" indent="0">
              <a:buNone/>
            </a:pPr>
            <a:r>
              <a:rPr lang="en-US" sz="4400">
                <a:latin typeface="Courier New" panose="02070309020205020404" pitchFamily="49" charset="0"/>
                <a:cs typeface="Courier New" panose="02070309020205020404" pitchFamily="49" charset="0"/>
              </a:rPr>
              <a:t>                                 Subpop. no. obs =       5,428</a:t>
            </a:r>
          </a:p>
          <a:p>
            <a:pPr marL="0" indent="0">
              <a:buNone/>
            </a:pPr>
            <a:r>
              <a:rPr lang="en-US" sz="4400">
                <a:latin typeface="Courier New" panose="02070309020205020404" pitchFamily="49" charset="0"/>
                <a:cs typeface="Courier New" panose="02070309020205020404" pitchFamily="49" charset="0"/>
              </a:rPr>
              <a:t>                                 Subpop. size    =  60,901,624</a:t>
            </a:r>
          </a:p>
          <a:p>
            <a:pPr marL="0" indent="0">
              <a:buNone/>
            </a:pPr>
            <a:r>
              <a:rPr lang="en-US" sz="4400">
                <a:latin typeface="Courier New" panose="02070309020205020404" pitchFamily="49" charset="0"/>
                <a:cs typeface="Courier New" panose="02070309020205020404" pitchFamily="49" charset="0"/>
              </a:rPr>
              <a:t>                                 Design df       =          31</a:t>
            </a:r>
          </a:p>
          <a:p>
            <a:pPr marL="0" indent="0">
              <a:buNone/>
            </a:pPr>
            <a:endParaRPr lang="en-US" sz="4400">
              <a:latin typeface="Courier New" panose="02070309020205020404" pitchFamily="49" charset="0"/>
              <a:cs typeface="Courier New" panose="02070309020205020404" pitchFamily="49" charset="0"/>
            </a:endParaRPr>
          </a:p>
          <a:p>
            <a:pPr marL="0" indent="0">
              <a:buNone/>
            </a:pPr>
            <a:r>
              <a:rPr lang="en-US" sz="4400">
                <a:latin typeface="Courier New" panose="02070309020205020404" pitchFamily="49" charset="0"/>
                <a:cs typeface="Courier New" panose="02070309020205020404" pitchFamily="49" charset="0"/>
              </a:rPr>
              <a:t>--------------------------------------------------------------</a:t>
            </a:r>
          </a:p>
          <a:p>
            <a:pPr marL="0" indent="0">
              <a:buNone/>
            </a:pPr>
            <a:r>
              <a:rPr lang="en-US" sz="4400">
                <a:latin typeface="Courier New" panose="02070309020205020404" pitchFamily="49" charset="0"/>
                <a:cs typeface="Courier New" panose="02070309020205020404" pitchFamily="49" charset="0"/>
              </a:rPr>
              <a:t>             |             Linearized</a:t>
            </a:r>
          </a:p>
          <a:p>
            <a:pPr marL="0" indent="0">
              <a:buNone/>
            </a:pPr>
            <a:r>
              <a:rPr lang="en-US" sz="4400">
                <a:latin typeface="Courier New" panose="02070309020205020404" pitchFamily="49" charset="0"/>
                <a:cs typeface="Courier New" panose="02070309020205020404" pitchFamily="49" charset="0"/>
              </a:rPr>
              <a:t>             |       Mean   std. err.     [95% conf. interval]</a:t>
            </a:r>
          </a:p>
          <a:p>
            <a:pPr marL="0" indent="0">
              <a:buNone/>
            </a:pPr>
            <a:r>
              <a:rPr lang="en-US" sz="4400">
                <a:latin typeface="Courier New" panose="02070309020205020404" pitchFamily="49" charset="0"/>
                <a:cs typeface="Courier New" panose="02070309020205020404" pitchFamily="49" charset="0"/>
              </a:rPr>
              <a:t>-------------+------------------------------------------------</a:t>
            </a:r>
          </a:p>
          <a:p>
            <a:pPr marL="0" indent="0">
              <a:buNone/>
            </a:pPr>
            <a:r>
              <a:rPr lang="en-US" sz="4400">
                <a:latin typeface="Courier New" panose="02070309020205020404" pitchFamily="49" charset="0"/>
                <a:cs typeface="Courier New" panose="02070309020205020404" pitchFamily="49" charset="0"/>
              </a:rPr>
              <a:t>         age |    42.5498   .3717231      41.79166    43.30793</a:t>
            </a:r>
          </a:p>
          <a:p>
            <a:pPr marL="0" indent="0">
              <a:buNone/>
            </a:pPr>
            <a:r>
              <a:rPr lang="en-US" sz="4400">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199134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2C49-914F-416D-B895-BC9118EB504F}"/>
              </a:ext>
            </a:extLst>
          </p:cNvPr>
          <p:cNvSpPr>
            <a:spLocks noGrp="1"/>
          </p:cNvSpPr>
          <p:nvPr>
            <p:ph type="title"/>
          </p:nvPr>
        </p:nvSpPr>
        <p:spPr/>
        <p:txBody>
          <a:bodyPr/>
          <a:lstStyle/>
          <a:p>
            <a:r>
              <a:rPr lang="en-US"/>
              <a:t>The mean of “age” for males</a:t>
            </a:r>
          </a:p>
        </p:txBody>
      </p:sp>
      <p:sp>
        <p:nvSpPr>
          <p:cNvPr id="3" name="Content Placeholder 2">
            <a:extLst>
              <a:ext uri="{FF2B5EF4-FFF2-40B4-BE49-F238E27FC236}">
                <a16:creationId xmlns:a16="http://schemas.microsoft.com/office/drawing/2014/main" id="{EE245D8D-6DAF-49EC-ADCF-E77BCB7336EF}"/>
              </a:ext>
            </a:extLst>
          </p:cNvPr>
          <p:cNvSpPr>
            <a:spLocks noGrp="1"/>
          </p:cNvSpPr>
          <p:nvPr>
            <p:ph idx="1"/>
          </p:nvPr>
        </p:nvSpPr>
        <p:spPr/>
        <p:txBody>
          <a:bodyPr>
            <a:normAutofit fontScale="40000" lnSpcReduction="20000"/>
          </a:bodyPr>
          <a:lstStyle/>
          <a:p>
            <a:pPr marL="0" indent="0">
              <a:buNone/>
            </a:pPr>
            <a:r>
              <a:rPr lang="en-US" sz="6000" b="1">
                <a:latin typeface="Courier New" panose="02070309020205020404" pitchFamily="49" charset="0"/>
                <a:cs typeface="Courier New" panose="02070309020205020404" pitchFamily="49" charset="0"/>
              </a:rPr>
              <a:t>svy, subpop(if female != 1): mean age</a:t>
            </a:r>
          </a:p>
          <a:p>
            <a:pPr marL="0" indent="0">
              <a:buNone/>
            </a:pPr>
            <a:r>
              <a:rPr lang="en-US">
                <a:latin typeface="Courier New" panose="02070309020205020404" pitchFamily="49" charset="0"/>
                <a:cs typeface="Courier New" panose="02070309020205020404" pitchFamily="49" charset="0"/>
              </a:rPr>
              <a:t>(running mean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Mean estimation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Subpop. no. obs =       4,909</a:t>
            </a:r>
          </a:p>
          <a:p>
            <a:pPr marL="0" indent="0">
              <a:buNone/>
            </a:pPr>
            <a:r>
              <a:rPr lang="en-US">
                <a:latin typeface="Courier New" panose="02070309020205020404" pitchFamily="49" charset="0"/>
                <a:cs typeface="Courier New" panose="02070309020205020404" pitchFamily="49" charset="0"/>
              </a:rPr>
              <a:t>                                 Subpop. size    =  56,122,035</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Mean   std. err.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age |   41.89822    .339303      41.20621    42.59024</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02347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409B-A747-4CD9-B7C6-D1D289121205}"/>
              </a:ext>
            </a:extLst>
          </p:cNvPr>
          <p:cNvSpPr>
            <a:spLocks noGrp="1"/>
          </p:cNvSpPr>
          <p:nvPr>
            <p:ph type="title"/>
          </p:nvPr>
        </p:nvSpPr>
        <p:spPr/>
        <p:txBody>
          <a:bodyPr/>
          <a:lstStyle/>
          <a:p>
            <a:r>
              <a:rPr lang="en-US"/>
              <a:t>Using the </a:t>
            </a:r>
            <a:r>
              <a:rPr lang="en-US" b="1"/>
              <a:t>over</a:t>
            </a:r>
            <a:r>
              <a:rPr lang="en-US"/>
              <a:t> option</a:t>
            </a:r>
          </a:p>
        </p:txBody>
      </p:sp>
      <p:sp>
        <p:nvSpPr>
          <p:cNvPr id="3" name="Content Placeholder 2">
            <a:extLst>
              <a:ext uri="{FF2B5EF4-FFF2-40B4-BE49-F238E27FC236}">
                <a16:creationId xmlns:a16="http://schemas.microsoft.com/office/drawing/2014/main" id="{CB32F30C-5792-4485-97A6-092F3C5F3505}"/>
              </a:ext>
            </a:extLst>
          </p:cNvPr>
          <p:cNvSpPr>
            <a:spLocks noGrp="1"/>
          </p:cNvSpPr>
          <p:nvPr>
            <p:ph idx="1"/>
          </p:nvPr>
        </p:nvSpPr>
        <p:spPr/>
        <p:txBody>
          <a:bodyPr>
            <a:normAutofit fontScale="40000" lnSpcReduction="20000"/>
          </a:bodyPr>
          <a:lstStyle/>
          <a:p>
            <a:pPr marL="0" indent="0">
              <a:buNone/>
            </a:pPr>
            <a:r>
              <a:rPr lang="en-US" sz="6000" b="1">
                <a:latin typeface="Courier New" panose="02070309020205020404" pitchFamily="49" charset="0"/>
                <a:cs typeface="Courier New" panose="02070309020205020404" pitchFamily="49" charset="0"/>
              </a:rPr>
              <a:t>svy, over(female): mean age</a:t>
            </a:r>
          </a:p>
          <a:p>
            <a:pPr marL="0" indent="0">
              <a:buNone/>
            </a:pPr>
            <a:r>
              <a:rPr lang="en-US">
                <a:latin typeface="Courier New" panose="02070309020205020404" pitchFamily="49" charset="0"/>
                <a:cs typeface="Courier New" panose="02070309020205020404" pitchFamily="49" charset="0"/>
              </a:rPr>
              <a:t>(running mean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Mean estimation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Mean   std. err.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c.age@female |</a:t>
            </a:r>
          </a:p>
          <a:p>
            <a:pPr marL="0" indent="0">
              <a:buNone/>
            </a:pPr>
            <a:r>
              <a:rPr lang="en-US">
                <a:latin typeface="Courier New" panose="02070309020205020404" pitchFamily="49" charset="0"/>
                <a:cs typeface="Courier New" panose="02070309020205020404" pitchFamily="49" charset="0"/>
              </a:rPr>
              <a:t>       Male  |   41.89822    .339303      41.20621    42.59024</a:t>
            </a:r>
          </a:p>
          <a:p>
            <a:pPr marL="0" indent="0">
              <a:buNone/>
            </a:pPr>
            <a:r>
              <a:rPr lang="en-US">
                <a:latin typeface="Courier New" panose="02070309020205020404" pitchFamily="49" charset="0"/>
                <a:cs typeface="Courier New" panose="02070309020205020404" pitchFamily="49" charset="0"/>
              </a:rPr>
              <a:t>     Female  |    42.5498   .3717231      41.79166    43.30793</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018354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7EE35-6510-459B-8B0E-3E5B53C32A1C}"/>
              </a:ext>
            </a:extLst>
          </p:cNvPr>
          <p:cNvSpPr>
            <a:spLocks noGrp="1"/>
          </p:cNvSpPr>
          <p:nvPr>
            <p:ph type="title"/>
          </p:nvPr>
        </p:nvSpPr>
        <p:spPr/>
        <p:txBody>
          <a:bodyPr/>
          <a:lstStyle/>
          <a:p>
            <a:r>
              <a:rPr lang="en-US"/>
              <a:t>Using the </a:t>
            </a:r>
            <a:r>
              <a:rPr lang="en-US" b="1"/>
              <a:t>over</a:t>
            </a:r>
            <a:r>
              <a:rPr lang="en-US"/>
              <a:t> option with two variables</a:t>
            </a:r>
          </a:p>
        </p:txBody>
      </p:sp>
      <p:sp>
        <p:nvSpPr>
          <p:cNvPr id="3" name="Content Placeholder 2">
            <a:extLst>
              <a:ext uri="{FF2B5EF4-FFF2-40B4-BE49-F238E27FC236}">
                <a16:creationId xmlns:a16="http://schemas.microsoft.com/office/drawing/2014/main" id="{ADADF5FC-249A-4DC9-BAF5-0ECFFADCD3E6}"/>
              </a:ext>
            </a:extLst>
          </p:cNvPr>
          <p:cNvSpPr>
            <a:spLocks noGrp="1"/>
          </p:cNvSpPr>
          <p:nvPr>
            <p:ph idx="1"/>
          </p:nvPr>
        </p:nvSpPr>
        <p:spPr/>
        <p:txBody>
          <a:bodyPr>
            <a:normAutofit fontScale="25000" lnSpcReduction="20000"/>
          </a:bodyPr>
          <a:lstStyle/>
          <a:p>
            <a:pPr marL="0" indent="0">
              <a:buNone/>
            </a:pPr>
            <a:r>
              <a:rPr lang="en-US" sz="5600" b="1">
                <a:latin typeface="Courier New" panose="02070309020205020404" pitchFamily="49" charset="0"/>
                <a:cs typeface="Courier New" panose="02070309020205020404" pitchFamily="49" charset="0"/>
              </a:rPr>
              <a:t>svy, over(health female): mean copper</a:t>
            </a:r>
          </a:p>
          <a:p>
            <a:pPr marL="0" indent="0">
              <a:buNone/>
            </a:pPr>
            <a:r>
              <a:rPr lang="en-US">
                <a:latin typeface="Courier New" panose="02070309020205020404" pitchFamily="49" charset="0"/>
                <a:cs typeface="Courier New" panose="02070309020205020404" pitchFamily="49" charset="0"/>
              </a:rPr>
              <a:t>(running mean on estimation sample)</a:t>
            </a:r>
          </a:p>
          <a:p>
            <a:pPr marL="0" indent="0">
              <a:buNone/>
            </a:pPr>
            <a:r>
              <a:rPr lang="en-US">
                <a:latin typeface="Courier New" panose="02070309020205020404" pitchFamily="49" charset="0"/>
                <a:cs typeface="Courier New" panose="02070309020205020404" pitchFamily="49" charset="0"/>
              </a:rPr>
              <a:t>Survey: Mean estimation</a:t>
            </a:r>
          </a:p>
          <a:p>
            <a:pPr marL="0" indent="0">
              <a:buNone/>
            </a:pPr>
            <a:r>
              <a:rPr lang="en-US">
                <a:latin typeface="Courier New" panose="02070309020205020404" pitchFamily="49" charset="0"/>
                <a:cs typeface="Courier New" panose="02070309020205020404" pitchFamily="49" charset="0"/>
              </a:rPr>
              <a:t>Number of strata = 31                      Number of obs   =       9,116</a:t>
            </a:r>
          </a:p>
          <a:p>
            <a:pPr marL="0" indent="0">
              <a:buNone/>
            </a:pPr>
            <a:r>
              <a:rPr lang="en-US">
                <a:latin typeface="Courier New" panose="02070309020205020404" pitchFamily="49" charset="0"/>
                <a:cs typeface="Courier New" panose="02070309020205020404" pitchFamily="49" charset="0"/>
              </a:rPr>
              <a:t>Number of PSUs   = 62                      Population size = 103,479,298</a:t>
            </a:r>
          </a:p>
          <a:p>
            <a:pPr marL="0" indent="0">
              <a:buNone/>
            </a:pPr>
            <a:r>
              <a:rPr lang="en-US">
                <a:latin typeface="Courier New" panose="02070309020205020404" pitchFamily="49" charset="0"/>
                <a:cs typeface="Courier New" panose="02070309020205020404" pitchFamily="49" charset="0"/>
              </a:rPr>
              <a:t>                                           Design df       =          31</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Mean   std. err.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c.copper@health#female |</a:t>
            </a:r>
          </a:p>
          <a:p>
            <a:pPr marL="0" indent="0">
              <a:buNone/>
            </a:pPr>
            <a:r>
              <a:rPr lang="en-US">
                <a:latin typeface="Courier New" panose="02070309020205020404" pitchFamily="49" charset="0"/>
                <a:cs typeface="Courier New" panose="02070309020205020404" pitchFamily="49" charset="0"/>
              </a:rPr>
              <a:t>            Poor#Male  |   125.1899   1.800517      121.5177    128.8621</a:t>
            </a:r>
          </a:p>
          <a:p>
            <a:pPr marL="0" indent="0">
              <a:buNone/>
            </a:pPr>
            <a:r>
              <a:rPr lang="en-US">
                <a:latin typeface="Courier New" panose="02070309020205020404" pitchFamily="49" charset="0"/>
                <a:cs typeface="Courier New" panose="02070309020205020404" pitchFamily="49" charset="0"/>
              </a:rPr>
              <a:t>          Poor#Female  |   140.3425   2.196568      135.8626    144.8224</a:t>
            </a:r>
          </a:p>
          <a:p>
            <a:pPr marL="0" indent="0">
              <a:buNone/>
            </a:pPr>
            <a:r>
              <a:rPr lang="en-US">
                <a:latin typeface="Courier New" panose="02070309020205020404" pitchFamily="49" charset="0"/>
                <a:cs typeface="Courier New" panose="02070309020205020404" pitchFamily="49" charset="0"/>
              </a:rPr>
              <a:t>            Fair#Male  |   118.1246   1.288914      115.4958    120.7534</a:t>
            </a:r>
          </a:p>
          <a:p>
            <a:pPr marL="0" indent="0">
              <a:buNone/>
            </a:pPr>
            <a:r>
              <a:rPr lang="en-US">
                <a:latin typeface="Courier New" panose="02070309020205020404" pitchFamily="49" charset="0"/>
                <a:cs typeface="Courier New" panose="02070309020205020404" pitchFamily="49" charset="0"/>
              </a:rPr>
              <a:t>          Fair#Female  |   137.6154   1.273191      135.0187    140.2121</a:t>
            </a:r>
          </a:p>
          <a:p>
            <a:pPr marL="0" indent="0">
              <a:buNone/>
            </a:pPr>
            <a:r>
              <a:rPr lang="en-US">
                <a:latin typeface="Courier New" panose="02070309020205020404" pitchFamily="49" charset="0"/>
                <a:cs typeface="Courier New" panose="02070309020205020404" pitchFamily="49" charset="0"/>
              </a:rPr>
              <a:t>         Average#Male  |   113.7033   .9745251      111.7158    115.6909</a:t>
            </a:r>
          </a:p>
          <a:p>
            <a:pPr marL="0" indent="0">
              <a:buNone/>
            </a:pPr>
            <a:r>
              <a:rPr lang="en-US">
                <a:latin typeface="Courier New" panose="02070309020205020404" pitchFamily="49" charset="0"/>
                <a:cs typeface="Courier New" panose="02070309020205020404" pitchFamily="49" charset="0"/>
              </a:rPr>
              <a:t>       Average#Female  |   140.9529   1.780904      137.3207    144.5851</a:t>
            </a:r>
          </a:p>
          <a:p>
            <a:pPr marL="0" indent="0">
              <a:buNone/>
            </a:pPr>
            <a:r>
              <a:rPr lang="en-US">
                <a:latin typeface="Courier New" panose="02070309020205020404" pitchFamily="49" charset="0"/>
                <a:cs typeface="Courier New" panose="02070309020205020404" pitchFamily="49" charset="0"/>
              </a:rPr>
              <a:t>            Good#Male  |   108.7135   .6959349      107.2941    110.1328</a:t>
            </a:r>
          </a:p>
          <a:p>
            <a:pPr marL="0" indent="0">
              <a:buNone/>
            </a:pPr>
            <a:r>
              <a:rPr lang="en-US">
                <a:latin typeface="Courier New" panose="02070309020205020404" pitchFamily="49" charset="0"/>
                <a:cs typeface="Courier New" panose="02070309020205020404" pitchFamily="49" charset="0"/>
              </a:rPr>
              <a:t>          Good#Female  |   137.5177   1.374578      134.7142    140.3211</a:t>
            </a:r>
          </a:p>
          <a:p>
            <a:pPr marL="0" indent="0">
              <a:buNone/>
            </a:pPr>
            <a:r>
              <a:rPr lang="en-US">
                <a:latin typeface="Courier New" panose="02070309020205020404" pitchFamily="49" charset="0"/>
                <a:cs typeface="Courier New" panose="02070309020205020404" pitchFamily="49" charset="0"/>
              </a:rPr>
              <a:t>       Excellent#Male  |   106.3076   .5571644      105.1712    107.4439</a:t>
            </a:r>
          </a:p>
          <a:p>
            <a:pPr marL="0" indent="0">
              <a:buNone/>
            </a:pPr>
            <a:r>
              <a:rPr lang="en-US">
                <a:latin typeface="Courier New" panose="02070309020205020404" pitchFamily="49" charset="0"/>
                <a:cs typeface="Courier New" panose="02070309020205020404" pitchFamily="49" charset="0"/>
              </a:rPr>
              <a:t>     Excellent#Female  |   132.7433   1.569208      129.5429    135.9438</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08095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EFFF-0D4D-4FEB-9D15-C150DFDA0832}"/>
              </a:ext>
            </a:extLst>
          </p:cNvPr>
          <p:cNvSpPr>
            <a:spLocks noGrp="1"/>
          </p:cNvSpPr>
          <p:nvPr>
            <p:ph type="title"/>
          </p:nvPr>
        </p:nvSpPr>
        <p:spPr/>
        <p:txBody>
          <a:bodyPr/>
          <a:lstStyle/>
          <a:p>
            <a:r>
              <a:rPr lang="en-US"/>
              <a:t>Using both the </a:t>
            </a:r>
            <a:r>
              <a:rPr lang="en-US" b="1"/>
              <a:t>subpop</a:t>
            </a:r>
            <a:r>
              <a:rPr lang="en-US"/>
              <a:t> and the </a:t>
            </a:r>
            <a:r>
              <a:rPr lang="en-US" b="1"/>
              <a:t>over</a:t>
            </a:r>
            <a:r>
              <a:rPr lang="en-US"/>
              <a:t> options</a:t>
            </a:r>
          </a:p>
        </p:txBody>
      </p:sp>
      <p:sp>
        <p:nvSpPr>
          <p:cNvPr id="3" name="Content Placeholder 2">
            <a:extLst>
              <a:ext uri="{FF2B5EF4-FFF2-40B4-BE49-F238E27FC236}">
                <a16:creationId xmlns:a16="http://schemas.microsoft.com/office/drawing/2014/main" id="{D1AB74BC-0FD2-4199-9DAE-3D5D8B8F677D}"/>
              </a:ext>
            </a:extLst>
          </p:cNvPr>
          <p:cNvSpPr>
            <a:spLocks noGrp="1"/>
          </p:cNvSpPr>
          <p:nvPr>
            <p:ph idx="1"/>
          </p:nvPr>
        </p:nvSpPr>
        <p:spPr/>
        <p:txBody>
          <a:bodyPr>
            <a:normAutofit fontScale="25000" lnSpcReduction="20000"/>
          </a:bodyPr>
          <a:lstStyle/>
          <a:p>
            <a:pPr marL="0" indent="0">
              <a:buNone/>
            </a:pPr>
            <a:r>
              <a:rPr lang="en-US" sz="9600" b="1">
                <a:latin typeface="Courier New" panose="02070309020205020404" pitchFamily="49" charset="0"/>
                <a:cs typeface="Courier New" panose="02070309020205020404" pitchFamily="49" charset="0"/>
              </a:rPr>
              <a:t>svy, subpop(female): mean copper, over(race region) </a:t>
            </a:r>
          </a:p>
          <a:p>
            <a:pPr marL="0" indent="0">
              <a:buNone/>
            </a:pPr>
            <a:r>
              <a:rPr lang="en-US">
                <a:latin typeface="Courier New" panose="02070309020205020404" pitchFamily="49" charset="0"/>
                <a:cs typeface="Courier New" panose="02070309020205020404" pitchFamily="49" charset="0"/>
              </a:rPr>
              <a:t>(running mean on estimation sample)</a:t>
            </a:r>
          </a:p>
          <a:p>
            <a:pPr marL="0" indent="0">
              <a:buNone/>
            </a:pPr>
            <a:r>
              <a:rPr lang="en-US">
                <a:latin typeface="Courier New" panose="02070309020205020404" pitchFamily="49" charset="0"/>
                <a:cs typeface="Courier New" panose="02070309020205020404" pitchFamily="49" charset="0"/>
              </a:rPr>
              <a:t>Survey: Mean estimation</a:t>
            </a:r>
          </a:p>
          <a:p>
            <a:pPr marL="0" indent="0">
              <a:buNone/>
            </a:pPr>
            <a:r>
              <a:rPr lang="en-US">
                <a:latin typeface="Courier New" panose="02070309020205020404" pitchFamily="49" charset="0"/>
                <a:cs typeface="Courier New" panose="02070309020205020404" pitchFamily="49" charset="0"/>
              </a:rPr>
              <a:t>Number of strata = 31                    Number of obs   =       9,677</a:t>
            </a:r>
          </a:p>
          <a:p>
            <a:pPr marL="0" indent="0">
              <a:buNone/>
            </a:pPr>
            <a:r>
              <a:rPr lang="en-US">
                <a:latin typeface="Courier New" panose="02070309020205020404" pitchFamily="49" charset="0"/>
                <a:cs typeface="Courier New" panose="02070309020205020404" pitchFamily="49" charset="0"/>
              </a:rPr>
              <a:t>Number of PSUs   = 62                    Population size = 109,683,584</a:t>
            </a:r>
          </a:p>
          <a:p>
            <a:pPr marL="0" indent="0">
              <a:buNone/>
            </a:pPr>
            <a:r>
              <a:rPr lang="en-US">
                <a:latin typeface="Courier New" panose="02070309020205020404" pitchFamily="49" charset="0"/>
                <a:cs typeface="Courier New" panose="02070309020205020404" pitchFamily="49" charset="0"/>
              </a:rPr>
              <a:t>                                         Subpop. no. obs =       4,768</a:t>
            </a:r>
          </a:p>
          <a:p>
            <a:pPr marL="0" indent="0">
              <a:buNone/>
            </a:pPr>
            <a:r>
              <a:rPr lang="en-US">
                <a:latin typeface="Courier New" panose="02070309020205020404" pitchFamily="49" charset="0"/>
                <a:cs typeface="Courier New" panose="02070309020205020404" pitchFamily="49" charset="0"/>
              </a:rPr>
              <a:t>                                         Subpop. size    =  53,561,549</a:t>
            </a:r>
          </a:p>
          <a:p>
            <a:pPr marL="0" indent="0">
              <a:buNone/>
            </a:pPr>
            <a:r>
              <a:rPr lang="en-US">
                <a:latin typeface="Courier New" panose="02070309020205020404" pitchFamily="49" charset="0"/>
                <a:cs typeface="Courier New" panose="02070309020205020404" pitchFamily="49" charset="0"/>
              </a:rPr>
              <a:t>                                         Design df       =          31</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Mean   std. err.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c.copper@race#region |</a:t>
            </a:r>
          </a:p>
          <a:p>
            <a:pPr marL="0" indent="0">
              <a:buNone/>
            </a:pPr>
            <a:r>
              <a:rPr lang="en-US">
                <a:latin typeface="Courier New" panose="02070309020205020404" pitchFamily="49" charset="0"/>
                <a:cs typeface="Courier New" panose="02070309020205020404" pitchFamily="49" charset="0"/>
              </a:rPr>
              <a:t>           White#NE  |   133.8487   2.644552      128.4551    139.2423</a:t>
            </a:r>
          </a:p>
          <a:p>
            <a:pPr marL="0" indent="0">
              <a:buNone/>
            </a:pPr>
            <a:r>
              <a:rPr lang="en-US">
                <a:latin typeface="Courier New" panose="02070309020205020404" pitchFamily="49" charset="0"/>
                <a:cs typeface="Courier New" panose="02070309020205020404" pitchFamily="49" charset="0"/>
              </a:rPr>
              <a:t>           White#MW  |   135.3951   1.914987      131.4895    139.3008</a:t>
            </a:r>
          </a:p>
          <a:p>
            <a:pPr marL="0" indent="0">
              <a:buNone/>
            </a:pPr>
            <a:r>
              <a:rPr lang="en-US">
                <a:latin typeface="Courier New" panose="02070309020205020404" pitchFamily="49" charset="0"/>
                <a:cs typeface="Courier New" panose="02070309020205020404" pitchFamily="49" charset="0"/>
              </a:rPr>
              <a:t>            White#S  |   135.4202   1.677846      131.9982    138.8422</a:t>
            </a:r>
          </a:p>
          <a:p>
            <a:pPr marL="0" indent="0">
              <a:buNone/>
            </a:pPr>
            <a:r>
              <a:rPr lang="en-US">
                <a:latin typeface="Courier New" panose="02070309020205020404" pitchFamily="49" charset="0"/>
                <a:cs typeface="Courier New" panose="02070309020205020404" pitchFamily="49" charset="0"/>
              </a:rPr>
              <a:t>            White#W  |   140.4265   2.395216      135.5414    145.3115</a:t>
            </a:r>
          </a:p>
          <a:p>
            <a:pPr marL="0" indent="0">
              <a:buNone/>
            </a:pPr>
            <a:r>
              <a:rPr lang="en-US">
                <a:latin typeface="Courier New" panose="02070309020205020404" pitchFamily="49" charset="0"/>
                <a:cs typeface="Courier New" panose="02070309020205020404" pitchFamily="49" charset="0"/>
              </a:rPr>
              <a:t>           Black#NE  |   149.2318   3.040079      143.0315    155.4321</a:t>
            </a:r>
          </a:p>
          <a:p>
            <a:pPr marL="0" indent="0">
              <a:buNone/>
            </a:pPr>
            <a:r>
              <a:rPr lang="en-US">
                <a:latin typeface="Courier New" panose="02070309020205020404" pitchFamily="49" charset="0"/>
                <a:cs typeface="Courier New" panose="02070309020205020404" pitchFamily="49" charset="0"/>
              </a:rPr>
              <a:t>           Black#MW  |   146.0234   3.755621      138.3638     153.683</a:t>
            </a:r>
          </a:p>
          <a:p>
            <a:pPr marL="0" indent="0">
              <a:buNone/>
            </a:pPr>
            <a:r>
              <a:rPr lang="en-US">
                <a:latin typeface="Courier New" panose="02070309020205020404" pitchFamily="49" charset="0"/>
                <a:cs typeface="Courier New" panose="02070309020205020404" pitchFamily="49" charset="0"/>
              </a:rPr>
              <a:t>            Black#S  |   156.3648   4.922914      146.3245    166.4052</a:t>
            </a:r>
          </a:p>
          <a:p>
            <a:pPr marL="0" indent="0">
              <a:buNone/>
            </a:pPr>
            <a:r>
              <a:rPr lang="en-US">
                <a:latin typeface="Courier New" panose="02070309020205020404" pitchFamily="49" charset="0"/>
                <a:cs typeface="Courier New" panose="02070309020205020404" pitchFamily="49" charset="0"/>
              </a:rPr>
              <a:t>            Black#W  |   145.7466   1.902169      141.8671    149.6261</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493889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33948-90C9-4757-9F56-2B8D4DECA452}"/>
              </a:ext>
            </a:extLst>
          </p:cNvPr>
          <p:cNvSpPr>
            <a:spLocks noGrp="1"/>
          </p:cNvSpPr>
          <p:nvPr>
            <p:ph type="title"/>
          </p:nvPr>
        </p:nvSpPr>
        <p:spPr/>
        <p:txBody>
          <a:bodyPr/>
          <a:lstStyle/>
          <a:p>
            <a:r>
              <a:rPr lang="en-US"/>
              <a:t>Using the post-estimation command </a:t>
            </a:r>
            <a:r>
              <a:rPr lang="en-US" b="1"/>
              <a:t>estat size</a:t>
            </a:r>
          </a:p>
        </p:txBody>
      </p:sp>
      <p:sp>
        <p:nvSpPr>
          <p:cNvPr id="3" name="Content Placeholder 2">
            <a:extLst>
              <a:ext uri="{FF2B5EF4-FFF2-40B4-BE49-F238E27FC236}">
                <a16:creationId xmlns:a16="http://schemas.microsoft.com/office/drawing/2014/main" id="{73A38940-BDA6-4FCC-BC89-D346308ECF10}"/>
              </a:ext>
            </a:extLst>
          </p:cNvPr>
          <p:cNvSpPr>
            <a:spLocks noGrp="1"/>
          </p:cNvSpPr>
          <p:nvPr>
            <p:ph idx="1"/>
          </p:nvPr>
        </p:nvSpPr>
        <p:spPr/>
        <p:txBody>
          <a:bodyPr>
            <a:normAutofit fontScale="62500" lnSpcReduction="20000"/>
          </a:bodyPr>
          <a:lstStyle/>
          <a:p>
            <a:pPr marL="0" indent="0">
              <a:buNone/>
            </a:pPr>
            <a:r>
              <a:rPr lang="en-US" sz="3800" b="1">
                <a:latin typeface="Courier New" panose="02070309020205020404" pitchFamily="49" charset="0"/>
                <a:cs typeface="Courier New" panose="02070309020205020404" pitchFamily="49" charset="0"/>
              </a:rPr>
              <a:t>estat size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Over |       Mean   std. err.              Obs            Size</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c.copper@|</a:t>
            </a:r>
          </a:p>
          <a:p>
            <a:pPr marL="0" indent="0">
              <a:buNone/>
            </a:pPr>
            <a:r>
              <a:rPr lang="en-US">
                <a:latin typeface="Courier New" panose="02070309020205020404" pitchFamily="49" charset="0"/>
                <a:cs typeface="Courier New" panose="02070309020205020404" pitchFamily="49" charset="0"/>
              </a:rPr>
              <a:t> race#region |</a:t>
            </a:r>
          </a:p>
          <a:p>
            <a:pPr marL="0" indent="0">
              <a:buNone/>
            </a:pPr>
            <a:r>
              <a:rPr lang="en-US">
                <a:latin typeface="Courier New" panose="02070309020205020404" pitchFamily="49" charset="0"/>
                <a:cs typeface="Courier New" panose="02070309020205020404" pitchFamily="49" charset="0"/>
              </a:rPr>
              <a:t>   White#NE  |   133.8487   2.644552               952      10,987,657</a:t>
            </a:r>
          </a:p>
          <a:p>
            <a:pPr marL="0" indent="0">
              <a:buNone/>
            </a:pPr>
            <a:r>
              <a:rPr lang="en-US">
                <a:latin typeface="Courier New" panose="02070309020205020404" pitchFamily="49" charset="0"/>
                <a:cs typeface="Courier New" panose="02070309020205020404" pitchFamily="49" charset="0"/>
              </a:rPr>
              <a:t>   White#MW  |   135.3951   1.914987             1,142      11,954,684</a:t>
            </a:r>
          </a:p>
          <a:p>
            <a:pPr marL="0" indent="0">
              <a:buNone/>
            </a:pPr>
            <a:r>
              <a:rPr lang="en-US">
                <a:latin typeface="Courier New" panose="02070309020205020404" pitchFamily="49" charset="0"/>
                <a:cs typeface="Courier New" panose="02070309020205020404" pitchFamily="49" charset="0"/>
              </a:rPr>
              <a:t>    White#S  |   135.4202   1.677846             1,099      12,006,761</a:t>
            </a:r>
          </a:p>
          <a:p>
            <a:pPr marL="0" indent="0">
              <a:buNone/>
            </a:pPr>
            <a:r>
              <a:rPr lang="en-US">
                <a:latin typeface="Courier New" panose="02070309020205020404" pitchFamily="49" charset="0"/>
                <a:cs typeface="Courier New" panose="02070309020205020404" pitchFamily="49" charset="0"/>
              </a:rPr>
              <a:t>    White#W  |   140.4265   2.395216             1,025      12,587,312</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95227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D6AB-7209-4A98-B8A5-8197F823DE99}"/>
              </a:ext>
            </a:extLst>
          </p:cNvPr>
          <p:cNvSpPr>
            <a:spLocks noGrp="1"/>
          </p:cNvSpPr>
          <p:nvPr>
            <p:ph type="title"/>
          </p:nvPr>
        </p:nvSpPr>
        <p:spPr/>
        <p:txBody>
          <a:bodyPr/>
          <a:lstStyle/>
          <a:p>
            <a:r>
              <a:rPr lang="en-US"/>
              <a:t>More questions</a:t>
            </a:r>
          </a:p>
        </p:txBody>
      </p:sp>
      <p:sp>
        <p:nvSpPr>
          <p:cNvPr id="3" name="Content Placeholder 2">
            <a:extLst>
              <a:ext uri="{FF2B5EF4-FFF2-40B4-BE49-F238E27FC236}">
                <a16:creationId xmlns:a16="http://schemas.microsoft.com/office/drawing/2014/main" id="{8F922829-9F70-4F00-B195-5161B3553157}"/>
              </a:ext>
            </a:extLst>
          </p:cNvPr>
          <p:cNvSpPr>
            <a:spLocks noGrp="1"/>
          </p:cNvSpPr>
          <p:nvPr>
            <p:ph idx="1"/>
          </p:nvPr>
        </p:nvSpPr>
        <p:spPr/>
        <p:txBody>
          <a:bodyPr/>
          <a:lstStyle/>
          <a:p>
            <a:r>
              <a:rPr lang="en-US"/>
              <a:t>What is stratification?</a:t>
            </a:r>
          </a:p>
          <a:p>
            <a:r>
              <a:rPr lang="en-US"/>
              <a:t>What is clustering?</a:t>
            </a:r>
          </a:p>
          <a:p>
            <a:r>
              <a:rPr lang="en-US"/>
              <a:t>Which do you do first:  stratification or clustering?</a:t>
            </a:r>
          </a:p>
          <a:p>
            <a:r>
              <a:rPr lang="en-US"/>
              <a:t>Why do we care about these?</a:t>
            </a:r>
          </a:p>
        </p:txBody>
      </p:sp>
    </p:spTree>
    <p:extLst>
      <p:ext uri="{BB962C8B-B14F-4D97-AF65-F5344CB8AC3E}">
        <p14:creationId xmlns:p14="http://schemas.microsoft.com/office/powerpoint/2010/main" val="14963543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42A3-CBBC-4BF3-8D7D-5A5821A20DE4}"/>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C85B6A33-8510-4D3A-9741-CD29A06FA833}"/>
              </a:ext>
            </a:extLst>
          </p:cNvPr>
          <p:cNvSpPr>
            <a:spLocks noGrp="1"/>
          </p:cNvSpPr>
          <p:nvPr>
            <p:ph idx="1"/>
          </p:nvPr>
        </p:nvSpPr>
        <p:spPr/>
        <p:txBody>
          <a:bodyPr>
            <a:normAutofit fontScale="62500" lnSpcReduction="20000"/>
          </a:bodyPr>
          <a:lstStyle/>
          <a:p>
            <a:pPr marL="0" indent="0">
              <a:buNone/>
            </a:pPr>
            <a:r>
              <a:rPr lang="en-US">
                <a:latin typeface="Courier New" panose="02070309020205020404" pitchFamily="49" charset="0"/>
                <a:cs typeface="Courier New" panose="02070309020205020404" pitchFamily="49" charset="0"/>
              </a:rPr>
              <a:t>   Black#NE  |   149.2318   3.040079                52         576,302</a:t>
            </a:r>
          </a:p>
          <a:p>
            <a:pPr marL="0" indent="0">
              <a:buNone/>
            </a:pPr>
            <a:r>
              <a:rPr lang="en-US">
                <a:latin typeface="Courier New" panose="02070309020205020404" pitchFamily="49" charset="0"/>
                <a:cs typeface="Courier New" panose="02070309020205020404" pitchFamily="49" charset="0"/>
              </a:rPr>
              <a:t>   Black#MW  |   146.0234   3.755621               120       1,059,794</a:t>
            </a:r>
          </a:p>
          <a:p>
            <a:pPr marL="0" indent="0">
              <a:buNone/>
            </a:pPr>
            <a:r>
              <a:rPr lang="en-US">
                <a:latin typeface="Courier New" panose="02070309020205020404" pitchFamily="49" charset="0"/>
                <a:cs typeface="Courier New" panose="02070309020205020404" pitchFamily="49" charset="0"/>
              </a:rPr>
              <a:t>    Black#S  |   156.3648   4.922914               239       2,572,543</a:t>
            </a:r>
          </a:p>
          <a:p>
            <a:pPr marL="0" indent="0">
              <a:buNone/>
            </a:pPr>
            <a:r>
              <a:rPr lang="en-US">
                <a:latin typeface="Courier New" panose="02070309020205020404" pitchFamily="49" charset="0"/>
                <a:cs typeface="Courier New" panose="02070309020205020404" pitchFamily="49" charset="0"/>
              </a:rPr>
              <a:t>    Black#W  |   145.7466   1.902169                51         540,474</a:t>
            </a:r>
          </a:p>
          <a:p>
            <a:pPr marL="0" indent="0">
              <a:buNone/>
            </a:pPr>
            <a:r>
              <a:rPr lang="en-US">
                <a:latin typeface="Courier New" panose="02070309020205020404" pitchFamily="49" charset="0"/>
                <a:cs typeface="Courier New" panose="02070309020205020404" pitchFamily="49" charset="0"/>
              </a:rPr>
              <a:t>   Other#NE  |   103.1149   5.877161                 6          89,269</a:t>
            </a:r>
          </a:p>
          <a:p>
            <a:pPr marL="0" indent="0">
              <a:buNone/>
            </a:pPr>
            <a:r>
              <a:rPr lang="en-US">
                <a:latin typeface="Courier New" panose="02070309020205020404" pitchFamily="49" charset="0"/>
                <a:cs typeface="Courier New" panose="02070309020205020404" pitchFamily="49" charset="0"/>
              </a:rPr>
              <a:t>   Other#MW  |   123.9078   5.761588                 8         101,797</a:t>
            </a:r>
          </a:p>
          <a:p>
            <a:pPr marL="0" indent="0">
              <a:buNone/>
            </a:pPr>
            <a:r>
              <a:rPr lang="en-US">
                <a:latin typeface="Courier New" panose="02070309020205020404" pitchFamily="49" charset="0"/>
                <a:cs typeface="Courier New" panose="02070309020205020404" pitchFamily="49" charset="0"/>
              </a:rPr>
              <a:t>    Other#S  |   136.9562   19.24526                11         100,557</a:t>
            </a:r>
          </a:p>
          <a:p>
            <a:pPr marL="0" indent="0">
              <a:buNone/>
            </a:pPr>
            <a:r>
              <a:rPr lang="en-US">
                <a:latin typeface="Courier New" panose="02070309020205020404" pitchFamily="49" charset="0"/>
                <a:cs typeface="Courier New" panose="02070309020205020404" pitchFamily="49" charset="0"/>
              </a:rPr>
              <a:t>    Other#W  |   120.8002   1.899352                63         984,399</a:t>
            </a:r>
          </a:p>
          <a:p>
            <a:pPr marL="0" indent="0">
              <a:buNone/>
            </a:pPr>
            <a:r>
              <a:rPr lang="en-US">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6201149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9327-D9E8-4488-9480-6E06E28ED7BF}"/>
              </a:ext>
            </a:extLst>
          </p:cNvPr>
          <p:cNvSpPr>
            <a:spLocks noGrp="1"/>
          </p:cNvSpPr>
          <p:nvPr>
            <p:ph type="title"/>
          </p:nvPr>
        </p:nvSpPr>
        <p:spPr/>
        <p:txBody>
          <a:bodyPr/>
          <a:lstStyle/>
          <a:p>
            <a:r>
              <a:rPr lang="en-US"/>
              <a:t>Investigating small cells with the </a:t>
            </a:r>
            <a:r>
              <a:rPr lang="en-US" b="1"/>
              <a:t>list</a:t>
            </a:r>
            <a:r>
              <a:rPr lang="en-US"/>
              <a:t> command</a:t>
            </a:r>
          </a:p>
        </p:txBody>
      </p:sp>
      <p:sp>
        <p:nvSpPr>
          <p:cNvPr id="3" name="Content Placeholder 2">
            <a:extLst>
              <a:ext uri="{FF2B5EF4-FFF2-40B4-BE49-F238E27FC236}">
                <a16:creationId xmlns:a16="http://schemas.microsoft.com/office/drawing/2014/main" id="{0D62646B-22D6-4B14-812F-806CE085314D}"/>
              </a:ext>
            </a:extLst>
          </p:cNvPr>
          <p:cNvSpPr>
            <a:spLocks noGrp="1"/>
          </p:cNvSpPr>
          <p:nvPr>
            <p:ph idx="1"/>
          </p:nvPr>
        </p:nvSpPr>
        <p:spPr/>
        <p:txBody>
          <a:bodyPr>
            <a:normAutofit fontScale="92500" lnSpcReduction="20000"/>
          </a:bodyPr>
          <a:lstStyle/>
          <a:p>
            <a:pPr marL="0" indent="0">
              <a:buNone/>
            </a:pPr>
            <a:r>
              <a:rPr lang="en-US" b="1">
                <a:latin typeface="Courier New" panose="02070309020205020404" pitchFamily="49" charset="0"/>
                <a:cs typeface="Courier New" panose="02070309020205020404" pitchFamily="49" charset="0"/>
              </a:rPr>
              <a:t>list copper if female == 1 &amp; race == 1 &amp; region == 4</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 copper |</a:t>
            </a:r>
          </a:p>
          <a:p>
            <a:pPr marL="0" indent="0">
              <a:buNone/>
            </a:pP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 4911. |      . |</a:t>
            </a:r>
          </a:p>
          <a:p>
            <a:pPr marL="0" indent="0">
              <a:buNone/>
            </a:pPr>
            <a:r>
              <a:rPr lang="en-US">
                <a:latin typeface="Courier New" panose="02070309020205020404" pitchFamily="49" charset="0"/>
                <a:cs typeface="Courier New" panose="02070309020205020404" pitchFamily="49" charset="0"/>
              </a:rPr>
              <a:t> 4916. |    133 |</a:t>
            </a:r>
          </a:p>
          <a:p>
            <a:pPr marL="0" indent="0">
              <a:buNone/>
            </a:pPr>
            <a:r>
              <a:rPr lang="en-US">
                <a:latin typeface="Courier New" panose="02070309020205020404" pitchFamily="49" charset="0"/>
                <a:cs typeface="Courier New" panose="02070309020205020404" pitchFamily="49" charset="0"/>
              </a:rPr>
              <a:t> 4918. |    170 |</a:t>
            </a:r>
          </a:p>
          <a:p>
            <a:pPr marL="0" indent="0">
              <a:buNone/>
            </a:pPr>
            <a:r>
              <a:rPr lang="en-US">
                <a:latin typeface="Courier New" panose="02070309020205020404" pitchFamily="49" charset="0"/>
                <a:cs typeface="Courier New" panose="02070309020205020404" pitchFamily="49" charset="0"/>
              </a:rPr>
              <a:t> 4919. |    194 |</a:t>
            </a:r>
          </a:p>
          <a:p>
            <a:pPr marL="0" indent="0">
              <a:buNone/>
            </a:pPr>
            <a:r>
              <a:rPr lang="en-US">
                <a:latin typeface="Courier New" panose="02070309020205020404" pitchFamily="49" charset="0"/>
                <a:cs typeface="Courier New" panose="02070309020205020404" pitchFamily="49" charset="0"/>
              </a:rPr>
              <a:t> 4930. |      . |</a:t>
            </a:r>
          </a:p>
          <a:p>
            <a:pPr marL="0" indent="0">
              <a:buNone/>
            </a:pPr>
            <a:r>
              <a:rPr lang="en-US">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205881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F08E-6953-4D9E-BBB7-B2A7E78B6C5A}"/>
              </a:ext>
            </a:extLst>
          </p:cNvPr>
          <p:cNvSpPr>
            <a:spLocks noGrp="1"/>
          </p:cNvSpPr>
          <p:nvPr>
            <p:ph type="title"/>
          </p:nvPr>
        </p:nvSpPr>
        <p:spPr/>
        <p:txBody>
          <a:bodyPr/>
          <a:lstStyle/>
          <a:p>
            <a:r>
              <a:rPr lang="en-US"/>
              <a:t>Comparing two subpopulations</a:t>
            </a:r>
          </a:p>
        </p:txBody>
      </p:sp>
      <p:sp>
        <p:nvSpPr>
          <p:cNvPr id="3" name="Content Placeholder 2">
            <a:extLst>
              <a:ext uri="{FF2B5EF4-FFF2-40B4-BE49-F238E27FC236}">
                <a16:creationId xmlns:a16="http://schemas.microsoft.com/office/drawing/2014/main" id="{911C06BF-2E35-4794-AE53-5C6BDECCCBB4}"/>
              </a:ext>
            </a:extLst>
          </p:cNvPr>
          <p:cNvSpPr>
            <a:spLocks noGrp="1"/>
          </p:cNvSpPr>
          <p:nvPr>
            <p:ph idx="1"/>
          </p:nvPr>
        </p:nvSpPr>
        <p:spPr/>
        <p:txBody>
          <a:bodyPr>
            <a:normAutofit fontScale="40000" lnSpcReduction="20000"/>
          </a:bodyPr>
          <a:lstStyle/>
          <a:p>
            <a:pPr marL="0" indent="0">
              <a:buNone/>
            </a:pPr>
            <a:r>
              <a:rPr lang="en-US" sz="6000" b="1">
                <a:latin typeface="Courier New" panose="02070309020205020404" pitchFamily="49" charset="0"/>
                <a:cs typeface="Courier New" panose="02070309020205020404" pitchFamily="49" charset="0"/>
              </a:rPr>
              <a:t>svy, over(female): mean iron</a:t>
            </a:r>
          </a:p>
          <a:p>
            <a:pPr marL="0" indent="0">
              <a:buNone/>
            </a:pPr>
            <a:r>
              <a:rPr lang="en-US">
                <a:latin typeface="Courier New" panose="02070309020205020404" pitchFamily="49" charset="0"/>
                <a:cs typeface="Courier New" panose="02070309020205020404" pitchFamily="49" charset="0"/>
              </a:rPr>
              <a:t>(running mean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Mean estimation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Mean   std. err.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c.iron@female |</a:t>
            </a:r>
          </a:p>
          <a:p>
            <a:pPr marL="0" indent="0">
              <a:buNone/>
            </a:pPr>
            <a:r>
              <a:rPr lang="en-US">
                <a:latin typeface="Courier New" panose="02070309020205020404" pitchFamily="49" charset="0"/>
                <a:cs typeface="Courier New" panose="02070309020205020404" pitchFamily="49" charset="0"/>
              </a:rPr>
              <a:t>        Male  |   104.8145   .5595657      103.6733    105.9558</a:t>
            </a:r>
          </a:p>
          <a:p>
            <a:pPr marL="0" indent="0">
              <a:buNone/>
            </a:pPr>
            <a:r>
              <a:rPr lang="en-US">
                <a:latin typeface="Courier New" panose="02070309020205020404" pitchFamily="49" charset="0"/>
                <a:cs typeface="Courier New" panose="02070309020205020404" pitchFamily="49" charset="0"/>
              </a:rPr>
              <a:t>      Female  |   97.17922   .6698075      95.81314     98.5453</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137350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AFD9-85B1-44F1-91C9-22B0A829C304}"/>
              </a:ext>
            </a:extLst>
          </p:cNvPr>
          <p:cNvSpPr>
            <a:spLocks noGrp="1"/>
          </p:cNvSpPr>
          <p:nvPr>
            <p:ph type="title"/>
          </p:nvPr>
        </p:nvSpPr>
        <p:spPr/>
        <p:txBody>
          <a:bodyPr/>
          <a:lstStyle/>
          <a:p>
            <a:r>
              <a:rPr lang="en-US"/>
              <a:t>Using the </a:t>
            </a:r>
            <a:r>
              <a:rPr lang="en-US" b="1"/>
              <a:t>coeflegend</a:t>
            </a:r>
            <a:r>
              <a:rPr lang="en-US"/>
              <a:t> option</a:t>
            </a:r>
          </a:p>
        </p:txBody>
      </p:sp>
      <p:sp>
        <p:nvSpPr>
          <p:cNvPr id="3" name="Content Placeholder 2">
            <a:extLst>
              <a:ext uri="{FF2B5EF4-FFF2-40B4-BE49-F238E27FC236}">
                <a16:creationId xmlns:a16="http://schemas.microsoft.com/office/drawing/2014/main" id="{0D408AAB-E29F-408A-A649-8B0981CC4573}"/>
              </a:ext>
            </a:extLst>
          </p:cNvPr>
          <p:cNvSpPr>
            <a:spLocks noGrp="1"/>
          </p:cNvSpPr>
          <p:nvPr>
            <p:ph idx="1"/>
          </p:nvPr>
        </p:nvSpPr>
        <p:spPr/>
        <p:txBody>
          <a:bodyPr>
            <a:normAutofit fontScale="47500" lnSpcReduction="20000"/>
          </a:bodyPr>
          <a:lstStyle/>
          <a:p>
            <a:pPr marL="0" indent="0">
              <a:buNone/>
            </a:pPr>
            <a:r>
              <a:rPr lang="en-US" b="1">
                <a:latin typeface="Courier New" panose="02070309020205020404" pitchFamily="49" charset="0"/>
                <a:cs typeface="Courier New" panose="02070309020205020404" pitchFamily="49" charset="0"/>
              </a:rPr>
              <a:t>svy, over(female): mean iron, coeflegend</a:t>
            </a:r>
          </a:p>
          <a:p>
            <a:pPr marL="0" indent="0">
              <a:buNone/>
            </a:pPr>
            <a:r>
              <a:rPr lang="en-US">
                <a:latin typeface="Courier New" panose="02070309020205020404" pitchFamily="49" charset="0"/>
                <a:cs typeface="Courier New" panose="02070309020205020404" pitchFamily="49" charset="0"/>
              </a:rPr>
              <a:t>(running mean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Mean estimation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Mean   Legend</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c.iron@female |</a:t>
            </a:r>
          </a:p>
          <a:p>
            <a:pPr marL="0" indent="0">
              <a:buNone/>
            </a:pPr>
            <a:r>
              <a:rPr lang="en-US">
                <a:latin typeface="Courier New" panose="02070309020205020404" pitchFamily="49" charset="0"/>
                <a:cs typeface="Courier New" panose="02070309020205020404" pitchFamily="49" charset="0"/>
              </a:rPr>
              <a:t>        Male  |   104.8145  _b[c.iron@0bn.female]</a:t>
            </a:r>
          </a:p>
          <a:p>
            <a:pPr marL="0" indent="0">
              <a:buNone/>
            </a:pPr>
            <a:r>
              <a:rPr lang="en-US">
                <a:latin typeface="Courier New" panose="02070309020205020404" pitchFamily="49" charset="0"/>
                <a:cs typeface="Courier New" panose="02070309020205020404" pitchFamily="49" charset="0"/>
              </a:rPr>
              <a:t>      Female  |   97.17922  _b[c.iron@1.female]</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27957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3EE9E-0D76-4FD3-8895-338CEA7A1DAE}"/>
              </a:ext>
            </a:extLst>
          </p:cNvPr>
          <p:cNvSpPr>
            <a:spLocks noGrp="1"/>
          </p:cNvSpPr>
          <p:nvPr>
            <p:ph type="title"/>
          </p:nvPr>
        </p:nvSpPr>
        <p:spPr/>
        <p:txBody>
          <a:bodyPr/>
          <a:lstStyle/>
          <a:p>
            <a:r>
              <a:rPr lang="en-US"/>
              <a:t>Using the post-estimation command </a:t>
            </a:r>
            <a:r>
              <a:rPr lang="en-US" b="1"/>
              <a:t>lincom</a:t>
            </a:r>
          </a:p>
        </p:txBody>
      </p:sp>
      <p:sp>
        <p:nvSpPr>
          <p:cNvPr id="3" name="Content Placeholder 2">
            <a:extLst>
              <a:ext uri="{FF2B5EF4-FFF2-40B4-BE49-F238E27FC236}">
                <a16:creationId xmlns:a16="http://schemas.microsoft.com/office/drawing/2014/main" id="{2E30890A-04A3-4126-A866-6EADF9046F06}"/>
              </a:ext>
            </a:extLst>
          </p:cNvPr>
          <p:cNvSpPr>
            <a:spLocks noGrp="1"/>
          </p:cNvSpPr>
          <p:nvPr>
            <p:ph idx="1"/>
          </p:nvPr>
        </p:nvSpPr>
        <p:spPr/>
        <p:txBody>
          <a:bodyPr>
            <a:normAutofit fontScale="55000" lnSpcReduction="20000"/>
          </a:bodyPr>
          <a:lstStyle/>
          <a:p>
            <a:pPr marL="0" indent="0">
              <a:buNone/>
            </a:pPr>
            <a:r>
              <a:rPr lang="en-US" b="1">
                <a:latin typeface="Courier New" panose="02070309020205020404" pitchFamily="49" charset="0"/>
                <a:cs typeface="Courier New" panose="02070309020205020404" pitchFamily="49" charset="0"/>
              </a:rPr>
              <a:t>lincom _b[c.iron@0bn.female] - _b[c.iron@01.female]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( 1)  c.iron@0bn.female - c.iron@1.female = 0</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Mean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(1) |   7.635327   .7467989    10.22   0.000     6.112221    9.158434</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b="1">
                <a:latin typeface="Courier New" panose="02070309020205020404" pitchFamily="49" charset="0"/>
                <a:cs typeface="Courier New" panose="02070309020205020404" pitchFamily="49" charset="0"/>
              </a:rPr>
              <a:t>display 104.8145 - 97.17922 // a little rounding error</a:t>
            </a:r>
          </a:p>
          <a:p>
            <a:pPr marL="0" indent="0">
              <a:buNone/>
            </a:pPr>
            <a:r>
              <a:rPr lang="en-US">
                <a:latin typeface="Courier New" panose="02070309020205020404" pitchFamily="49" charset="0"/>
                <a:cs typeface="Courier New" panose="02070309020205020404" pitchFamily="49" charset="0"/>
              </a:rPr>
              <a:t>7.63528</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50783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61D6A-4198-4ECB-9871-C6265BE3DF86}"/>
              </a:ext>
            </a:extLst>
          </p:cNvPr>
          <p:cNvSpPr>
            <a:spLocks noGrp="1"/>
          </p:cNvSpPr>
          <p:nvPr>
            <p:ph type="title"/>
          </p:nvPr>
        </p:nvSpPr>
        <p:spPr/>
        <p:txBody>
          <a:bodyPr/>
          <a:lstStyle/>
          <a:p>
            <a:r>
              <a:rPr lang="en-US"/>
              <a:t>Other examples</a:t>
            </a:r>
          </a:p>
        </p:txBody>
      </p:sp>
      <p:sp>
        <p:nvSpPr>
          <p:cNvPr id="3" name="Content Placeholder 2">
            <a:extLst>
              <a:ext uri="{FF2B5EF4-FFF2-40B4-BE49-F238E27FC236}">
                <a16:creationId xmlns:a16="http://schemas.microsoft.com/office/drawing/2014/main" id="{F75FCD52-EC80-4674-90D2-4E828BC25C83}"/>
              </a:ext>
            </a:extLst>
          </p:cNvPr>
          <p:cNvSpPr>
            <a:spLocks noGrp="1"/>
          </p:cNvSpPr>
          <p:nvPr>
            <p:ph idx="1"/>
          </p:nvPr>
        </p:nvSpPr>
        <p:spPr/>
        <p:txBody>
          <a:bodyPr>
            <a:normAutofit fontScale="25000" lnSpcReduction="20000"/>
          </a:bodyPr>
          <a:lstStyle/>
          <a:p>
            <a:pPr marL="0" indent="0">
              <a:buNone/>
            </a:pPr>
            <a:r>
              <a:rPr lang="en-US" sz="7400" b="1">
                <a:latin typeface="Courier New" panose="02070309020205020404" pitchFamily="49" charset="0"/>
                <a:cs typeface="Courier New" panose="02070309020205020404" pitchFamily="49" charset="0"/>
              </a:rPr>
              <a:t>svy, over(region): mean copper</a:t>
            </a:r>
          </a:p>
          <a:p>
            <a:pPr marL="0" indent="0">
              <a:buNone/>
            </a:pPr>
            <a:r>
              <a:rPr lang="en-US">
                <a:latin typeface="Courier New" panose="02070309020205020404" pitchFamily="49" charset="0"/>
                <a:cs typeface="Courier New" panose="02070309020205020404" pitchFamily="49" charset="0"/>
              </a:rPr>
              <a:t>(running mean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Mean estimation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9,118</a:t>
            </a:r>
          </a:p>
          <a:p>
            <a:pPr marL="0" indent="0">
              <a:buNone/>
            </a:pPr>
            <a:r>
              <a:rPr lang="en-US">
                <a:latin typeface="Courier New" panose="02070309020205020404" pitchFamily="49" charset="0"/>
                <a:cs typeface="Courier New" panose="02070309020205020404" pitchFamily="49" charset="0"/>
              </a:rPr>
              <a:t>Number of PSUs   = 62               Population size = 103,505,700</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Mean   std. err.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c.copper@region |</a:t>
            </a:r>
          </a:p>
          <a:p>
            <a:pPr marL="0" indent="0">
              <a:buNone/>
            </a:pPr>
            <a:r>
              <a:rPr lang="en-US">
                <a:latin typeface="Courier New" panose="02070309020205020404" pitchFamily="49" charset="0"/>
                <a:cs typeface="Courier New" panose="02070309020205020404" pitchFamily="49" charset="0"/>
              </a:rPr>
              <a:t>            NE  |   122.5009     1.6006      119.2364    125.7653</a:t>
            </a:r>
          </a:p>
          <a:p>
            <a:pPr marL="0" indent="0">
              <a:buNone/>
            </a:pPr>
            <a:r>
              <a:rPr lang="en-US">
                <a:latin typeface="Courier New" panose="02070309020205020404" pitchFamily="49" charset="0"/>
                <a:cs typeface="Courier New" panose="02070309020205020404" pitchFamily="49" charset="0"/>
              </a:rPr>
              <a:t>            MW  |   123.5889   1.381478      120.7714    126.4064</a:t>
            </a:r>
          </a:p>
          <a:p>
            <a:pPr marL="0" indent="0">
              <a:buNone/>
            </a:pPr>
            <a:r>
              <a:rPr lang="en-US">
                <a:latin typeface="Courier New" panose="02070309020205020404" pitchFamily="49" charset="0"/>
                <a:cs typeface="Courier New" panose="02070309020205020404" pitchFamily="49" charset="0"/>
              </a:rPr>
              <a:t>             S  |   128.0201   1.162307      125.6495    130.3906</a:t>
            </a:r>
          </a:p>
          <a:p>
            <a:pPr marL="0" indent="0">
              <a:buNone/>
            </a:pPr>
            <a:r>
              <a:rPr lang="en-US">
                <a:latin typeface="Courier New" panose="02070309020205020404" pitchFamily="49" charset="0"/>
                <a:cs typeface="Courier New" panose="02070309020205020404" pitchFamily="49" charset="0"/>
              </a:rPr>
              <a:t>             W  |   124.3029   1.337444      121.5752    127.0306</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8055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BB29A-2AD7-40BE-ACF3-1F7F9BC0143B}"/>
              </a:ext>
            </a:extLst>
          </p:cNvPr>
          <p:cNvSpPr>
            <a:spLocks noGrp="1"/>
          </p:cNvSpPr>
          <p:nvPr>
            <p:ph type="title"/>
          </p:nvPr>
        </p:nvSpPr>
        <p:spPr/>
        <p:txBody>
          <a:bodyPr/>
          <a:lstStyle/>
          <a:p>
            <a:r>
              <a:rPr lang="en-US"/>
              <a:t>Using the </a:t>
            </a:r>
            <a:r>
              <a:rPr lang="en-US" b="1"/>
              <a:t>coeflegend</a:t>
            </a:r>
            <a:r>
              <a:rPr lang="en-US"/>
              <a:t> option</a:t>
            </a:r>
          </a:p>
        </p:txBody>
      </p:sp>
      <p:sp>
        <p:nvSpPr>
          <p:cNvPr id="3" name="Content Placeholder 2">
            <a:extLst>
              <a:ext uri="{FF2B5EF4-FFF2-40B4-BE49-F238E27FC236}">
                <a16:creationId xmlns:a16="http://schemas.microsoft.com/office/drawing/2014/main" id="{9BA992B2-8732-4CAD-B9BF-2140042E49EB}"/>
              </a:ext>
            </a:extLst>
          </p:cNvPr>
          <p:cNvSpPr>
            <a:spLocks noGrp="1"/>
          </p:cNvSpPr>
          <p:nvPr>
            <p:ph idx="1"/>
          </p:nvPr>
        </p:nvSpPr>
        <p:spPr/>
        <p:txBody>
          <a:bodyPr>
            <a:normAutofit fontScale="32500" lnSpcReduction="20000"/>
          </a:bodyPr>
          <a:lstStyle/>
          <a:p>
            <a:pPr marL="0" indent="0">
              <a:buNone/>
            </a:pPr>
            <a:r>
              <a:rPr lang="en-US" sz="7400" b="1">
                <a:latin typeface="Courier New" panose="02070309020205020404" pitchFamily="49" charset="0"/>
                <a:cs typeface="Courier New" panose="02070309020205020404" pitchFamily="49" charset="0"/>
              </a:rPr>
              <a:t>svy, over(region): mean copper, coeflegend</a:t>
            </a:r>
          </a:p>
          <a:p>
            <a:pPr marL="0" indent="0">
              <a:buNone/>
            </a:pPr>
            <a:r>
              <a:rPr lang="en-US">
                <a:latin typeface="Courier New" panose="02070309020205020404" pitchFamily="49" charset="0"/>
                <a:cs typeface="Courier New" panose="02070309020205020404" pitchFamily="49" charset="0"/>
              </a:rPr>
              <a:t>(running mean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Mean estimation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9,118</a:t>
            </a:r>
          </a:p>
          <a:p>
            <a:pPr marL="0" indent="0">
              <a:buNone/>
            </a:pPr>
            <a:r>
              <a:rPr lang="en-US">
                <a:latin typeface="Courier New" panose="02070309020205020404" pitchFamily="49" charset="0"/>
                <a:cs typeface="Courier New" panose="02070309020205020404" pitchFamily="49" charset="0"/>
              </a:rPr>
              <a:t>Number of PSUs   = 62            Population size = 103,505,700</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Mean   Legend</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c.copper@region |</a:t>
            </a:r>
          </a:p>
          <a:p>
            <a:pPr marL="0" indent="0">
              <a:buNone/>
            </a:pPr>
            <a:r>
              <a:rPr lang="en-US">
                <a:latin typeface="Courier New" panose="02070309020205020404" pitchFamily="49" charset="0"/>
                <a:cs typeface="Courier New" panose="02070309020205020404" pitchFamily="49" charset="0"/>
              </a:rPr>
              <a:t>            NE  |   122.5009  _b[c.copper@1bn.region]</a:t>
            </a:r>
          </a:p>
          <a:p>
            <a:pPr marL="0" indent="0">
              <a:buNone/>
            </a:pPr>
            <a:r>
              <a:rPr lang="en-US">
                <a:latin typeface="Courier New" panose="02070309020205020404" pitchFamily="49" charset="0"/>
                <a:cs typeface="Courier New" panose="02070309020205020404" pitchFamily="49" charset="0"/>
              </a:rPr>
              <a:t>            MW  |   123.5889  _b[c.copper@2.region]</a:t>
            </a:r>
          </a:p>
          <a:p>
            <a:pPr marL="0" indent="0">
              <a:buNone/>
            </a:pPr>
            <a:r>
              <a:rPr lang="en-US">
                <a:latin typeface="Courier New" panose="02070309020205020404" pitchFamily="49" charset="0"/>
                <a:cs typeface="Courier New" panose="02070309020205020404" pitchFamily="49" charset="0"/>
              </a:rPr>
              <a:t>             S  |   128.0201  _b[c.copper@3.region]</a:t>
            </a:r>
          </a:p>
          <a:p>
            <a:pPr marL="0" indent="0">
              <a:buNone/>
            </a:pPr>
            <a:r>
              <a:rPr lang="en-US">
                <a:latin typeface="Courier New" panose="02070309020205020404" pitchFamily="49" charset="0"/>
                <a:cs typeface="Courier New" panose="02070309020205020404" pitchFamily="49" charset="0"/>
              </a:rPr>
              <a:t>             W  |   124.3029  _b[c.copper@4.region]</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296653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85B4-2903-4B2B-9ACC-364AF31EB0CE}"/>
              </a:ext>
            </a:extLst>
          </p:cNvPr>
          <p:cNvSpPr>
            <a:spLocks noGrp="1"/>
          </p:cNvSpPr>
          <p:nvPr>
            <p:ph type="title"/>
          </p:nvPr>
        </p:nvSpPr>
        <p:spPr/>
        <p:txBody>
          <a:bodyPr/>
          <a:lstStyle/>
          <a:p>
            <a:r>
              <a:rPr lang="en-US"/>
              <a:t>Making the desired comparisons</a:t>
            </a:r>
          </a:p>
        </p:txBody>
      </p:sp>
      <p:sp>
        <p:nvSpPr>
          <p:cNvPr id="3" name="Content Placeholder 2">
            <a:extLst>
              <a:ext uri="{FF2B5EF4-FFF2-40B4-BE49-F238E27FC236}">
                <a16:creationId xmlns:a16="http://schemas.microsoft.com/office/drawing/2014/main" id="{1607FF5E-BC68-4CA5-B48A-C59F18DB6480}"/>
              </a:ext>
            </a:extLst>
          </p:cNvPr>
          <p:cNvSpPr>
            <a:spLocks noGrp="1"/>
          </p:cNvSpPr>
          <p:nvPr>
            <p:ph idx="1"/>
          </p:nvPr>
        </p:nvSpPr>
        <p:spPr/>
        <p:txBody>
          <a:bodyPr>
            <a:normAutofit fontScale="25000" lnSpcReduction="20000"/>
          </a:bodyPr>
          <a:lstStyle/>
          <a:p>
            <a:pPr marL="0" indent="0">
              <a:buNone/>
            </a:pPr>
            <a:r>
              <a:rPr lang="en-US" sz="6200" b="1">
                <a:latin typeface="Courier New" panose="02070309020205020404" pitchFamily="49" charset="0"/>
                <a:cs typeface="Courier New" panose="02070309020205020404" pitchFamily="49" charset="0"/>
              </a:rPr>
              <a:t>lincom _b[c.copper@4.region] - _b[c.copper@1bn.region] // West - NE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( 1)  - c.copper@1bn.region + c.copper@4.region = 0</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Mean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(1) |   1.802041   2.085828     0.86   0.394    -2.452033    6.056115</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sz="6200" b="1">
                <a:latin typeface="Courier New" panose="02070309020205020404" pitchFamily="49" charset="0"/>
                <a:cs typeface="Courier New" panose="02070309020205020404" pitchFamily="49" charset="0"/>
              </a:rPr>
              <a:t>lincom _b[c.copper@4.region] - _b[c.copper@2.region] // West - MW</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( 1)  - c.copper@2.region + c.copper@4.region = 0</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Mean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(1) |   .7140072   1.922821     0.37   0.713    -3.207612    4.635626</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372411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CAAA7-22A2-4B94-9454-2C6E34F60D6A}"/>
              </a:ext>
            </a:extLst>
          </p:cNvPr>
          <p:cNvSpPr>
            <a:spLocks noGrp="1"/>
          </p:cNvSpPr>
          <p:nvPr>
            <p:ph type="title"/>
          </p:nvPr>
        </p:nvSpPr>
        <p:spPr/>
        <p:txBody>
          <a:bodyPr/>
          <a:lstStyle/>
          <a:p>
            <a:r>
              <a:rPr lang="en-US"/>
              <a:t>Using the </a:t>
            </a:r>
            <a:r>
              <a:rPr lang="en-US" b="1"/>
              <a:t>over</a:t>
            </a:r>
            <a:r>
              <a:rPr lang="en-US"/>
              <a:t> option with the </a:t>
            </a:r>
            <a:r>
              <a:rPr lang="en-US" b="1"/>
              <a:t>svy: total </a:t>
            </a:r>
            <a:r>
              <a:rPr lang="en-US"/>
              <a:t>command</a:t>
            </a:r>
          </a:p>
        </p:txBody>
      </p:sp>
      <p:sp>
        <p:nvSpPr>
          <p:cNvPr id="3" name="Content Placeholder 2">
            <a:extLst>
              <a:ext uri="{FF2B5EF4-FFF2-40B4-BE49-F238E27FC236}">
                <a16:creationId xmlns:a16="http://schemas.microsoft.com/office/drawing/2014/main" id="{81D17A99-B958-410C-A818-8BC00D3CE531}"/>
              </a:ext>
            </a:extLst>
          </p:cNvPr>
          <p:cNvSpPr>
            <a:spLocks noGrp="1"/>
          </p:cNvSpPr>
          <p:nvPr>
            <p:ph idx="1"/>
          </p:nvPr>
        </p:nvSpPr>
        <p:spPr/>
        <p:txBody>
          <a:bodyPr>
            <a:normAutofit fontScale="40000" lnSpcReduction="20000"/>
          </a:bodyPr>
          <a:lstStyle/>
          <a:p>
            <a:pPr marL="0" indent="0">
              <a:buNone/>
            </a:pPr>
            <a:r>
              <a:rPr lang="en-US" sz="5000" b="1">
                <a:latin typeface="Courier New" panose="02070309020205020404" pitchFamily="49" charset="0"/>
                <a:cs typeface="Courier New" panose="02070309020205020404" pitchFamily="49" charset="0"/>
              </a:rPr>
              <a:t>svy, over(female): total diabetes</a:t>
            </a:r>
          </a:p>
          <a:p>
            <a:pPr marL="0" indent="0">
              <a:buNone/>
            </a:pPr>
            <a:r>
              <a:rPr lang="en-US">
                <a:latin typeface="Courier New" panose="02070309020205020404" pitchFamily="49" charset="0"/>
                <a:cs typeface="Courier New" panose="02070309020205020404" pitchFamily="49" charset="0"/>
              </a:rPr>
              <a:t>(running total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Total estimation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10,335</a:t>
            </a:r>
          </a:p>
          <a:p>
            <a:pPr marL="0" indent="0">
              <a:buNone/>
            </a:pPr>
            <a:r>
              <a:rPr lang="en-US">
                <a:latin typeface="Courier New" panose="02070309020205020404" pitchFamily="49" charset="0"/>
                <a:cs typeface="Courier New" panose="02070309020205020404" pitchFamily="49" charset="0"/>
              </a:rPr>
              <a:t>Number of PSUs   = 62                 Population size = 116,997,257</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Total   std. err.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c.diabetes@female |</a:t>
            </a:r>
          </a:p>
          <a:p>
            <a:pPr marL="0" indent="0">
              <a:buNone/>
            </a:pPr>
            <a:r>
              <a:rPr lang="en-US">
                <a:latin typeface="Courier New" panose="02070309020205020404" pitchFamily="49" charset="0"/>
                <a:cs typeface="Courier New" panose="02070309020205020404" pitchFamily="49" charset="0"/>
              </a:rPr>
              <a:t>            Male  |    1636958   159586.3       1311480     1962436</a:t>
            </a:r>
          </a:p>
          <a:p>
            <a:pPr marL="0" indent="0">
              <a:buNone/>
            </a:pPr>
            <a:r>
              <a:rPr lang="en-US">
                <a:latin typeface="Courier New" panose="02070309020205020404" pitchFamily="49" charset="0"/>
                <a:cs typeface="Courier New" panose="02070309020205020404" pitchFamily="49" charset="0"/>
              </a:rPr>
              <a:t>          Female  |    2374323   167874.1       2031941     2716705</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605129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5A0C-D556-4B11-B999-C589251699FA}"/>
              </a:ext>
            </a:extLst>
          </p:cNvPr>
          <p:cNvSpPr>
            <a:spLocks noGrp="1"/>
          </p:cNvSpPr>
          <p:nvPr>
            <p:ph type="title"/>
          </p:nvPr>
        </p:nvSpPr>
        <p:spPr/>
        <p:txBody>
          <a:bodyPr/>
          <a:lstStyle/>
          <a:p>
            <a:r>
              <a:rPr lang="en-US"/>
              <a:t>Using the </a:t>
            </a:r>
            <a:r>
              <a:rPr lang="en-US" b="1"/>
              <a:t>estimates table </a:t>
            </a:r>
            <a:r>
              <a:rPr lang="en-US"/>
              <a:t>command to help format the output</a:t>
            </a:r>
          </a:p>
        </p:txBody>
      </p:sp>
      <p:sp>
        <p:nvSpPr>
          <p:cNvPr id="3" name="Content Placeholder 2">
            <a:extLst>
              <a:ext uri="{FF2B5EF4-FFF2-40B4-BE49-F238E27FC236}">
                <a16:creationId xmlns:a16="http://schemas.microsoft.com/office/drawing/2014/main" id="{757D45DB-EB97-4F7A-B3A2-6549E16E38CD}"/>
              </a:ext>
            </a:extLst>
          </p:cNvPr>
          <p:cNvSpPr>
            <a:spLocks noGrp="1"/>
          </p:cNvSpPr>
          <p:nvPr>
            <p:ph idx="1"/>
          </p:nvPr>
        </p:nvSpPr>
        <p:spPr/>
        <p:txBody>
          <a:bodyPr>
            <a:normAutofit fontScale="62500" lnSpcReduction="20000"/>
          </a:bodyPr>
          <a:lstStyle/>
          <a:p>
            <a:pPr marL="0" indent="0">
              <a:buNone/>
            </a:pPr>
            <a:r>
              <a:rPr lang="en-US" b="1">
                <a:latin typeface="Courier New" panose="02070309020205020404" pitchFamily="49" charset="0"/>
                <a:cs typeface="Courier New" panose="02070309020205020404" pitchFamily="49" charset="0"/>
              </a:rPr>
              <a:t>estimates table, b(%15.2f) se(%13.2f)</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Variable |     Active       </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c.diabetes@|</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Male  |      1636958.00  </a:t>
            </a:r>
          </a:p>
          <a:p>
            <a:pPr marL="0" indent="0">
              <a:buNone/>
            </a:pPr>
            <a:r>
              <a:rPr lang="en-US">
                <a:latin typeface="Courier New" panose="02070309020205020404" pitchFamily="49" charset="0"/>
                <a:cs typeface="Courier New" panose="02070309020205020404" pitchFamily="49" charset="0"/>
              </a:rPr>
              <a:t>             |       159586.34  </a:t>
            </a:r>
          </a:p>
          <a:p>
            <a:pPr marL="0" indent="0">
              <a:buNone/>
            </a:pPr>
            <a:r>
              <a:rPr lang="en-US">
                <a:latin typeface="Courier New" panose="02070309020205020404" pitchFamily="49" charset="0"/>
                <a:cs typeface="Courier New" panose="02070309020205020404" pitchFamily="49" charset="0"/>
              </a:rPr>
              <a:t>     Female  |      2374323.00  </a:t>
            </a:r>
          </a:p>
          <a:p>
            <a:pPr marL="0" indent="0">
              <a:buNone/>
            </a:pPr>
            <a:r>
              <a:rPr lang="en-US">
                <a:latin typeface="Courier New" panose="02070309020205020404" pitchFamily="49" charset="0"/>
                <a:cs typeface="Courier New" panose="02070309020205020404" pitchFamily="49" charset="0"/>
              </a:rPr>
              <a:t>             |       167874.15  </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Legend: b/se</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897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A200C-7437-4A16-B1C7-7C3A22600A42}"/>
              </a:ext>
            </a:extLst>
          </p:cNvPr>
          <p:cNvSpPr>
            <a:spLocks noGrp="1"/>
          </p:cNvSpPr>
          <p:nvPr>
            <p:ph type="title"/>
          </p:nvPr>
        </p:nvSpPr>
        <p:spPr/>
        <p:txBody>
          <a:bodyPr/>
          <a:lstStyle/>
          <a:p>
            <a:r>
              <a:rPr lang="en-US"/>
              <a:t>Difference between stratified and clustered sampling</a:t>
            </a:r>
          </a:p>
        </p:txBody>
      </p:sp>
      <p:pic>
        <p:nvPicPr>
          <p:cNvPr id="5" name="Content Placeholder 4">
            <a:extLst>
              <a:ext uri="{FF2B5EF4-FFF2-40B4-BE49-F238E27FC236}">
                <a16:creationId xmlns:a16="http://schemas.microsoft.com/office/drawing/2014/main" id="{F221CA54-1F36-421C-9A5E-F49918142A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9273" y="1832028"/>
            <a:ext cx="6999697" cy="3048080"/>
          </a:xfrm>
        </p:spPr>
      </p:pic>
      <p:sp>
        <p:nvSpPr>
          <p:cNvPr id="3" name="Rectangle 2">
            <a:extLst>
              <a:ext uri="{FF2B5EF4-FFF2-40B4-BE49-F238E27FC236}">
                <a16:creationId xmlns:a16="http://schemas.microsoft.com/office/drawing/2014/main" id="{AB956E5B-BDD0-4DA9-A843-4B57656BF3A6}"/>
              </a:ext>
            </a:extLst>
          </p:cNvPr>
          <p:cNvSpPr/>
          <p:nvPr/>
        </p:nvSpPr>
        <p:spPr>
          <a:xfrm>
            <a:off x="838200" y="3448947"/>
            <a:ext cx="10042566" cy="2862322"/>
          </a:xfrm>
          <a:prstGeom prst="rect">
            <a:avLst/>
          </a:prstGeom>
        </p:spPr>
        <p:txBody>
          <a:bodyPr wrap="square">
            <a:spAutoFit/>
          </a:bodyPr>
          <a:lstStyle/>
          <a:p>
            <a:endParaRPr lang="en-US"/>
          </a:p>
          <a:p>
            <a:endParaRPr lang="en-US"/>
          </a:p>
          <a:p>
            <a:endParaRPr lang="en-US"/>
          </a:p>
          <a:p>
            <a:endParaRPr lang="en-US"/>
          </a:p>
          <a:p>
            <a:endParaRPr lang="en-US"/>
          </a:p>
          <a:p>
            <a:endParaRPr lang="en-US"/>
          </a:p>
          <a:p>
            <a:endParaRPr lang="en-US"/>
          </a:p>
          <a:p>
            <a:endParaRPr lang="en-US"/>
          </a:p>
          <a:p>
            <a:r>
              <a:rPr lang="en-US"/>
              <a:t>Need to stratify first, then sample large clusters, and then smaller clusters within those larger clusters that have already been selected, until a single individual is sampled</a:t>
            </a:r>
          </a:p>
        </p:txBody>
      </p:sp>
    </p:spTree>
    <p:extLst>
      <p:ext uri="{BB962C8B-B14F-4D97-AF65-F5344CB8AC3E}">
        <p14:creationId xmlns:p14="http://schemas.microsoft.com/office/powerpoint/2010/main" val="25891525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8A5A-8E20-4D05-AB02-C548C5B16F1E}"/>
              </a:ext>
            </a:extLst>
          </p:cNvPr>
          <p:cNvSpPr>
            <a:spLocks noGrp="1"/>
          </p:cNvSpPr>
          <p:nvPr>
            <p:ph type="title"/>
          </p:nvPr>
        </p:nvSpPr>
        <p:spPr/>
        <p:txBody>
          <a:bodyPr/>
          <a:lstStyle/>
          <a:p>
            <a:r>
              <a:rPr lang="en-US"/>
              <a:t>Descriptives for categorical variables</a:t>
            </a:r>
          </a:p>
        </p:txBody>
      </p:sp>
      <p:sp>
        <p:nvSpPr>
          <p:cNvPr id="3" name="Content Placeholder 2">
            <a:extLst>
              <a:ext uri="{FF2B5EF4-FFF2-40B4-BE49-F238E27FC236}">
                <a16:creationId xmlns:a16="http://schemas.microsoft.com/office/drawing/2014/main" id="{913B48A2-8FEA-4681-8760-176339E3A89A}"/>
              </a:ext>
            </a:extLst>
          </p:cNvPr>
          <p:cNvSpPr>
            <a:spLocks noGrp="1"/>
          </p:cNvSpPr>
          <p:nvPr>
            <p:ph idx="1"/>
          </p:nvPr>
        </p:nvSpPr>
        <p:spPr/>
        <p:txBody>
          <a:bodyPr/>
          <a:lstStyle/>
          <a:p>
            <a:r>
              <a:rPr lang="en-US"/>
              <a:t>Main command is </a:t>
            </a:r>
            <a:r>
              <a:rPr lang="en-US" b="1"/>
              <a:t>svy: tabulate </a:t>
            </a:r>
            <a:r>
              <a:rPr lang="en-US"/>
              <a:t>(often shortened to </a:t>
            </a:r>
            <a:r>
              <a:rPr lang="en-US" b="1"/>
              <a:t>svy: tab</a:t>
            </a:r>
            <a:r>
              <a:rPr lang="en-US"/>
              <a:t>)</a:t>
            </a:r>
            <a:br>
              <a:rPr lang="en-US"/>
            </a:br>
            <a:endParaRPr lang="en-US"/>
          </a:p>
          <a:p>
            <a:r>
              <a:rPr lang="en-US"/>
              <a:t>Creates one-way frequency tables and two-way crosstabulations</a:t>
            </a:r>
            <a:br>
              <a:rPr lang="en-US"/>
            </a:br>
            <a:endParaRPr lang="en-US"/>
          </a:p>
          <a:p>
            <a:r>
              <a:rPr lang="en-US"/>
              <a:t>Probably want some options to make the output more useful</a:t>
            </a:r>
          </a:p>
        </p:txBody>
      </p:sp>
    </p:spTree>
    <p:extLst>
      <p:ext uri="{BB962C8B-B14F-4D97-AF65-F5344CB8AC3E}">
        <p14:creationId xmlns:p14="http://schemas.microsoft.com/office/powerpoint/2010/main" val="36304514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42C2-B1FD-4889-AD32-C9D278BD11FE}"/>
              </a:ext>
            </a:extLst>
          </p:cNvPr>
          <p:cNvSpPr>
            <a:spLocks noGrp="1"/>
          </p:cNvSpPr>
          <p:nvPr>
            <p:ph type="title"/>
          </p:nvPr>
        </p:nvSpPr>
        <p:spPr/>
        <p:txBody>
          <a:bodyPr/>
          <a:lstStyle/>
          <a:p>
            <a:r>
              <a:rPr lang="en-US"/>
              <a:t>Frequencies for the variable “region”</a:t>
            </a:r>
          </a:p>
        </p:txBody>
      </p:sp>
      <p:sp>
        <p:nvSpPr>
          <p:cNvPr id="3" name="Content Placeholder 2">
            <a:extLst>
              <a:ext uri="{FF2B5EF4-FFF2-40B4-BE49-F238E27FC236}">
                <a16:creationId xmlns:a16="http://schemas.microsoft.com/office/drawing/2014/main" id="{7BED4723-706D-42E7-8FE4-2C910F59BCE5}"/>
              </a:ext>
            </a:extLst>
          </p:cNvPr>
          <p:cNvSpPr>
            <a:spLocks noGrp="1"/>
          </p:cNvSpPr>
          <p:nvPr>
            <p:ph idx="1"/>
          </p:nvPr>
        </p:nvSpPr>
        <p:spPr/>
        <p:txBody>
          <a:bodyPr>
            <a:normAutofit fontScale="40000" lnSpcReduction="20000"/>
          </a:bodyPr>
          <a:lstStyle/>
          <a:p>
            <a:pPr marL="0" indent="0">
              <a:buNone/>
            </a:pPr>
            <a:r>
              <a:rPr lang="en-US" sz="6000" b="1">
                <a:latin typeface="Courier New" panose="02070309020205020404" pitchFamily="49" charset="0"/>
                <a:cs typeface="Courier New" panose="02070309020205020404" pitchFamily="49" charset="0"/>
              </a:rPr>
              <a:t>svy: tab region</a:t>
            </a:r>
          </a:p>
          <a:p>
            <a:pPr marL="0" indent="0">
              <a:buNone/>
            </a:pPr>
            <a:r>
              <a:rPr lang="en-US" sz="2400">
                <a:latin typeface="Courier New" panose="02070309020205020404" pitchFamily="49" charset="0"/>
                <a:cs typeface="Courier New" panose="02070309020205020404" pitchFamily="49" charset="0"/>
              </a:rPr>
              <a:t>(running tabulate on estimation sample)</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Number of strata = 31                            Number of obs   =      10,337</a:t>
            </a:r>
          </a:p>
          <a:p>
            <a:pPr marL="0" indent="0">
              <a:buNone/>
            </a:pPr>
            <a:r>
              <a:rPr lang="en-US" sz="2400">
                <a:latin typeface="Courier New" panose="02070309020205020404" pitchFamily="49" charset="0"/>
                <a:cs typeface="Courier New" panose="02070309020205020404" pitchFamily="49" charset="0"/>
              </a:rPr>
              <a:t>Number of PSUs   = 62                            Population size = 117,023,659</a:t>
            </a:r>
          </a:p>
          <a:p>
            <a:pPr marL="0" indent="0">
              <a:buNone/>
            </a:pPr>
            <a:r>
              <a:rPr lang="en-US" sz="2400">
                <a:latin typeface="Courier New" panose="02070309020205020404" pitchFamily="49" charset="0"/>
                <a:cs typeface="Courier New" panose="02070309020205020404" pitchFamily="49" charset="0"/>
              </a:rPr>
              <a:t>                                                 Design df       =          31</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Region | proportion</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NE |      .2063</a:t>
            </a:r>
          </a:p>
          <a:p>
            <a:pPr marL="0" indent="0">
              <a:buNone/>
            </a:pPr>
            <a:r>
              <a:rPr lang="en-US" sz="2400">
                <a:latin typeface="Courier New" panose="02070309020205020404" pitchFamily="49" charset="0"/>
                <a:cs typeface="Courier New" panose="02070309020205020404" pitchFamily="49" charset="0"/>
              </a:rPr>
              <a:t>       MW |      .2492</a:t>
            </a:r>
          </a:p>
          <a:p>
            <a:pPr marL="0" indent="0">
              <a:buNone/>
            </a:pPr>
            <a:r>
              <a:rPr lang="en-US" sz="2400">
                <a:latin typeface="Courier New" panose="02070309020205020404" pitchFamily="49" charset="0"/>
                <a:cs typeface="Courier New" panose="02070309020205020404" pitchFamily="49" charset="0"/>
              </a:rPr>
              <a:t>        S |      .2656</a:t>
            </a:r>
          </a:p>
          <a:p>
            <a:pPr marL="0" indent="0">
              <a:buNone/>
            </a:pPr>
            <a:r>
              <a:rPr lang="en-US" sz="2400">
                <a:latin typeface="Courier New" panose="02070309020205020404" pitchFamily="49" charset="0"/>
                <a:cs typeface="Courier New" panose="02070309020205020404" pitchFamily="49" charset="0"/>
              </a:rPr>
              <a:t>        W |      .2789</a:t>
            </a:r>
          </a:p>
          <a:p>
            <a:pPr marL="0" indent="0">
              <a:buNone/>
            </a:pPr>
            <a:r>
              <a:rPr lang="en-US" sz="2400">
                <a:latin typeface="Courier New" panose="02070309020205020404" pitchFamily="49" charset="0"/>
                <a:cs typeface="Courier New" panose="02070309020205020404" pitchFamily="49" charset="0"/>
              </a:rPr>
              <a:t>          | </a:t>
            </a:r>
          </a:p>
          <a:p>
            <a:pPr marL="0" indent="0">
              <a:buNone/>
            </a:pPr>
            <a:r>
              <a:rPr lang="en-US" sz="2400">
                <a:latin typeface="Courier New" panose="02070309020205020404" pitchFamily="49" charset="0"/>
                <a:cs typeface="Courier New" panose="02070309020205020404" pitchFamily="49" charset="0"/>
              </a:rPr>
              <a:t>    Total |          1</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Key: proportion = Cell proportion</a:t>
            </a:r>
          </a:p>
          <a:p>
            <a:pPr marL="0" indent="0">
              <a:buNone/>
            </a:pPr>
            <a:endParaRPr lang="en-US" sz="24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990272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823B1-62B8-4E08-B851-A005023BB296}"/>
              </a:ext>
            </a:extLst>
          </p:cNvPr>
          <p:cNvSpPr>
            <a:spLocks noGrp="1"/>
          </p:cNvSpPr>
          <p:nvPr>
            <p:ph type="title"/>
          </p:nvPr>
        </p:nvSpPr>
        <p:spPr/>
        <p:txBody>
          <a:bodyPr/>
          <a:lstStyle/>
          <a:p>
            <a:r>
              <a:rPr lang="en-US"/>
              <a:t>Another way to do the same thing</a:t>
            </a:r>
          </a:p>
        </p:txBody>
      </p:sp>
      <p:sp>
        <p:nvSpPr>
          <p:cNvPr id="3" name="Content Placeholder 2">
            <a:extLst>
              <a:ext uri="{FF2B5EF4-FFF2-40B4-BE49-F238E27FC236}">
                <a16:creationId xmlns:a16="http://schemas.microsoft.com/office/drawing/2014/main" id="{25B4DEB1-CCAC-4532-A1F7-8345C456765B}"/>
              </a:ext>
            </a:extLst>
          </p:cNvPr>
          <p:cNvSpPr>
            <a:spLocks noGrp="1"/>
          </p:cNvSpPr>
          <p:nvPr>
            <p:ph idx="1"/>
          </p:nvPr>
        </p:nvSpPr>
        <p:spPr/>
        <p:txBody>
          <a:bodyPr>
            <a:normAutofit fontScale="32500" lnSpcReduction="20000"/>
          </a:bodyPr>
          <a:lstStyle/>
          <a:p>
            <a:pPr marL="0" indent="0">
              <a:buNone/>
            </a:pPr>
            <a:r>
              <a:rPr lang="en-US" sz="7400" b="1">
                <a:latin typeface="Courier New" panose="02070309020205020404" pitchFamily="49" charset="0"/>
                <a:cs typeface="Courier New" panose="02070309020205020404" pitchFamily="49" charset="0"/>
              </a:rPr>
              <a:t>svy: proportion region</a:t>
            </a:r>
          </a:p>
          <a:p>
            <a:pPr marL="0" indent="0">
              <a:buNone/>
            </a:pPr>
            <a:r>
              <a:rPr lang="en-US" sz="2400">
                <a:latin typeface="Courier New" panose="02070309020205020404" pitchFamily="49" charset="0"/>
                <a:cs typeface="Courier New" panose="02070309020205020404" pitchFamily="49" charset="0"/>
              </a:rPr>
              <a:t>(running proportion on estimation sample)</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Survey: Proportion estimation</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Number of strata = 31            Number of obs   =      10,337</a:t>
            </a:r>
          </a:p>
          <a:p>
            <a:pPr marL="0" indent="0">
              <a:buNone/>
            </a:pPr>
            <a:r>
              <a:rPr lang="en-US" sz="2400">
                <a:latin typeface="Courier New" panose="02070309020205020404" pitchFamily="49" charset="0"/>
                <a:cs typeface="Courier New" panose="02070309020205020404" pitchFamily="49" charset="0"/>
              </a:rPr>
              <a:t>Number of PSUs   = 62            Population size = 117,023,659</a:t>
            </a:r>
          </a:p>
          <a:p>
            <a:pPr marL="0" indent="0">
              <a:buNone/>
            </a:pPr>
            <a:r>
              <a:rPr lang="en-US" sz="2400">
                <a:latin typeface="Courier New" panose="02070309020205020404" pitchFamily="49" charset="0"/>
                <a:cs typeface="Courier New" panose="02070309020205020404" pitchFamily="49" charset="0"/>
              </a:rPr>
              <a:t>                                 Design df       =          31</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             Linearized            Logit</a:t>
            </a:r>
          </a:p>
          <a:p>
            <a:pPr marL="0" indent="0">
              <a:buNone/>
            </a:pPr>
            <a:r>
              <a:rPr lang="en-US" sz="2400">
                <a:latin typeface="Courier New" panose="02070309020205020404" pitchFamily="49" charset="0"/>
                <a:cs typeface="Courier New" panose="02070309020205020404" pitchFamily="49" charset="0"/>
              </a:rPr>
              <a:t>             | Proportion   std. err.     [95% conf. interval]</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region |</a:t>
            </a:r>
          </a:p>
          <a:p>
            <a:pPr marL="0" indent="0">
              <a:buNone/>
            </a:pPr>
            <a:r>
              <a:rPr lang="en-US" sz="2400">
                <a:latin typeface="Courier New" panose="02070309020205020404" pitchFamily="49" charset="0"/>
                <a:cs typeface="Courier New" panose="02070309020205020404" pitchFamily="49" charset="0"/>
              </a:rPr>
              <a:t>         NE  |   .2063353   .0056671      .1950164    .2181331</a:t>
            </a:r>
          </a:p>
          <a:p>
            <a:pPr marL="0" indent="0">
              <a:buNone/>
            </a:pPr>
            <a:r>
              <a:rPr lang="en-US" sz="2400">
                <a:latin typeface="Courier New" panose="02070309020205020404" pitchFamily="49" charset="0"/>
                <a:cs typeface="Courier New" panose="02070309020205020404" pitchFamily="49" charset="0"/>
              </a:rPr>
              <a:t>         MW  |    .249163   .0061898      .2367536    .2619997</a:t>
            </a:r>
          </a:p>
          <a:p>
            <a:pPr marL="0" indent="0">
              <a:buNone/>
            </a:pPr>
            <a:r>
              <a:rPr lang="en-US" sz="2400">
                <a:latin typeface="Courier New" panose="02070309020205020404" pitchFamily="49" charset="0"/>
                <a:cs typeface="Courier New" panose="02070309020205020404" pitchFamily="49" charset="0"/>
              </a:rPr>
              <a:t>          S  |   .2655949   .0103955      .2449398    .2873289</a:t>
            </a:r>
          </a:p>
          <a:p>
            <a:pPr marL="0" indent="0">
              <a:buNone/>
            </a:pPr>
            <a:r>
              <a:rPr lang="en-US" sz="2400">
                <a:latin typeface="Courier New" panose="02070309020205020404" pitchFamily="49" charset="0"/>
                <a:cs typeface="Courier New" panose="02070309020205020404" pitchFamily="49" charset="0"/>
              </a:rPr>
              <a:t>          W  |   .2789068   .0113228      .2564096    .3025747</a:t>
            </a:r>
          </a:p>
          <a:p>
            <a:pPr marL="0" indent="0">
              <a:buNone/>
            </a:pPr>
            <a:r>
              <a:rPr lang="en-US" sz="2400">
                <a:latin typeface="Courier New" panose="02070309020205020404" pitchFamily="49" charset="0"/>
                <a:cs typeface="Courier New" panose="02070309020205020404" pitchFamily="49" charset="0"/>
              </a:rPr>
              <a:t>--------------------------------------------------------------</a:t>
            </a:r>
          </a:p>
          <a:p>
            <a:pPr marL="0" indent="0">
              <a:buNone/>
            </a:pPr>
            <a:endParaRPr lang="en-US" sz="24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326532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127AF-0BBB-439F-A547-EFFB5DFAB7B9}"/>
              </a:ext>
            </a:extLst>
          </p:cNvPr>
          <p:cNvSpPr>
            <a:spLocks noGrp="1"/>
          </p:cNvSpPr>
          <p:nvPr>
            <p:ph type="title"/>
          </p:nvPr>
        </p:nvSpPr>
        <p:spPr/>
        <p:txBody>
          <a:bodyPr/>
          <a:lstStyle/>
          <a:p>
            <a:r>
              <a:rPr lang="en-US"/>
              <a:t>Using the </a:t>
            </a:r>
            <a:r>
              <a:rPr lang="en-US" b="1"/>
              <a:t>count</a:t>
            </a:r>
            <a:r>
              <a:rPr lang="en-US"/>
              <a:t> option with </a:t>
            </a:r>
            <a:r>
              <a:rPr lang="en-US" b="1"/>
              <a:t>svy: tab</a:t>
            </a:r>
          </a:p>
        </p:txBody>
      </p:sp>
      <p:sp>
        <p:nvSpPr>
          <p:cNvPr id="3" name="Content Placeholder 2">
            <a:extLst>
              <a:ext uri="{FF2B5EF4-FFF2-40B4-BE49-F238E27FC236}">
                <a16:creationId xmlns:a16="http://schemas.microsoft.com/office/drawing/2014/main" id="{D3916C0B-EF85-4C7A-9140-638DD5149679}"/>
              </a:ext>
            </a:extLst>
          </p:cNvPr>
          <p:cNvSpPr>
            <a:spLocks noGrp="1"/>
          </p:cNvSpPr>
          <p:nvPr>
            <p:ph idx="1"/>
          </p:nvPr>
        </p:nvSpPr>
        <p:spPr/>
        <p:txBody>
          <a:bodyPr>
            <a:normAutofit fontScale="32500" lnSpcReduction="20000"/>
          </a:bodyPr>
          <a:lstStyle/>
          <a:p>
            <a:pPr marL="0" indent="0">
              <a:buNone/>
            </a:pPr>
            <a:r>
              <a:rPr lang="en-US" sz="7400" b="1">
                <a:latin typeface="Courier New" panose="02070309020205020404" pitchFamily="49" charset="0"/>
                <a:cs typeface="Courier New" panose="02070309020205020404" pitchFamily="49" charset="0"/>
              </a:rPr>
              <a:t>svy: tab region, count cellwidth(12) format(%12.2g)</a:t>
            </a:r>
          </a:p>
          <a:p>
            <a:pPr marL="0" indent="0">
              <a:buNone/>
            </a:pPr>
            <a:r>
              <a:rPr lang="en-US">
                <a:latin typeface="Courier New" panose="02070309020205020404" pitchFamily="49" charset="0"/>
                <a:cs typeface="Courier New" panose="02070309020205020404" pitchFamily="49" charset="0"/>
              </a:rPr>
              <a:t>(running tabulate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Region |        count</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NE |     24146107</a:t>
            </a:r>
          </a:p>
          <a:p>
            <a:pPr marL="0" indent="0">
              <a:buNone/>
            </a:pPr>
            <a:r>
              <a:rPr lang="en-US">
                <a:latin typeface="Courier New" panose="02070309020205020404" pitchFamily="49" charset="0"/>
                <a:cs typeface="Courier New" panose="02070309020205020404" pitchFamily="49" charset="0"/>
              </a:rPr>
              <a:t>       MW |     29157970</a:t>
            </a:r>
          </a:p>
          <a:p>
            <a:pPr marL="0" indent="0">
              <a:buNone/>
            </a:pPr>
            <a:r>
              <a:rPr lang="en-US">
                <a:latin typeface="Courier New" panose="02070309020205020404" pitchFamily="49" charset="0"/>
                <a:cs typeface="Courier New" panose="02070309020205020404" pitchFamily="49" charset="0"/>
              </a:rPr>
              <a:t>        S |     31080884</a:t>
            </a:r>
          </a:p>
          <a:p>
            <a:pPr marL="0" indent="0">
              <a:buNone/>
            </a:pPr>
            <a:r>
              <a:rPr lang="en-US">
                <a:latin typeface="Courier New" panose="02070309020205020404" pitchFamily="49" charset="0"/>
                <a:cs typeface="Courier New" panose="02070309020205020404" pitchFamily="49" charset="0"/>
              </a:rPr>
              <a:t>        W |     32638698</a:t>
            </a:r>
          </a:p>
          <a:p>
            <a:pPr marL="0" indent="0">
              <a:buNone/>
            </a:pPr>
            <a:r>
              <a:rPr lang="en-US">
                <a:latin typeface="Courier New" panose="02070309020205020404" pitchFamily="49" charset="0"/>
                <a:cs typeface="Courier New" panose="02070309020205020404" pitchFamily="49" charset="0"/>
              </a:rPr>
              <a:t>          | </a:t>
            </a:r>
          </a:p>
          <a:p>
            <a:pPr marL="0" indent="0">
              <a:buNone/>
            </a:pPr>
            <a:r>
              <a:rPr lang="en-US">
                <a:latin typeface="Courier New" panose="02070309020205020404" pitchFamily="49" charset="0"/>
                <a:cs typeface="Courier New" panose="02070309020205020404" pitchFamily="49" charset="0"/>
              </a:rPr>
              <a:t>    Total |    117023659</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Key:        count = Weighted count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594586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ACDE7-732D-4341-9A6F-BDEA366FE572}"/>
              </a:ext>
            </a:extLst>
          </p:cNvPr>
          <p:cNvSpPr>
            <a:spLocks noGrp="1"/>
          </p:cNvSpPr>
          <p:nvPr>
            <p:ph type="title"/>
          </p:nvPr>
        </p:nvSpPr>
        <p:spPr/>
        <p:txBody>
          <a:bodyPr/>
          <a:lstStyle/>
          <a:p>
            <a:r>
              <a:rPr lang="en-US"/>
              <a:t>Order of options does not matter</a:t>
            </a:r>
          </a:p>
        </p:txBody>
      </p:sp>
      <p:sp>
        <p:nvSpPr>
          <p:cNvPr id="3" name="Content Placeholder 2">
            <a:extLst>
              <a:ext uri="{FF2B5EF4-FFF2-40B4-BE49-F238E27FC236}">
                <a16:creationId xmlns:a16="http://schemas.microsoft.com/office/drawing/2014/main" id="{00A38B8E-433B-413F-9CC8-ED8E4A8EB826}"/>
              </a:ext>
            </a:extLst>
          </p:cNvPr>
          <p:cNvSpPr>
            <a:spLocks noGrp="1"/>
          </p:cNvSpPr>
          <p:nvPr>
            <p:ph idx="1"/>
          </p:nvPr>
        </p:nvSpPr>
        <p:spPr/>
        <p:txBody>
          <a:bodyPr>
            <a:normAutofit fontScale="25000" lnSpcReduction="20000"/>
          </a:bodyPr>
          <a:lstStyle/>
          <a:p>
            <a:pPr marL="0" indent="0">
              <a:buNone/>
            </a:pPr>
            <a:r>
              <a:rPr lang="en-US" sz="7400" b="1">
                <a:latin typeface="Courier New" panose="02070309020205020404" pitchFamily="49" charset="0"/>
                <a:cs typeface="Courier New" panose="02070309020205020404" pitchFamily="49" charset="0"/>
              </a:rPr>
              <a:t>svy: tab region, cell count obs format(%12.2g) cellwidth(12)  </a:t>
            </a:r>
          </a:p>
          <a:p>
            <a:pPr marL="0" indent="0">
              <a:buNone/>
            </a:pPr>
            <a:r>
              <a:rPr lang="en-US" sz="2400">
                <a:latin typeface="Courier New" panose="02070309020205020404" pitchFamily="49" charset="0"/>
                <a:cs typeface="Courier New" panose="02070309020205020404" pitchFamily="49" charset="0"/>
              </a:rPr>
              <a:t>(running tabulate on estimation sample)</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Number of strata = 31                            Number of obs   =      10,337</a:t>
            </a:r>
          </a:p>
          <a:p>
            <a:pPr marL="0" indent="0">
              <a:buNone/>
            </a:pPr>
            <a:r>
              <a:rPr lang="en-US" sz="2400">
                <a:latin typeface="Courier New" panose="02070309020205020404" pitchFamily="49" charset="0"/>
                <a:cs typeface="Courier New" panose="02070309020205020404" pitchFamily="49" charset="0"/>
              </a:rPr>
              <a:t>Number of PSUs   = 62                            Population size = 117,023,659</a:t>
            </a:r>
          </a:p>
          <a:p>
            <a:pPr marL="0" indent="0">
              <a:buNone/>
            </a:pPr>
            <a:r>
              <a:rPr lang="en-US" sz="2400">
                <a:latin typeface="Courier New" panose="02070309020205020404" pitchFamily="49" charset="0"/>
                <a:cs typeface="Courier New" panose="02070309020205020404" pitchFamily="49" charset="0"/>
              </a:rPr>
              <a:t>                                                 Design df       =          31</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Region |        count    proportion           obs</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NE |     24146107           .21          2086</a:t>
            </a:r>
          </a:p>
          <a:p>
            <a:pPr marL="0" indent="0">
              <a:buNone/>
            </a:pPr>
            <a:r>
              <a:rPr lang="en-US" sz="2400">
                <a:latin typeface="Courier New" panose="02070309020205020404" pitchFamily="49" charset="0"/>
                <a:cs typeface="Courier New" panose="02070309020205020404" pitchFamily="49" charset="0"/>
              </a:rPr>
              <a:t>       MW |     29157970           .25          2773</a:t>
            </a:r>
          </a:p>
          <a:p>
            <a:pPr marL="0" indent="0">
              <a:buNone/>
            </a:pPr>
            <a:r>
              <a:rPr lang="en-US" sz="2400">
                <a:latin typeface="Courier New" panose="02070309020205020404" pitchFamily="49" charset="0"/>
                <a:cs typeface="Courier New" panose="02070309020205020404" pitchFamily="49" charset="0"/>
              </a:rPr>
              <a:t>        S |     31080884           .27          2853</a:t>
            </a:r>
          </a:p>
          <a:p>
            <a:pPr marL="0" indent="0">
              <a:buNone/>
            </a:pPr>
            <a:r>
              <a:rPr lang="en-US" sz="2400">
                <a:latin typeface="Courier New" panose="02070309020205020404" pitchFamily="49" charset="0"/>
                <a:cs typeface="Courier New" panose="02070309020205020404" pitchFamily="49" charset="0"/>
              </a:rPr>
              <a:t>        W |     32638698           .28          2625</a:t>
            </a:r>
          </a:p>
          <a:p>
            <a:pPr marL="0" indent="0">
              <a:buNone/>
            </a:pPr>
            <a:r>
              <a:rPr lang="en-US" sz="2400">
                <a:latin typeface="Courier New" panose="02070309020205020404" pitchFamily="49" charset="0"/>
                <a:cs typeface="Courier New" panose="02070309020205020404" pitchFamily="49" charset="0"/>
              </a:rPr>
              <a:t>          | </a:t>
            </a:r>
          </a:p>
          <a:p>
            <a:pPr marL="0" indent="0">
              <a:buNone/>
            </a:pPr>
            <a:r>
              <a:rPr lang="en-US" sz="2400">
                <a:latin typeface="Courier New" panose="02070309020205020404" pitchFamily="49" charset="0"/>
                <a:cs typeface="Courier New" panose="02070309020205020404" pitchFamily="49" charset="0"/>
              </a:rPr>
              <a:t>    Total |    117023659             1         10337</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Key:             count = Weighted count</a:t>
            </a:r>
          </a:p>
          <a:p>
            <a:pPr marL="0" indent="0">
              <a:buNone/>
            </a:pPr>
            <a:r>
              <a:rPr lang="en-US" sz="2400">
                <a:latin typeface="Courier New" panose="02070309020205020404" pitchFamily="49" charset="0"/>
                <a:cs typeface="Courier New" panose="02070309020205020404" pitchFamily="49" charset="0"/>
              </a:rPr>
              <a:t>            proportion = Cell proportion</a:t>
            </a:r>
          </a:p>
          <a:p>
            <a:pPr marL="0" indent="0">
              <a:buNone/>
            </a:pPr>
            <a:r>
              <a:rPr lang="en-US" sz="2400">
                <a:latin typeface="Courier New" panose="02070309020205020404" pitchFamily="49" charset="0"/>
                <a:cs typeface="Courier New" panose="02070309020205020404" pitchFamily="49" charset="0"/>
              </a:rPr>
              <a:t>                   obs = Number of observations</a:t>
            </a:r>
          </a:p>
          <a:p>
            <a:pPr marL="0" indent="0">
              <a:buNone/>
            </a:pPr>
            <a:endParaRPr lang="en-US" sz="2400">
              <a:latin typeface="Courier New" panose="02070309020205020404" pitchFamily="49" charset="0"/>
              <a:cs typeface="Courier New" panose="02070309020205020404" pitchFamily="49" charset="0"/>
            </a:endParaRPr>
          </a:p>
          <a:p>
            <a:pPr marL="0" indent="0">
              <a:buNone/>
            </a:pPr>
            <a:endParaRPr lang="en-US" sz="24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663042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57B6-4A10-43D1-B3DD-5E5ABB982B33}"/>
              </a:ext>
            </a:extLst>
          </p:cNvPr>
          <p:cNvSpPr>
            <a:spLocks noGrp="1"/>
          </p:cNvSpPr>
          <p:nvPr>
            <p:ph type="title"/>
          </p:nvPr>
        </p:nvSpPr>
        <p:spPr/>
        <p:txBody>
          <a:bodyPr/>
          <a:lstStyle/>
          <a:p>
            <a:r>
              <a:rPr lang="en-US"/>
              <a:t>Ordering of options - continued</a:t>
            </a:r>
          </a:p>
        </p:txBody>
      </p:sp>
      <p:sp>
        <p:nvSpPr>
          <p:cNvPr id="3" name="Content Placeholder 2">
            <a:extLst>
              <a:ext uri="{FF2B5EF4-FFF2-40B4-BE49-F238E27FC236}">
                <a16:creationId xmlns:a16="http://schemas.microsoft.com/office/drawing/2014/main" id="{375EF68F-73AC-47B0-AFF4-CCF00E976C4D}"/>
              </a:ext>
            </a:extLst>
          </p:cNvPr>
          <p:cNvSpPr>
            <a:spLocks noGrp="1"/>
          </p:cNvSpPr>
          <p:nvPr>
            <p:ph idx="1"/>
          </p:nvPr>
        </p:nvSpPr>
        <p:spPr/>
        <p:txBody>
          <a:bodyPr>
            <a:normAutofit fontScale="25000" lnSpcReduction="20000"/>
          </a:bodyPr>
          <a:lstStyle/>
          <a:p>
            <a:pPr marL="0" indent="0">
              <a:buNone/>
            </a:pPr>
            <a:r>
              <a:rPr lang="en-US" sz="7400" b="1">
                <a:latin typeface="Courier New" panose="02070309020205020404" pitchFamily="49" charset="0"/>
                <a:cs typeface="Courier New" panose="02070309020205020404" pitchFamily="49" charset="0"/>
              </a:rPr>
              <a:t>svy: tab region, count se cellwidth(15) format(%15.2g)</a:t>
            </a:r>
          </a:p>
          <a:p>
            <a:pPr marL="0" indent="0">
              <a:buNone/>
            </a:pPr>
            <a:r>
              <a:rPr lang="en-US">
                <a:latin typeface="Courier New" panose="02070309020205020404" pitchFamily="49" charset="0"/>
                <a:cs typeface="Courier New" panose="02070309020205020404" pitchFamily="49" charset="0"/>
              </a:rPr>
              <a:t>(running tabulate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Region |           count               se</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NE |        24146107           569293</a:t>
            </a:r>
          </a:p>
          <a:p>
            <a:pPr marL="0" indent="0">
              <a:buNone/>
            </a:pPr>
            <a:r>
              <a:rPr lang="en-US">
                <a:latin typeface="Courier New" panose="02070309020205020404" pitchFamily="49" charset="0"/>
                <a:cs typeface="Courier New" panose="02070309020205020404" pitchFamily="49" charset="0"/>
              </a:rPr>
              <a:t>       MW |        29157970           566351</a:t>
            </a:r>
          </a:p>
          <a:p>
            <a:pPr marL="0" indent="0">
              <a:buNone/>
            </a:pPr>
            <a:r>
              <a:rPr lang="en-US">
                <a:latin typeface="Courier New" panose="02070309020205020404" pitchFamily="49" charset="0"/>
                <a:cs typeface="Courier New" panose="02070309020205020404" pitchFamily="49" charset="0"/>
              </a:rPr>
              <a:t>        S |        31080884          1508325</a:t>
            </a:r>
          </a:p>
          <a:p>
            <a:pPr marL="0" indent="0">
              <a:buNone/>
            </a:pPr>
            <a:r>
              <a:rPr lang="en-US">
                <a:latin typeface="Courier New" panose="02070309020205020404" pitchFamily="49" charset="0"/>
                <a:cs typeface="Courier New" panose="02070309020205020404" pitchFamily="49" charset="0"/>
              </a:rPr>
              <a:t>        W |        32638698          1714567</a:t>
            </a:r>
          </a:p>
          <a:p>
            <a:pPr marL="0" indent="0">
              <a:buNone/>
            </a:pPr>
            <a:r>
              <a:rPr lang="en-US">
                <a:latin typeface="Courier New" panose="02070309020205020404" pitchFamily="49" charset="0"/>
                <a:cs typeface="Courier New" panose="02070309020205020404" pitchFamily="49" charset="0"/>
              </a:rPr>
              <a:t>          | </a:t>
            </a:r>
          </a:p>
          <a:p>
            <a:pPr marL="0" indent="0">
              <a:buNone/>
            </a:pPr>
            <a:r>
              <a:rPr lang="en-US">
                <a:latin typeface="Courier New" panose="02070309020205020404" pitchFamily="49" charset="0"/>
                <a:cs typeface="Courier New" panose="02070309020205020404" pitchFamily="49" charset="0"/>
              </a:rPr>
              <a:t>    Total |       117023659                 </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Key:           count = Weighted count</a:t>
            </a:r>
          </a:p>
          <a:p>
            <a:pPr marL="0" indent="0">
              <a:buNone/>
            </a:pPr>
            <a:r>
              <a:rPr lang="en-US">
                <a:latin typeface="Courier New" panose="02070309020205020404" pitchFamily="49" charset="0"/>
                <a:cs typeface="Courier New" panose="02070309020205020404" pitchFamily="49" charset="0"/>
              </a:rPr>
              <a:t>                  se = Linearized standard error of weighted count</a:t>
            </a:r>
          </a:p>
          <a:p>
            <a:pPr marL="0" indent="0">
              <a:buNone/>
            </a:pPr>
            <a:endParaRPr lang="en-US">
              <a:latin typeface="Courier New" panose="02070309020205020404" pitchFamily="49" charset="0"/>
              <a:cs typeface="Courier New" panose="02070309020205020404" pitchFamily="49" charset="0"/>
            </a:endParaRP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804883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393E-F05B-479C-A471-A69368100822}"/>
              </a:ext>
            </a:extLst>
          </p:cNvPr>
          <p:cNvSpPr>
            <a:spLocks noGrp="1"/>
          </p:cNvSpPr>
          <p:nvPr>
            <p:ph type="title"/>
          </p:nvPr>
        </p:nvSpPr>
        <p:spPr/>
        <p:txBody>
          <a:bodyPr/>
          <a:lstStyle/>
          <a:p>
            <a:r>
              <a:rPr lang="en-US"/>
              <a:t>5 items can be displayed in a table and CI counts as 2</a:t>
            </a:r>
          </a:p>
        </p:txBody>
      </p:sp>
      <p:sp>
        <p:nvSpPr>
          <p:cNvPr id="3" name="Content Placeholder 2">
            <a:extLst>
              <a:ext uri="{FF2B5EF4-FFF2-40B4-BE49-F238E27FC236}">
                <a16:creationId xmlns:a16="http://schemas.microsoft.com/office/drawing/2014/main" id="{F33131E3-076C-4D83-AC37-D5BE383ACFBA}"/>
              </a:ext>
            </a:extLst>
          </p:cNvPr>
          <p:cNvSpPr>
            <a:spLocks noGrp="1"/>
          </p:cNvSpPr>
          <p:nvPr>
            <p:ph idx="1"/>
          </p:nvPr>
        </p:nvSpPr>
        <p:spPr/>
        <p:txBody>
          <a:bodyPr>
            <a:normAutofit fontScale="25000" lnSpcReduction="20000"/>
          </a:bodyPr>
          <a:lstStyle/>
          <a:p>
            <a:pPr marL="0" indent="0">
              <a:buNone/>
            </a:pPr>
            <a:r>
              <a:rPr lang="en-US" sz="9600" b="1">
                <a:latin typeface="Courier New" panose="02070309020205020404" pitchFamily="49" charset="0"/>
                <a:cs typeface="Courier New" panose="02070309020205020404" pitchFamily="49" charset="0"/>
              </a:rPr>
              <a:t>svy: tab region, count deff deft ci cellwidth(12) format(%12.2g)</a:t>
            </a:r>
            <a:r>
              <a:rPr lang="en-US">
                <a:latin typeface="Courier New" panose="02070309020205020404" pitchFamily="49" charset="0"/>
                <a:cs typeface="Courier New" panose="02070309020205020404" pitchFamily="49" charset="0"/>
              </a:rPr>
              <a:t> </a:t>
            </a:r>
          </a:p>
          <a:p>
            <a:pPr marL="0" indent="0">
              <a:buNone/>
            </a:pPr>
            <a:r>
              <a:rPr lang="en-US">
                <a:latin typeface="Courier New" panose="02070309020205020404" pitchFamily="49" charset="0"/>
                <a:cs typeface="Courier New" panose="02070309020205020404" pitchFamily="49" charset="0"/>
              </a:rPr>
              <a:t>(running tabulate on estimation sample)</a:t>
            </a:r>
          </a:p>
          <a:p>
            <a:pPr marL="0" indent="0">
              <a:buNone/>
            </a:pPr>
            <a:r>
              <a:rPr lang="en-US">
                <a:latin typeface="Courier New" panose="02070309020205020404" pitchFamily="49" charset="0"/>
                <a:cs typeface="Courier New" panose="02070309020205020404" pitchFamily="49" charset="0"/>
              </a:rPr>
              <a:t>Number of strata = 31                            Number of obs   =      10,337</a:t>
            </a:r>
          </a:p>
          <a:p>
            <a:pPr marL="0" indent="0">
              <a:buNone/>
            </a:pPr>
            <a:r>
              <a:rPr lang="en-US">
                <a:latin typeface="Courier New" panose="02070309020205020404" pitchFamily="49" charset="0"/>
                <a:cs typeface="Courier New" panose="02070309020205020404" pitchFamily="49" charset="0"/>
              </a:rPr>
              <a:t>Number of PSUs   = 62                            Population size = 117,023,659</a:t>
            </a:r>
          </a:p>
          <a:p>
            <a:pPr marL="0" indent="0">
              <a:buNone/>
            </a:pPr>
            <a:r>
              <a:rPr lang="en-US">
                <a:latin typeface="Courier New" panose="02070309020205020404" pitchFamily="49" charset="0"/>
                <a:cs typeface="Courier New" panose="02070309020205020404" pitchFamily="49" charset="0"/>
              </a:rPr>
              <a:t>                                                 Design df       =          31</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Region |        count            lb            ub          deff          deft</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NE |     24146107      22985026      25307188           1.5           1.2</a:t>
            </a:r>
          </a:p>
          <a:p>
            <a:pPr marL="0" indent="0">
              <a:buNone/>
            </a:pPr>
            <a:r>
              <a:rPr lang="en-US">
                <a:latin typeface="Courier New" panose="02070309020205020404" pitchFamily="49" charset="0"/>
                <a:cs typeface="Courier New" panose="02070309020205020404" pitchFamily="49" charset="0"/>
              </a:rPr>
              <a:t>       MW |     29157970      28002889      30313051           1.3           1.1</a:t>
            </a:r>
          </a:p>
          <a:p>
            <a:pPr marL="0" indent="0">
              <a:buNone/>
            </a:pPr>
            <a:r>
              <a:rPr lang="en-US">
                <a:latin typeface="Courier New" panose="02070309020205020404" pitchFamily="49" charset="0"/>
                <a:cs typeface="Courier New" panose="02070309020205020404" pitchFamily="49" charset="0"/>
              </a:rPr>
              <a:t>        S |     31080884      28004636      34157132           8.8             3</a:t>
            </a:r>
          </a:p>
          <a:p>
            <a:pPr marL="0" indent="0">
              <a:buNone/>
            </a:pPr>
            <a:r>
              <a:rPr lang="en-US">
                <a:latin typeface="Courier New" panose="02070309020205020404" pitchFamily="49" charset="0"/>
                <a:cs typeface="Courier New" panose="02070309020205020404" pitchFamily="49" charset="0"/>
              </a:rPr>
              <a:t>        W |     32638698      29141817      36135579            11           3.3</a:t>
            </a:r>
          </a:p>
          <a:p>
            <a:pPr marL="0" indent="0">
              <a:buNone/>
            </a:pPr>
            <a:r>
              <a:rPr lang="en-US">
                <a:latin typeface="Courier New" panose="02070309020205020404" pitchFamily="49" charset="0"/>
                <a:cs typeface="Courier New" panose="02070309020205020404" pitchFamily="49" charset="0"/>
              </a:rPr>
              <a:t>          | </a:t>
            </a:r>
          </a:p>
          <a:p>
            <a:pPr marL="0" indent="0">
              <a:buNone/>
            </a:pPr>
            <a:r>
              <a:rPr lang="en-US">
                <a:latin typeface="Courier New" panose="02070309020205020404" pitchFamily="49" charset="0"/>
                <a:cs typeface="Courier New" panose="02070309020205020404" pitchFamily="49" charset="0"/>
              </a:rPr>
              <a:t>    Total |    117023659                                                        </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Key:        count = Weighted count</a:t>
            </a:r>
          </a:p>
          <a:p>
            <a:pPr marL="0" indent="0">
              <a:buNone/>
            </a:pPr>
            <a:r>
              <a:rPr lang="en-US">
                <a:latin typeface="Courier New" panose="02070309020205020404" pitchFamily="49" charset="0"/>
                <a:cs typeface="Courier New" panose="02070309020205020404" pitchFamily="49" charset="0"/>
              </a:rPr>
              <a:t>               lb = Lower 95% confidence bound for weighted count</a:t>
            </a:r>
          </a:p>
          <a:p>
            <a:pPr marL="0" indent="0">
              <a:buNone/>
            </a:pPr>
            <a:r>
              <a:rPr lang="en-US">
                <a:latin typeface="Courier New" panose="02070309020205020404" pitchFamily="49" charset="0"/>
                <a:cs typeface="Courier New" panose="02070309020205020404" pitchFamily="49" charset="0"/>
              </a:rPr>
              <a:t>               ub = Upper 95% confidence bound for weighted count</a:t>
            </a:r>
          </a:p>
          <a:p>
            <a:pPr marL="0" indent="0">
              <a:buNone/>
            </a:pPr>
            <a:r>
              <a:rPr lang="en-US">
                <a:latin typeface="Courier New" panose="02070309020205020404" pitchFamily="49" charset="0"/>
                <a:cs typeface="Courier New" panose="02070309020205020404" pitchFamily="49" charset="0"/>
              </a:rPr>
              <a:t>             deff = DEFF for variance of weighted count</a:t>
            </a:r>
          </a:p>
          <a:p>
            <a:pPr marL="0" indent="0">
              <a:buNone/>
            </a:pPr>
            <a:r>
              <a:rPr lang="en-US">
                <a:latin typeface="Courier New" panose="02070309020205020404" pitchFamily="49" charset="0"/>
                <a:cs typeface="Courier New" panose="02070309020205020404" pitchFamily="49" charset="0"/>
              </a:rPr>
              <a:t>             deft = DEFT for variance of weighted count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496981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13B6-39B8-49DD-A180-E78A2F735F3C}"/>
              </a:ext>
            </a:extLst>
          </p:cNvPr>
          <p:cNvSpPr>
            <a:spLocks noGrp="1"/>
          </p:cNvSpPr>
          <p:nvPr>
            <p:ph type="title"/>
          </p:nvPr>
        </p:nvSpPr>
        <p:spPr/>
        <p:txBody>
          <a:bodyPr/>
          <a:lstStyle/>
          <a:p>
            <a:r>
              <a:rPr lang="en-US"/>
              <a:t>Crosstabulation or two-way table</a:t>
            </a:r>
          </a:p>
        </p:txBody>
      </p:sp>
      <p:sp>
        <p:nvSpPr>
          <p:cNvPr id="3" name="Content Placeholder 2">
            <a:extLst>
              <a:ext uri="{FF2B5EF4-FFF2-40B4-BE49-F238E27FC236}">
                <a16:creationId xmlns:a16="http://schemas.microsoft.com/office/drawing/2014/main" id="{D82848D5-62A2-456C-A4E9-3BF1F7D94110}"/>
              </a:ext>
            </a:extLst>
          </p:cNvPr>
          <p:cNvSpPr>
            <a:spLocks noGrp="1"/>
          </p:cNvSpPr>
          <p:nvPr>
            <p:ph idx="1"/>
          </p:nvPr>
        </p:nvSpPr>
        <p:spPr/>
        <p:txBody>
          <a:bodyPr>
            <a:normAutofit fontScale="32500" lnSpcReduction="20000"/>
          </a:bodyPr>
          <a:lstStyle/>
          <a:p>
            <a:pPr marL="0" indent="0">
              <a:buNone/>
            </a:pPr>
            <a:r>
              <a:rPr lang="en-US" sz="6000" b="1">
                <a:latin typeface="Courier New" panose="02070309020205020404" pitchFamily="49" charset="0"/>
                <a:cs typeface="Courier New" panose="02070309020205020404" pitchFamily="49" charset="0"/>
              </a:rPr>
              <a:t>svy: tab agegrp female, cell obs count cellwidth(12) format(%12.2g)</a:t>
            </a:r>
          </a:p>
          <a:p>
            <a:pPr marL="0" indent="0">
              <a:buNone/>
            </a:pPr>
            <a:r>
              <a:rPr lang="en-US" sz="2400">
                <a:latin typeface="Courier New" panose="02070309020205020404" pitchFamily="49" charset="0"/>
                <a:cs typeface="Courier New" panose="02070309020205020404" pitchFamily="49" charset="0"/>
              </a:rPr>
              <a:t>(running tabulate on estimation sample)</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Number of strata = 31                            Number of obs   =      10,337</a:t>
            </a:r>
          </a:p>
          <a:p>
            <a:pPr marL="0" indent="0">
              <a:buNone/>
            </a:pPr>
            <a:r>
              <a:rPr lang="en-US" sz="2400">
                <a:latin typeface="Courier New" panose="02070309020205020404" pitchFamily="49" charset="0"/>
                <a:cs typeface="Courier New" panose="02070309020205020404" pitchFamily="49" charset="0"/>
              </a:rPr>
              <a:t>Number of PSUs   = 62                            Population size = 117,023,659</a:t>
            </a:r>
          </a:p>
          <a:p>
            <a:pPr marL="0" indent="0">
              <a:buNone/>
            </a:pPr>
            <a:r>
              <a:rPr lang="en-US" sz="2400">
                <a:latin typeface="Courier New" panose="02070309020205020404" pitchFamily="49" charset="0"/>
                <a:cs typeface="Courier New" panose="02070309020205020404" pitchFamily="49" charset="0"/>
              </a:rPr>
              <a:t>                                                 Design df       =          31</a:t>
            </a:r>
          </a:p>
          <a:p>
            <a:pPr marL="0" indent="0">
              <a:buNone/>
            </a:pPr>
            <a:endParaRPr lang="en-US" sz="2400">
              <a:latin typeface="Courier New" panose="02070309020205020404" pitchFamily="49" charset="0"/>
              <a:cs typeface="Courier New" panose="02070309020205020404" pitchFamily="49" charset="0"/>
            </a:endParaRP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                  Female                 </a:t>
            </a:r>
          </a:p>
          <a:p>
            <a:pPr marL="0" indent="0">
              <a:buNone/>
            </a:pPr>
            <a:r>
              <a:rPr lang="en-US" sz="2400">
                <a:latin typeface="Courier New" panose="02070309020205020404" pitchFamily="49" charset="0"/>
                <a:cs typeface="Courier New" panose="02070309020205020404" pitchFamily="49" charset="0"/>
              </a:rPr>
              <a:t>Age group |         Male        Female         Total</a:t>
            </a:r>
          </a:p>
          <a:p>
            <a:pPr marL="0" indent="0">
              <a:buNone/>
            </a:pPr>
            <a:r>
              <a:rPr lang="en-US" sz="2400">
                <a:latin typeface="Courier New" panose="02070309020205020404" pitchFamily="49" charset="0"/>
                <a:cs typeface="Courier New" panose="02070309020205020404" pitchFamily="49" charset="0"/>
              </a:rPr>
              <a:t>----------+-----------------------------------------</a:t>
            </a:r>
          </a:p>
          <a:p>
            <a:pPr marL="0" indent="0">
              <a:buNone/>
            </a:pPr>
            <a:r>
              <a:rPr lang="en-US" sz="2400">
                <a:latin typeface="Courier New" panose="02070309020205020404" pitchFamily="49" charset="0"/>
                <a:cs typeface="Courier New" panose="02070309020205020404" pitchFamily="49" charset="0"/>
              </a:rPr>
              <a:t>    20–29 |     15918998      16938699      32857697</a:t>
            </a:r>
          </a:p>
          <a:p>
            <a:pPr marL="0" indent="0">
              <a:buNone/>
            </a:pPr>
            <a:r>
              <a:rPr lang="en-US" sz="2400">
                <a:latin typeface="Courier New" panose="02070309020205020404" pitchFamily="49" charset="0"/>
                <a:cs typeface="Courier New" panose="02070309020205020404" pitchFamily="49" charset="0"/>
              </a:rPr>
              <a:t>          |          .14           .14           .28</a:t>
            </a:r>
          </a:p>
          <a:p>
            <a:pPr marL="0" indent="0">
              <a:buNone/>
            </a:pPr>
            <a:r>
              <a:rPr lang="en-US" sz="2400">
                <a:latin typeface="Courier New" panose="02070309020205020404" pitchFamily="49" charset="0"/>
                <a:cs typeface="Courier New" panose="02070309020205020404" pitchFamily="49" charset="0"/>
              </a:rPr>
              <a:t>          |         1116          1204          2320</a:t>
            </a:r>
          </a:p>
          <a:p>
            <a:pPr marL="0" indent="0">
              <a:buNone/>
            </a:pPr>
            <a:r>
              <a:rPr lang="en-US" sz="2400">
                <a:latin typeface="Courier New" panose="02070309020205020404" pitchFamily="49" charset="0"/>
                <a:cs typeface="Courier New" panose="02070309020205020404" pitchFamily="49" charset="0"/>
              </a:rPr>
              <a:t>          | </a:t>
            </a:r>
          </a:p>
          <a:p>
            <a:pPr marL="0" indent="0">
              <a:buNone/>
            </a:pPr>
            <a:r>
              <a:rPr lang="en-US" sz="2400">
                <a:latin typeface="Courier New" panose="02070309020205020404" pitchFamily="49" charset="0"/>
                <a:cs typeface="Courier New" panose="02070309020205020404" pitchFamily="49" charset="0"/>
              </a:rPr>
              <a:t>    30–39 |     11777252      12150570      23927822</a:t>
            </a:r>
          </a:p>
          <a:p>
            <a:pPr marL="0" indent="0">
              <a:buNone/>
            </a:pPr>
            <a:r>
              <a:rPr lang="en-US" sz="2400">
                <a:latin typeface="Courier New" panose="02070309020205020404" pitchFamily="49" charset="0"/>
                <a:cs typeface="Courier New" panose="02070309020205020404" pitchFamily="49" charset="0"/>
              </a:rPr>
              <a:t>          |           .1            .1            .2</a:t>
            </a:r>
          </a:p>
          <a:p>
            <a:pPr marL="0" indent="0">
              <a:buNone/>
            </a:pPr>
            <a:r>
              <a:rPr lang="en-US" sz="2400">
                <a:latin typeface="Courier New" panose="02070309020205020404" pitchFamily="49" charset="0"/>
                <a:cs typeface="Courier New" panose="02070309020205020404" pitchFamily="49" charset="0"/>
              </a:rPr>
              <a:t>          |          770           851          1621</a:t>
            </a:r>
          </a:p>
          <a:p>
            <a:pPr marL="0" indent="0">
              <a:buNone/>
            </a:pPr>
            <a:endParaRPr lang="en-US" sz="240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437583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B35-5574-4D0E-9FF1-B130788E3921}"/>
              </a:ext>
            </a:extLst>
          </p:cNvPr>
          <p:cNvSpPr>
            <a:spLocks noGrp="1"/>
          </p:cNvSpPr>
          <p:nvPr>
            <p:ph type="title"/>
          </p:nvPr>
        </p:nvSpPr>
        <p:spPr/>
        <p:txBody>
          <a:bodyPr/>
          <a:lstStyle/>
          <a:p>
            <a:r>
              <a:rPr lang="en-US"/>
              <a:t>Use design-based chi-square</a:t>
            </a:r>
          </a:p>
        </p:txBody>
      </p:sp>
      <p:sp>
        <p:nvSpPr>
          <p:cNvPr id="3" name="Content Placeholder 2">
            <a:extLst>
              <a:ext uri="{FF2B5EF4-FFF2-40B4-BE49-F238E27FC236}">
                <a16:creationId xmlns:a16="http://schemas.microsoft.com/office/drawing/2014/main" id="{2D37CC39-B470-44F4-8086-E68298FC6625}"/>
              </a:ext>
            </a:extLst>
          </p:cNvPr>
          <p:cNvSpPr>
            <a:spLocks noGrp="1"/>
          </p:cNvSpPr>
          <p:nvPr>
            <p:ph idx="1"/>
          </p:nvPr>
        </p:nvSpPr>
        <p:spPr/>
        <p:txBody>
          <a:bodyPr>
            <a:normAutofit fontScale="32500" lnSpcReduction="20000"/>
          </a:bodyPr>
          <a:lstStyle/>
          <a:p>
            <a:pPr marL="0" indent="0">
              <a:buNone/>
            </a:pPr>
            <a:r>
              <a:rPr lang="en-US">
                <a:latin typeface="Courier New" panose="02070309020205020404" pitchFamily="49" charset="0"/>
                <a:cs typeface="Courier New" panose="02070309020205020404" pitchFamily="49" charset="0"/>
              </a:rPr>
              <a:t> 60–69 |      7326861       8261777      15588638</a:t>
            </a:r>
          </a:p>
          <a:p>
            <a:pPr marL="0" indent="0">
              <a:buNone/>
            </a:pPr>
            <a:r>
              <a:rPr lang="en-US">
                <a:latin typeface="Courier New" panose="02070309020205020404" pitchFamily="49" charset="0"/>
                <a:cs typeface="Courier New" panose="02070309020205020404" pitchFamily="49" charset="0"/>
              </a:rPr>
              <a:t>          |         .063          .071           .13</a:t>
            </a:r>
          </a:p>
          <a:p>
            <a:pPr marL="0" indent="0">
              <a:buNone/>
            </a:pPr>
            <a:r>
              <a:rPr lang="en-US">
                <a:latin typeface="Courier New" panose="02070309020205020404" pitchFamily="49" charset="0"/>
                <a:cs typeface="Courier New" panose="02070309020205020404" pitchFamily="49" charset="0"/>
              </a:rPr>
              <a:t>          |         1365          1487          2852</a:t>
            </a:r>
          </a:p>
          <a:p>
            <a:pPr marL="0" indent="0">
              <a:buNone/>
            </a:pPr>
            <a:r>
              <a:rPr lang="en-US">
                <a:latin typeface="Courier New" panose="02070309020205020404" pitchFamily="49" charset="0"/>
                <a:cs typeface="Courier New" panose="02070309020205020404" pitchFamily="49" charset="0"/>
              </a:rPr>
              <a:t>          | </a:t>
            </a:r>
          </a:p>
          <a:p>
            <a:pPr marL="0" indent="0">
              <a:buNone/>
            </a:pPr>
            <a:r>
              <a:rPr lang="en-US">
                <a:latin typeface="Courier New" panose="02070309020205020404" pitchFamily="49" charset="0"/>
                <a:cs typeface="Courier New" panose="02070309020205020404" pitchFamily="49" charset="0"/>
              </a:rPr>
              <a:t>      70+ |      2349794       3060633       5410427</a:t>
            </a:r>
          </a:p>
          <a:p>
            <a:pPr marL="0" indent="0">
              <a:buNone/>
            </a:pPr>
            <a:r>
              <a:rPr lang="en-US">
                <a:latin typeface="Courier New" panose="02070309020205020404" pitchFamily="49" charset="0"/>
                <a:cs typeface="Courier New" panose="02070309020205020404" pitchFamily="49" charset="0"/>
              </a:rPr>
              <a:t>          |          .02          .026          .046</a:t>
            </a:r>
          </a:p>
          <a:p>
            <a:pPr marL="0" indent="0">
              <a:buNone/>
            </a:pPr>
            <a:r>
              <a:rPr lang="en-US">
                <a:latin typeface="Courier New" panose="02070309020205020404" pitchFamily="49" charset="0"/>
                <a:cs typeface="Courier New" panose="02070309020205020404" pitchFamily="49" charset="0"/>
              </a:rPr>
              <a:t>          |          447           538           985</a:t>
            </a:r>
          </a:p>
          <a:p>
            <a:pPr marL="0" indent="0">
              <a:buNone/>
            </a:pPr>
            <a:r>
              <a:rPr lang="en-US">
                <a:latin typeface="Courier New" panose="02070309020205020404" pitchFamily="49" charset="0"/>
                <a:cs typeface="Courier New" panose="02070309020205020404" pitchFamily="49" charset="0"/>
              </a:rPr>
              <a:t>          | </a:t>
            </a:r>
          </a:p>
          <a:p>
            <a:pPr marL="0" indent="0">
              <a:buNone/>
            </a:pPr>
            <a:r>
              <a:rPr lang="en-US">
                <a:latin typeface="Courier New" panose="02070309020205020404" pitchFamily="49" charset="0"/>
                <a:cs typeface="Courier New" panose="02070309020205020404" pitchFamily="49" charset="0"/>
              </a:rPr>
              <a:t>    Total |     56122035      60901624     117023659</a:t>
            </a:r>
          </a:p>
          <a:p>
            <a:pPr marL="0" indent="0">
              <a:buNone/>
            </a:pPr>
            <a:r>
              <a:rPr lang="en-US">
                <a:latin typeface="Courier New" panose="02070309020205020404" pitchFamily="49" charset="0"/>
                <a:cs typeface="Courier New" panose="02070309020205020404" pitchFamily="49" charset="0"/>
              </a:rPr>
              <a:t>          |          .48           .52             1</a:t>
            </a:r>
          </a:p>
          <a:p>
            <a:pPr marL="0" indent="0">
              <a:buNone/>
            </a:pPr>
            <a:r>
              <a:rPr lang="en-US">
                <a:latin typeface="Courier New" panose="02070309020205020404" pitchFamily="49" charset="0"/>
                <a:cs typeface="Courier New" panose="02070309020205020404" pitchFamily="49" charset="0"/>
              </a:rPr>
              <a:t>          |         4909          5428         10337</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Key: Weighted count</a:t>
            </a:r>
          </a:p>
          <a:p>
            <a:pPr marL="0" indent="0">
              <a:buNone/>
            </a:pPr>
            <a:r>
              <a:rPr lang="en-US">
                <a:latin typeface="Courier New" panose="02070309020205020404" pitchFamily="49" charset="0"/>
                <a:cs typeface="Courier New" panose="02070309020205020404" pitchFamily="49" charset="0"/>
              </a:rPr>
              <a:t>     Cell proportion</a:t>
            </a:r>
          </a:p>
          <a:p>
            <a:pPr marL="0" indent="0">
              <a:buNone/>
            </a:pPr>
            <a:r>
              <a:rPr lang="en-US">
                <a:latin typeface="Courier New" panose="02070309020205020404" pitchFamily="49" charset="0"/>
                <a:cs typeface="Courier New" panose="02070309020205020404" pitchFamily="49" charset="0"/>
              </a:rPr>
              <a:t>     Number of observations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Pearson:</a:t>
            </a:r>
          </a:p>
          <a:p>
            <a:pPr marL="0" indent="0">
              <a:buNone/>
            </a:pPr>
            <a:r>
              <a:rPr lang="en-US">
                <a:latin typeface="Courier New" panose="02070309020205020404" pitchFamily="49" charset="0"/>
                <a:cs typeface="Courier New" panose="02070309020205020404" pitchFamily="49" charset="0"/>
              </a:rPr>
              <a:t>    Uncorrected   chi2(5)         =    6.7106</a:t>
            </a:r>
          </a:p>
          <a:p>
            <a:pPr marL="0" indent="0">
              <a:buNone/>
            </a:pPr>
            <a:r>
              <a:rPr lang="en-US">
                <a:latin typeface="Courier New" panose="02070309020205020404" pitchFamily="49" charset="0"/>
                <a:cs typeface="Courier New" panose="02070309020205020404" pitchFamily="49" charset="0"/>
              </a:rPr>
              <a:t>    </a:t>
            </a:r>
            <a:r>
              <a:rPr lang="en-US" b="1">
                <a:latin typeface="Courier New" panose="02070309020205020404" pitchFamily="49" charset="0"/>
                <a:cs typeface="Courier New" panose="02070309020205020404" pitchFamily="49" charset="0"/>
              </a:rPr>
              <a:t>Design-based  F(3.91, 121.15) =    1.2445     P = 0.2960</a:t>
            </a:r>
          </a:p>
        </p:txBody>
      </p:sp>
    </p:spTree>
    <p:extLst>
      <p:ext uri="{BB962C8B-B14F-4D97-AF65-F5344CB8AC3E}">
        <p14:creationId xmlns:p14="http://schemas.microsoft.com/office/powerpoint/2010/main" val="26193446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041E3-72AC-4F2A-8A7C-D0E751C310A0}"/>
              </a:ext>
            </a:extLst>
          </p:cNvPr>
          <p:cNvSpPr>
            <a:spLocks noGrp="1"/>
          </p:cNvSpPr>
          <p:nvPr>
            <p:ph type="title"/>
          </p:nvPr>
        </p:nvSpPr>
        <p:spPr/>
        <p:txBody>
          <a:bodyPr/>
          <a:lstStyle/>
          <a:p>
            <a:r>
              <a:rPr lang="en-US"/>
              <a:t>Making a boxplot</a:t>
            </a:r>
          </a:p>
        </p:txBody>
      </p:sp>
      <p:sp>
        <p:nvSpPr>
          <p:cNvPr id="3" name="Content Placeholder 2">
            <a:extLst>
              <a:ext uri="{FF2B5EF4-FFF2-40B4-BE49-F238E27FC236}">
                <a16:creationId xmlns:a16="http://schemas.microsoft.com/office/drawing/2014/main" id="{2D28793F-36CD-47F9-B6AF-63D66A598E8B}"/>
              </a:ext>
            </a:extLst>
          </p:cNvPr>
          <p:cNvSpPr>
            <a:spLocks noGrp="1"/>
          </p:cNvSpPr>
          <p:nvPr>
            <p:ph idx="1"/>
          </p:nvPr>
        </p:nvSpPr>
        <p:spPr/>
        <p:txBody>
          <a:bodyPr>
            <a:normAutofit/>
          </a:bodyPr>
          <a:lstStyle/>
          <a:p>
            <a:pPr marL="0" indent="0">
              <a:buNone/>
            </a:pPr>
            <a:r>
              <a:rPr lang="en-US" sz="2000" b="1">
                <a:latin typeface="Courier New" panose="02070309020205020404" pitchFamily="49" charset="0"/>
                <a:cs typeface="Courier New" panose="02070309020205020404" pitchFamily="49" charset="0"/>
              </a:rPr>
              <a:t>graph box hct [pw = finalwgt]</a:t>
            </a:r>
          </a:p>
          <a:p>
            <a:pPr marL="0" indent="0">
              <a:buNone/>
            </a:pPr>
            <a:endParaRPr lang="en-US" sz="2000" b="1">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A10BD534-73AB-42B0-BCD1-D24725400B43}"/>
              </a:ext>
            </a:extLst>
          </p:cNvPr>
          <p:cNvPicPr>
            <a:picLocks noChangeAspect="1"/>
          </p:cNvPicPr>
          <p:nvPr/>
        </p:nvPicPr>
        <p:blipFill>
          <a:blip r:embed="rId2"/>
          <a:stretch>
            <a:fillRect/>
          </a:stretch>
        </p:blipFill>
        <p:spPr>
          <a:xfrm>
            <a:off x="597497" y="2440528"/>
            <a:ext cx="6856476" cy="4122420"/>
          </a:xfrm>
          <a:prstGeom prst="rect">
            <a:avLst/>
          </a:prstGeom>
        </p:spPr>
      </p:pic>
    </p:spTree>
    <p:extLst>
      <p:ext uri="{BB962C8B-B14F-4D97-AF65-F5344CB8AC3E}">
        <p14:creationId xmlns:p14="http://schemas.microsoft.com/office/powerpoint/2010/main" val="136247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CAF7-3730-4596-9082-D27A5858E097}"/>
              </a:ext>
            </a:extLst>
          </p:cNvPr>
          <p:cNvSpPr>
            <a:spLocks noGrp="1"/>
          </p:cNvSpPr>
          <p:nvPr>
            <p:ph type="title"/>
          </p:nvPr>
        </p:nvSpPr>
        <p:spPr/>
        <p:txBody>
          <a:bodyPr/>
          <a:lstStyle/>
          <a:p>
            <a:r>
              <a:rPr lang="en-US"/>
              <a:t>Why does any of this matter?</a:t>
            </a:r>
          </a:p>
        </p:txBody>
      </p:sp>
      <p:sp>
        <p:nvSpPr>
          <p:cNvPr id="3" name="Content Placeholder 2">
            <a:extLst>
              <a:ext uri="{FF2B5EF4-FFF2-40B4-BE49-F238E27FC236}">
                <a16:creationId xmlns:a16="http://schemas.microsoft.com/office/drawing/2014/main" id="{64B48665-5291-414A-95AF-176E71A591AB}"/>
              </a:ext>
            </a:extLst>
          </p:cNvPr>
          <p:cNvSpPr>
            <a:spLocks noGrp="1"/>
          </p:cNvSpPr>
          <p:nvPr>
            <p:ph idx="1"/>
          </p:nvPr>
        </p:nvSpPr>
        <p:spPr/>
        <p:txBody>
          <a:bodyPr/>
          <a:lstStyle/>
          <a:p>
            <a:r>
              <a:rPr lang="en-US"/>
              <a:t>Sampling weight is used in the calculation of the point estimate (e.g., mean, regression coefficient, etc.)</a:t>
            </a:r>
          </a:p>
          <a:p>
            <a:r>
              <a:rPr lang="en-US"/>
              <a:t>Stratification and/or cluster variable(s) used in the calculation of the standard error</a:t>
            </a:r>
          </a:p>
          <a:p>
            <a:r>
              <a:rPr lang="en-US"/>
              <a:t>The results from analyses that do not incorporate the sampling weight and the variance correction variable(s) can only be generalized to the sample, NOT the population from which the sample was drawn</a:t>
            </a:r>
          </a:p>
        </p:txBody>
      </p:sp>
    </p:spTree>
    <p:extLst>
      <p:ext uri="{BB962C8B-B14F-4D97-AF65-F5344CB8AC3E}">
        <p14:creationId xmlns:p14="http://schemas.microsoft.com/office/powerpoint/2010/main" val="40883718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B715-137C-413E-A7AF-38FF3FFD0EC6}"/>
              </a:ext>
            </a:extLst>
          </p:cNvPr>
          <p:cNvSpPr>
            <a:spLocks noGrp="1"/>
          </p:cNvSpPr>
          <p:nvPr>
            <p:ph type="title"/>
          </p:nvPr>
        </p:nvSpPr>
        <p:spPr/>
        <p:txBody>
          <a:bodyPr/>
          <a:lstStyle/>
          <a:p>
            <a:r>
              <a:rPr lang="en-US"/>
              <a:t>Making a boxplot for two groups</a:t>
            </a:r>
          </a:p>
        </p:txBody>
      </p:sp>
      <p:sp>
        <p:nvSpPr>
          <p:cNvPr id="3" name="Content Placeholder 2">
            <a:extLst>
              <a:ext uri="{FF2B5EF4-FFF2-40B4-BE49-F238E27FC236}">
                <a16:creationId xmlns:a16="http://schemas.microsoft.com/office/drawing/2014/main" id="{0E03A1B4-91DC-4575-9F89-52385F132A69}"/>
              </a:ext>
            </a:extLst>
          </p:cNvPr>
          <p:cNvSpPr>
            <a:spLocks noGrp="1"/>
          </p:cNvSpPr>
          <p:nvPr>
            <p:ph idx="1"/>
          </p:nvPr>
        </p:nvSpPr>
        <p:spPr/>
        <p:txBody>
          <a:bodyPr>
            <a:normAutofit/>
          </a:bodyPr>
          <a:lstStyle/>
          <a:p>
            <a:pPr marL="0" indent="0">
              <a:buNone/>
            </a:pPr>
            <a:r>
              <a:rPr lang="en-US" sz="1800" b="1">
                <a:latin typeface="Courier New" panose="02070309020205020404" pitchFamily="49" charset="0"/>
                <a:cs typeface="Courier New" panose="02070309020205020404" pitchFamily="49" charset="0"/>
              </a:rPr>
              <a:t>graph box hct [pw = finalwgt], by(female)</a:t>
            </a:r>
          </a:p>
          <a:p>
            <a:pPr marL="0" indent="0">
              <a:buNone/>
            </a:pPr>
            <a:endParaRPr lang="en-US" sz="180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A9B73B6E-1CFC-4E7C-B252-4AC098C6E670}"/>
              </a:ext>
            </a:extLst>
          </p:cNvPr>
          <p:cNvPicPr>
            <a:picLocks noChangeAspect="1"/>
          </p:cNvPicPr>
          <p:nvPr/>
        </p:nvPicPr>
        <p:blipFill>
          <a:blip r:embed="rId2"/>
          <a:stretch>
            <a:fillRect/>
          </a:stretch>
        </p:blipFill>
        <p:spPr>
          <a:xfrm>
            <a:off x="861951" y="2250522"/>
            <a:ext cx="6856476" cy="4122420"/>
          </a:xfrm>
          <a:prstGeom prst="rect">
            <a:avLst/>
          </a:prstGeom>
        </p:spPr>
      </p:pic>
    </p:spTree>
    <p:extLst>
      <p:ext uri="{BB962C8B-B14F-4D97-AF65-F5344CB8AC3E}">
        <p14:creationId xmlns:p14="http://schemas.microsoft.com/office/powerpoint/2010/main" val="14206570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3EC6E-126C-4C4B-ABE2-1108AE39FBA9}"/>
              </a:ext>
            </a:extLst>
          </p:cNvPr>
          <p:cNvSpPr>
            <a:spLocks noGrp="1"/>
          </p:cNvSpPr>
          <p:nvPr>
            <p:ph type="title"/>
          </p:nvPr>
        </p:nvSpPr>
        <p:spPr/>
        <p:txBody>
          <a:bodyPr/>
          <a:lstStyle/>
          <a:p>
            <a:r>
              <a:rPr lang="en-US"/>
              <a:t>Making a bar graph</a:t>
            </a:r>
          </a:p>
        </p:txBody>
      </p:sp>
      <p:sp>
        <p:nvSpPr>
          <p:cNvPr id="3" name="Content Placeholder 2">
            <a:extLst>
              <a:ext uri="{FF2B5EF4-FFF2-40B4-BE49-F238E27FC236}">
                <a16:creationId xmlns:a16="http://schemas.microsoft.com/office/drawing/2014/main" id="{86250CC6-68F6-4F9A-848F-995F1232E591}"/>
              </a:ext>
            </a:extLst>
          </p:cNvPr>
          <p:cNvSpPr>
            <a:spLocks noGrp="1"/>
          </p:cNvSpPr>
          <p:nvPr>
            <p:ph idx="1"/>
          </p:nvPr>
        </p:nvSpPr>
        <p:spPr/>
        <p:txBody>
          <a:bodyPr/>
          <a:lstStyle/>
          <a:p>
            <a:pPr marL="0" indent="0">
              <a:buNone/>
            </a:pPr>
            <a:r>
              <a:rPr lang="en-US" b="1">
                <a:latin typeface="Courier New" panose="02070309020205020404" pitchFamily="49" charset="0"/>
                <a:cs typeface="Courier New" panose="02070309020205020404" pitchFamily="49" charset="0"/>
              </a:rPr>
              <a:t>graph bar (mean) female male [pw = finalwgt], percentages bargap(7) </a:t>
            </a:r>
          </a:p>
          <a:p>
            <a:pPr marL="0" indent="0">
              <a:buNone/>
            </a:pPr>
            <a:endParaRPr lang="en-US" b="1">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72F3162A-8FA4-4601-9333-CBCC52984537}"/>
              </a:ext>
            </a:extLst>
          </p:cNvPr>
          <p:cNvPicPr>
            <a:picLocks noChangeAspect="1"/>
          </p:cNvPicPr>
          <p:nvPr/>
        </p:nvPicPr>
        <p:blipFill>
          <a:blip r:embed="rId2"/>
          <a:stretch>
            <a:fillRect/>
          </a:stretch>
        </p:blipFill>
        <p:spPr>
          <a:xfrm>
            <a:off x="689493" y="2749990"/>
            <a:ext cx="6856476" cy="4122420"/>
          </a:xfrm>
          <a:prstGeom prst="rect">
            <a:avLst/>
          </a:prstGeom>
        </p:spPr>
      </p:pic>
    </p:spTree>
    <p:extLst>
      <p:ext uri="{BB962C8B-B14F-4D97-AF65-F5344CB8AC3E}">
        <p14:creationId xmlns:p14="http://schemas.microsoft.com/office/powerpoint/2010/main" val="23597902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5304C-7F62-4AB7-AD45-272799C86891}"/>
              </a:ext>
            </a:extLst>
          </p:cNvPr>
          <p:cNvSpPr>
            <a:spLocks noGrp="1"/>
          </p:cNvSpPr>
          <p:nvPr>
            <p:ph type="title"/>
          </p:nvPr>
        </p:nvSpPr>
        <p:spPr/>
        <p:txBody>
          <a:bodyPr/>
          <a:lstStyle/>
          <a:p>
            <a:r>
              <a:rPr lang="en-US"/>
              <a:t>Try it yourself!</a:t>
            </a:r>
          </a:p>
        </p:txBody>
      </p:sp>
      <p:sp>
        <p:nvSpPr>
          <p:cNvPr id="3" name="Content Placeholder 2">
            <a:extLst>
              <a:ext uri="{FF2B5EF4-FFF2-40B4-BE49-F238E27FC236}">
                <a16:creationId xmlns:a16="http://schemas.microsoft.com/office/drawing/2014/main" id="{2C97678B-CA5A-4035-9BB2-12BA1497B5C7}"/>
              </a:ext>
            </a:extLst>
          </p:cNvPr>
          <p:cNvSpPr>
            <a:spLocks noGrp="1"/>
          </p:cNvSpPr>
          <p:nvPr>
            <p:ph idx="1"/>
          </p:nvPr>
        </p:nvSpPr>
        <p:spPr/>
        <p:txBody>
          <a:bodyPr/>
          <a:lstStyle/>
          <a:p>
            <a:pPr marL="514350" indent="-514350">
              <a:buFont typeface="+mj-lt"/>
              <a:buAutoNum type="arabicPeriod"/>
            </a:pPr>
            <a:r>
              <a:rPr lang="en-US"/>
              <a:t>Get the means for the variables “iron” and “hgb”</a:t>
            </a:r>
          </a:p>
          <a:p>
            <a:pPr marL="514350" indent="-514350">
              <a:buFont typeface="+mj-lt"/>
              <a:buAutoNum type="arabicPeriod"/>
            </a:pPr>
            <a:r>
              <a:rPr lang="en-US"/>
              <a:t>Make a weighted scatterplot with the variables “iron” and “hgb”.</a:t>
            </a:r>
          </a:p>
          <a:p>
            <a:pPr marL="514350" indent="-514350">
              <a:buFont typeface="+mj-lt"/>
              <a:buAutoNum type="arabicPeriod"/>
            </a:pPr>
            <a:r>
              <a:rPr lang="en-US"/>
              <a:t>Get a frequency table for the variable “female"; include both the weighted (population) and unweighted size.</a:t>
            </a:r>
          </a:p>
          <a:p>
            <a:pPr marL="514350" indent="-514350">
              <a:buFont typeface="+mj-lt"/>
              <a:buAutoNum type="arabicPeriod"/>
            </a:pPr>
            <a:r>
              <a:rPr lang="en-US"/>
              <a:t>Is there a relationship between the variables “female” and “agegrp”?</a:t>
            </a:r>
          </a:p>
        </p:txBody>
      </p:sp>
    </p:spTree>
    <p:extLst>
      <p:ext uri="{BB962C8B-B14F-4D97-AF65-F5344CB8AC3E}">
        <p14:creationId xmlns:p14="http://schemas.microsoft.com/office/powerpoint/2010/main" val="12776455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5D14-FB48-4DD1-BF63-B7C6428211BE}"/>
              </a:ext>
            </a:extLst>
          </p:cNvPr>
          <p:cNvSpPr>
            <a:spLocks noGrp="1"/>
          </p:cNvSpPr>
          <p:nvPr>
            <p:ph type="title"/>
          </p:nvPr>
        </p:nvSpPr>
        <p:spPr/>
        <p:txBody>
          <a:bodyPr/>
          <a:lstStyle/>
          <a:p>
            <a:r>
              <a:rPr lang="en-US"/>
              <a:t>Let’s take a short break!</a:t>
            </a:r>
          </a:p>
        </p:txBody>
      </p:sp>
      <p:pic>
        <p:nvPicPr>
          <p:cNvPr id="5" name="Content Placeholder 4">
            <a:extLst>
              <a:ext uri="{FF2B5EF4-FFF2-40B4-BE49-F238E27FC236}">
                <a16:creationId xmlns:a16="http://schemas.microsoft.com/office/drawing/2014/main" id="{6BC8A39E-4831-48FD-B72A-68502BAC03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8162" y="1758331"/>
            <a:ext cx="3810148" cy="4351338"/>
          </a:xfrm>
        </p:spPr>
      </p:pic>
    </p:spTree>
    <p:extLst>
      <p:ext uri="{BB962C8B-B14F-4D97-AF65-F5344CB8AC3E}">
        <p14:creationId xmlns:p14="http://schemas.microsoft.com/office/powerpoint/2010/main" val="15538547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2D64B-0ADE-43FB-8B3D-F47C5BBF2EC8}"/>
              </a:ext>
            </a:extLst>
          </p:cNvPr>
          <p:cNvSpPr>
            <a:spLocks noGrp="1"/>
          </p:cNvSpPr>
          <p:nvPr>
            <p:ph type="title"/>
          </p:nvPr>
        </p:nvSpPr>
        <p:spPr/>
        <p:txBody>
          <a:bodyPr/>
          <a:lstStyle/>
          <a:p>
            <a:r>
              <a:rPr lang="en-US"/>
              <a:t>Linear regression</a:t>
            </a:r>
          </a:p>
        </p:txBody>
      </p:sp>
      <p:sp>
        <p:nvSpPr>
          <p:cNvPr id="3" name="Content Placeholder 2">
            <a:extLst>
              <a:ext uri="{FF2B5EF4-FFF2-40B4-BE49-F238E27FC236}">
                <a16:creationId xmlns:a16="http://schemas.microsoft.com/office/drawing/2014/main" id="{5A57F874-C90B-431A-9AFE-12D80F070C5B}"/>
              </a:ext>
            </a:extLst>
          </p:cNvPr>
          <p:cNvSpPr>
            <a:spLocks noGrp="1"/>
          </p:cNvSpPr>
          <p:nvPr>
            <p:ph idx="1"/>
          </p:nvPr>
        </p:nvSpPr>
        <p:spPr/>
        <p:txBody>
          <a:bodyPr/>
          <a:lstStyle/>
          <a:p>
            <a:r>
              <a:rPr lang="en-US"/>
              <a:t>Use the </a:t>
            </a:r>
            <a:r>
              <a:rPr lang="en-US" b="1"/>
              <a:t>svy: regress</a:t>
            </a:r>
            <a:r>
              <a:rPr lang="en-US"/>
              <a:t> command to run a linear regression</a:t>
            </a:r>
          </a:p>
          <a:p>
            <a:r>
              <a:rPr lang="en-US"/>
              <a:t>Has many of the same options as the </a:t>
            </a:r>
            <a:r>
              <a:rPr lang="en-US" b="1"/>
              <a:t>regress</a:t>
            </a:r>
            <a:r>
              <a:rPr lang="en-US"/>
              <a:t> command that is used for unweighted data</a:t>
            </a:r>
          </a:p>
          <a:p>
            <a:r>
              <a:rPr lang="en-US"/>
              <a:t>Use when the outcome variable is continuous </a:t>
            </a:r>
          </a:p>
          <a:p>
            <a:r>
              <a:rPr lang="en-US"/>
              <a:t>Helpful if the outcome variable is approximately normally distributed</a:t>
            </a:r>
          </a:p>
          <a:p>
            <a:pPr marL="0" indent="0">
              <a:buNone/>
            </a:pPr>
            <a:endParaRPr lang="en-US"/>
          </a:p>
        </p:txBody>
      </p:sp>
    </p:spTree>
    <p:extLst>
      <p:ext uri="{BB962C8B-B14F-4D97-AF65-F5344CB8AC3E}">
        <p14:creationId xmlns:p14="http://schemas.microsoft.com/office/powerpoint/2010/main" val="37671560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4600-0164-4798-BDCB-D63220E3858B}"/>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1BD91C29-51AD-4B9C-B713-6E8F41CBF40C}"/>
              </a:ext>
            </a:extLst>
          </p:cNvPr>
          <p:cNvSpPr>
            <a:spLocks noGrp="1"/>
          </p:cNvSpPr>
          <p:nvPr>
            <p:ph idx="1"/>
          </p:nvPr>
        </p:nvSpPr>
        <p:spPr/>
        <p:txBody>
          <a:bodyPr/>
          <a:lstStyle/>
          <a:p>
            <a:r>
              <a:rPr lang="en-US"/>
              <a:t>What do you call a linear regression with a single dichotomous predictor?</a:t>
            </a:r>
          </a:p>
        </p:txBody>
      </p:sp>
    </p:spTree>
    <p:extLst>
      <p:ext uri="{BB962C8B-B14F-4D97-AF65-F5344CB8AC3E}">
        <p14:creationId xmlns:p14="http://schemas.microsoft.com/office/powerpoint/2010/main" val="35179726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E2250-43FD-4D8A-9BBE-3521280C81B8}"/>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CD860E75-3B91-4850-80A9-9A2D03C3B7BE}"/>
              </a:ext>
            </a:extLst>
          </p:cNvPr>
          <p:cNvSpPr>
            <a:spLocks noGrp="1"/>
          </p:cNvSpPr>
          <p:nvPr>
            <p:ph idx="1"/>
          </p:nvPr>
        </p:nvSpPr>
        <p:spPr/>
        <p:txBody>
          <a:bodyPr/>
          <a:lstStyle/>
          <a:p>
            <a:r>
              <a:rPr lang="en-US"/>
              <a:t>A t-test!</a:t>
            </a:r>
          </a:p>
          <a:p>
            <a:endParaRPr lang="en-US"/>
          </a:p>
          <a:p>
            <a:r>
              <a:rPr lang="en-US"/>
              <a:t>Why is it important to realize this?</a:t>
            </a:r>
          </a:p>
          <a:p>
            <a:pPr lvl="1"/>
            <a:r>
              <a:rPr lang="en-US"/>
              <a:t>Because there is no </a:t>
            </a:r>
            <a:r>
              <a:rPr lang="en-US" b="1"/>
              <a:t>svy: ttest</a:t>
            </a:r>
            <a:r>
              <a:rPr lang="en-US"/>
              <a:t> command</a:t>
            </a:r>
          </a:p>
          <a:p>
            <a:pPr lvl="1"/>
            <a:r>
              <a:rPr lang="en-US"/>
              <a:t>Can assume equal or unequal variances</a:t>
            </a:r>
          </a:p>
        </p:txBody>
      </p:sp>
    </p:spTree>
    <p:extLst>
      <p:ext uri="{BB962C8B-B14F-4D97-AF65-F5344CB8AC3E}">
        <p14:creationId xmlns:p14="http://schemas.microsoft.com/office/powerpoint/2010/main" val="35382031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09171-B86E-4A81-AC9F-102120B3FB13}"/>
              </a:ext>
            </a:extLst>
          </p:cNvPr>
          <p:cNvSpPr>
            <a:spLocks noGrp="1"/>
          </p:cNvSpPr>
          <p:nvPr>
            <p:ph type="title"/>
          </p:nvPr>
        </p:nvSpPr>
        <p:spPr/>
        <p:txBody>
          <a:bodyPr/>
          <a:lstStyle/>
          <a:p>
            <a:r>
              <a:rPr lang="en-US"/>
              <a:t>t-test assuming equal variances</a:t>
            </a:r>
          </a:p>
        </p:txBody>
      </p:sp>
      <p:sp>
        <p:nvSpPr>
          <p:cNvPr id="3" name="Content Placeholder 2">
            <a:extLst>
              <a:ext uri="{FF2B5EF4-FFF2-40B4-BE49-F238E27FC236}">
                <a16:creationId xmlns:a16="http://schemas.microsoft.com/office/drawing/2014/main" id="{4C5A86D4-0422-4F47-BCD2-BFBF61375350}"/>
              </a:ext>
            </a:extLst>
          </p:cNvPr>
          <p:cNvSpPr>
            <a:spLocks noGrp="1"/>
          </p:cNvSpPr>
          <p:nvPr>
            <p:ph idx="1"/>
          </p:nvPr>
        </p:nvSpPr>
        <p:spPr/>
        <p:txBody>
          <a:bodyPr>
            <a:normAutofit fontScale="25000" lnSpcReduction="20000"/>
          </a:bodyPr>
          <a:lstStyle/>
          <a:p>
            <a:pPr marL="0" indent="0">
              <a:buNone/>
            </a:pPr>
            <a:r>
              <a:rPr lang="en-US" sz="7200" b="1">
                <a:latin typeface="Courier New" panose="02070309020205020404" pitchFamily="49" charset="0"/>
                <a:cs typeface="Courier New" panose="02070309020205020404" pitchFamily="49" charset="0"/>
              </a:rPr>
              <a:t>svy: regress copper i.female</a:t>
            </a:r>
          </a:p>
          <a:p>
            <a:pPr marL="0" indent="0">
              <a:buNone/>
            </a:pPr>
            <a:r>
              <a:rPr lang="en-US">
                <a:latin typeface="Courier New" panose="02070309020205020404" pitchFamily="49" charset="0"/>
                <a:cs typeface="Courier New" panose="02070309020205020404" pitchFamily="49" charset="0"/>
              </a:rPr>
              <a:t>(running regress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Linear regression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9,118</a:t>
            </a:r>
          </a:p>
          <a:p>
            <a:pPr marL="0" indent="0">
              <a:buNone/>
            </a:pPr>
            <a:r>
              <a:rPr lang="en-US">
                <a:latin typeface="Courier New" panose="02070309020205020404" pitchFamily="49" charset="0"/>
                <a:cs typeface="Courier New" panose="02070309020205020404" pitchFamily="49" charset="0"/>
              </a:rPr>
              <a:t>Number of PSUs   = 62                            Population size = 103,505,700</a:t>
            </a:r>
          </a:p>
          <a:p>
            <a:pPr marL="0" indent="0">
              <a:buNone/>
            </a:pPr>
            <a:r>
              <a:rPr lang="en-US">
                <a:latin typeface="Courier New" panose="02070309020205020404" pitchFamily="49" charset="0"/>
                <a:cs typeface="Courier New" panose="02070309020205020404" pitchFamily="49" charset="0"/>
              </a:rPr>
              <a:t>                                                 Design df       =          31</a:t>
            </a:r>
          </a:p>
          <a:p>
            <a:pPr marL="0" indent="0">
              <a:buNone/>
            </a:pPr>
            <a:r>
              <a:rPr lang="en-US">
                <a:latin typeface="Courier New" panose="02070309020205020404" pitchFamily="49" charset="0"/>
                <a:cs typeface="Courier New" panose="02070309020205020404" pitchFamily="49" charset="0"/>
              </a:rPr>
              <a:t>                                                 F(1, 31)        =      613.75</a:t>
            </a:r>
          </a:p>
          <a:p>
            <a:pPr marL="0" indent="0">
              <a:buNone/>
            </a:pPr>
            <a:r>
              <a:rPr lang="en-US">
                <a:latin typeface="Courier New" panose="02070309020205020404" pitchFamily="49" charset="0"/>
                <a:cs typeface="Courier New" panose="02070309020205020404" pitchFamily="49" charset="0"/>
              </a:rPr>
              <a:t>                                                 Prob &gt; F        =      0.0000</a:t>
            </a:r>
          </a:p>
          <a:p>
            <a:pPr marL="0" indent="0">
              <a:buNone/>
            </a:pPr>
            <a:r>
              <a:rPr lang="en-US">
                <a:latin typeface="Courier New" panose="02070309020205020404" pitchFamily="49" charset="0"/>
                <a:cs typeface="Courier New" panose="02070309020205020404" pitchFamily="49" charset="0"/>
              </a:rPr>
              <a:t>                                                 R-squared       =      0.1489</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copper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26.26294   1.060099    24.77   0.000     24.10085    28.42502</a:t>
            </a:r>
          </a:p>
          <a:p>
            <a:pPr marL="0" indent="0">
              <a:buNone/>
            </a:pPr>
            <a:r>
              <a:rPr lang="en-US">
                <a:latin typeface="Courier New" panose="02070309020205020404" pitchFamily="49" charset="0"/>
                <a:cs typeface="Courier New" panose="02070309020205020404" pitchFamily="49" charset="0"/>
              </a:rPr>
              <a:t>       _cons |   111.1328   .5685644   195.46   0.000     109.9732    112.2924</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000252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2D693-B505-4177-9A1A-338314B08B3C}"/>
              </a:ext>
            </a:extLst>
          </p:cNvPr>
          <p:cNvSpPr>
            <a:spLocks noGrp="1"/>
          </p:cNvSpPr>
          <p:nvPr>
            <p:ph type="title"/>
          </p:nvPr>
        </p:nvSpPr>
        <p:spPr/>
        <p:txBody>
          <a:bodyPr/>
          <a:lstStyle/>
          <a:p>
            <a:r>
              <a:rPr lang="en-US"/>
              <a:t>Using the post-estimation command </a:t>
            </a:r>
            <a:r>
              <a:rPr lang="en-US" b="1"/>
              <a:t>margins</a:t>
            </a:r>
            <a:r>
              <a:rPr lang="en-US"/>
              <a:t> to look at the predicted values</a:t>
            </a:r>
          </a:p>
        </p:txBody>
      </p:sp>
      <p:sp>
        <p:nvSpPr>
          <p:cNvPr id="3" name="Content Placeholder 2">
            <a:extLst>
              <a:ext uri="{FF2B5EF4-FFF2-40B4-BE49-F238E27FC236}">
                <a16:creationId xmlns:a16="http://schemas.microsoft.com/office/drawing/2014/main" id="{4BEE663E-B8B1-447E-90C8-87687AFDF61F}"/>
              </a:ext>
            </a:extLst>
          </p:cNvPr>
          <p:cNvSpPr>
            <a:spLocks noGrp="1"/>
          </p:cNvSpPr>
          <p:nvPr>
            <p:ph idx="1"/>
          </p:nvPr>
        </p:nvSpPr>
        <p:spPr/>
        <p:txBody>
          <a:bodyPr>
            <a:normAutofit fontScale="32500" lnSpcReduction="20000"/>
          </a:bodyPr>
          <a:lstStyle/>
          <a:p>
            <a:pPr marL="0" indent="0">
              <a:buNone/>
            </a:pPr>
            <a:r>
              <a:rPr lang="en-US" sz="7400" b="1">
                <a:latin typeface="Courier New" panose="02070309020205020404" pitchFamily="49" charset="0"/>
                <a:cs typeface="Courier New" panose="02070309020205020404" pitchFamily="49" charset="0"/>
              </a:rPr>
              <a:t>margins female, vce(unconditional)</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Adjusted predictions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9,118</a:t>
            </a:r>
          </a:p>
          <a:p>
            <a:pPr marL="0" indent="0">
              <a:buNone/>
            </a:pPr>
            <a:r>
              <a:rPr lang="en-US">
                <a:latin typeface="Courier New" panose="02070309020205020404" pitchFamily="49" charset="0"/>
                <a:cs typeface="Courier New" panose="02070309020205020404" pitchFamily="49" charset="0"/>
              </a:rPr>
              <a:t>Number of PSUs   = 62                            Population size = 103,505,700</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Expression: Linear prediction, predict()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Margin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Male  |   111.1328   .5685644   195.46   0.000     109.9732    112.2924</a:t>
            </a:r>
          </a:p>
          <a:p>
            <a:pPr marL="0" indent="0">
              <a:buNone/>
            </a:pPr>
            <a:r>
              <a:rPr lang="en-US">
                <a:latin typeface="Courier New" panose="02070309020205020404" pitchFamily="49" charset="0"/>
                <a:cs typeface="Courier New" panose="02070309020205020404" pitchFamily="49" charset="0"/>
              </a:rPr>
              <a:t>     Female  |   137.3958   1.051281   130.69   0.000     135.2517    139.5399</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690447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43CB-2DA1-4C45-AF27-11C2CB9F482C}"/>
              </a:ext>
            </a:extLst>
          </p:cNvPr>
          <p:cNvSpPr>
            <a:spLocks noGrp="1"/>
          </p:cNvSpPr>
          <p:nvPr>
            <p:ph type="title"/>
          </p:nvPr>
        </p:nvSpPr>
        <p:spPr/>
        <p:txBody>
          <a:bodyPr/>
          <a:lstStyle/>
          <a:p>
            <a:r>
              <a:rPr lang="en-US"/>
              <a:t>“Posting” the predicted values</a:t>
            </a:r>
          </a:p>
        </p:txBody>
      </p:sp>
      <p:sp>
        <p:nvSpPr>
          <p:cNvPr id="3" name="Content Placeholder 2">
            <a:extLst>
              <a:ext uri="{FF2B5EF4-FFF2-40B4-BE49-F238E27FC236}">
                <a16:creationId xmlns:a16="http://schemas.microsoft.com/office/drawing/2014/main" id="{69033331-FE6D-47FC-AAD0-E0B2A6827DC1}"/>
              </a:ext>
            </a:extLst>
          </p:cNvPr>
          <p:cNvSpPr>
            <a:spLocks noGrp="1"/>
          </p:cNvSpPr>
          <p:nvPr>
            <p:ph idx="1"/>
          </p:nvPr>
        </p:nvSpPr>
        <p:spPr/>
        <p:txBody>
          <a:bodyPr>
            <a:normAutofit fontScale="32500" lnSpcReduction="20000"/>
          </a:bodyPr>
          <a:lstStyle/>
          <a:p>
            <a:pPr marL="0" indent="0">
              <a:buNone/>
            </a:pPr>
            <a:r>
              <a:rPr lang="en-US" sz="5000" b="1">
                <a:latin typeface="Courier New" panose="02070309020205020404" pitchFamily="49" charset="0"/>
                <a:cs typeface="Courier New" panose="02070309020205020404" pitchFamily="49" charset="0"/>
              </a:rPr>
              <a:t>margins female, vce(unconditional) coeflegend post </a:t>
            </a:r>
            <a:r>
              <a:rPr lang="en-US" sz="5000">
                <a:latin typeface="Courier New" panose="02070309020205020404" pitchFamily="49" charset="0"/>
                <a:cs typeface="Courier New" panose="02070309020205020404" pitchFamily="49" charset="0"/>
              </a:rPr>
              <a:t>// the </a:t>
            </a:r>
            <a:r>
              <a:rPr lang="en-US" sz="5000" b="1">
                <a:latin typeface="Courier New" panose="02070309020205020404" pitchFamily="49" charset="0"/>
                <a:cs typeface="Courier New" panose="02070309020205020404" pitchFamily="49" charset="0"/>
              </a:rPr>
              <a:t>post</a:t>
            </a:r>
            <a:r>
              <a:rPr lang="en-US" sz="5000">
                <a:latin typeface="Courier New" panose="02070309020205020404" pitchFamily="49" charset="0"/>
                <a:cs typeface="Courier New" panose="02070309020205020404" pitchFamily="49" charset="0"/>
              </a:rPr>
              <a:t> option is necessary when using the </a:t>
            </a:r>
            <a:r>
              <a:rPr lang="en-US" sz="5000" b="1">
                <a:latin typeface="Courier New" panose="02070309020205020404" pitchFamily="49" charset="0"/>
                <a:cs typeface="Courier New" panose="02070309020205020404" pitchFamily="49" charset="0"/>
              </a:rPr>
              <a:t>coeflegend</a:t>
            </a:r>
            <a:r>
              <a:rPr lang="en-US" sz="5000">
                <a:latin typeface="Courier New" panose="02070309020205020404" pitchFamily="49" charset="0"/>
                <a:cs typeface="Courier New" panose="02070309020205020404" pitchFamily="49" charset="0"/>
              </a:rPr>
              <a:t> option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Adjusted predictions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9,118</a:t>
            </a:r>
          </a:p>
          <a:p>
            <a:pPr marL="0" indent="0">
              <a:buNone/>
            </a:pPr>
            <a:r>
              <a:rPr lang="en-US">
                <a:latin typeface="Courier New" panose="02070309020205020404" pitchFamily="49" charset="0"/>
                <a:cs typeface="Courier New" panose="02070309020205020404" pitchFamily="49" charset="0"/>
              </a:rPr>
              <a:t>Number of PSUs   = 62                            Population size = 103,505,700</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Expression: Linear prediction, predict()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Margin   Legend</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Male  |   111.1328  _b[0bn.female]</a:t>
            </a:r>
          </a:p>
          <a:p>
            <a:pPr marL="0" indent="0">
              <a:buNone/>
            </a:pPr>
            <a:r>
              <a:rPr lang="en-US">
                <a:latin typeface="Courier New" panose="02070309020205020404" pitchFamily="49" charset="0"/>
                <a:cs typeface="Courier New" panose="02070309020205020404" pitchFamily="49" charset="0"/>
              </a:rPr>
              <a:t>     Female  |   137.3958  _b[1.female]</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7715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2115-63FD-4844-B4E2-3F0803A029BA}"/>
              </a:ext>
            </a:extLst>
          </p:cNvPr>
          <p:cNvSpPr>
            <a:spLocks noGrp="1"/>
          </p:cNvSpPr>
          <p:nvPr>
            <p:ph type="title"/>
          </p:nvPr>
        </p:nvSpPr>
        <p:spPr/>
        <p:txBody>
          <a:bodyPr/>
          <a:lstStyle/>
          <a:p>
            <a:r>
              <a:rPr lang="en-US"/>
              <a:t>Replicate weights</a:t>
            </a:r>
          </a:p>
        </p:txBody>
      </p:sp>
      <p:sp>
        <p:nvSpPr>
          <p:cNvPr id="3" name="Content Placeholder 2">
            <a:extLst>
              <a:ext uri="{FF2B5EF4-FFF2-40B4-BE49-F238E27FC236}">
                <a16:creationId xmlns:a16="http://schemas.microsoft.com/office/drawing/2014/main" id="{898DA854-019B-4B20-9321-58BF0CD7268F}"/>
              </a:ext>
            </a:extLst>
          </p:cNvPr>
          <p:cNvSpPr>
            <a:spLocks noGrp="1"/>
          </p:cNvSpPr>
          <p:nvPr>
            <p:ph idx="1"/>
          </p:nvPr>
        </p:nvSpPr>
        <p:spPr/>
        <p:txBody>
          <a:bodyPr/>
          <a:lstStyle/>
          <a:p>
            <a:r>
              <a:rPr lang="en-US"/>
              <a:t>Replicate weights are a different way of correcting the standard errors for the sampling plan</a:t>
            </a:r>
          </a:p>
          <a:p>
            <a:r>
              <a:rPr lang="en-US"/>
              <a:t>There are about half a dozen different types of replicate weights, and Stata handles most of them</a:t>
            </a:r>
          </a:p>
          <a:p>
            <a:endParaRPr lang="en-US"/>
          </a:p>
        </p:txBody>
      </p:sp>
    </p:spTree>
    <p:extLst>
      <p:ext uri="{BB962C8B-B14F-4D97-AF65-F5344CB8AC3E}">
        <p14:creationId xmlns:p14="http://schemas.microsoft.com/office/powerpoint/2010/main" val="422301074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95E44-5634-4554-8ACC-7469B3345E44}"/>
              </a:ext>
            </a:extLst>
          </p:cNvPr>
          <p:cNvSpPr>
            <a:spLocks noGrp="1"/>
          </p:cNvSpPr>
          <p:nvPr>
            <p:ph type="title"/>
          </p:nvPr>
        </p:nvSpPr>
        <p:spPr/>
        <p:txBody>
          <a:bodyPr/>
          <a:lstStyle/>
          <a:p>
            <a:r>
              <a:rPr lang="en-US"/>
              <a:t>Using </a:t>
            </a:r>
            <a:r>
              <a:rPr lang="en-US" b="1"/>
              <a:t>lincom</a:t>
            </a:r>
            <a:r>
              <a:rPr lang="en-US"/>
              <a:t> to do the math for the standard errors</a:t>
            </a:r>
          </a:p>
        </p:txBody>
      </p:sp>
      <p:sp>
        <p:nvSpPr>
          <p:cNvPr id="3" name="Content Placeholder 2">
            <a:extLst>
              <a:ext uri="{FF2B5EF4-FFF2-40B4-BE49-F238E27FC236}">
                <a16:creationId xmlns:a16="http://schemas.microsoft.com/office/drawing/2014/main" id="{88E34BAA-F817-4594-82E1-47031E4FD6BD}"/>
              </a:ext>
            </a:extLst>
          </p:cNvPr>
          <p:cNvSpPr>
            <a:spLocks noGrp="1"/>
          </p:cNvSpPr>
          <p:nvPr>
            <p:ph idx="1"/>
          </p:nvPr>
        </p:nvSpPr>
        <p:spPr/>
        <p:txBody>
          <a:bodyPr>
            <a:normAutofit fontScale="55000" lnSpcReduction="20000"/>
          </a:bodyPr>
          <a:lstStyle/>
          <a:p>
            <a:pPr marL="0" indent="0">
              <a:buNone/>
            </a:pPr>
            <a:r>
              <a:rPr lang="en-US" sz="4400" b="1">
                <a:latin typeface="Courier New" panose="02070309020205020404" pitchFamily="49" charset="0"/>
                <a:cs typeface="Courier New" panose="02070309020205020404" pitchFamily="49" charset="0"/>
              </a:rPr>
              <a:t>display 137.3958 - 111.1328</a:t>
            </a:r>
          </a:p>
          <a:p>
            <a:pPr marL="0" indent="0">
              <a:buNone/>
            </a:pPr>
            <a:r>
              <a:rPr lang="en-US">
                <a:latin typeface="Courier New" panose="02070309020205020404" pitchFamily="49" charset="0"/>
                <a:cs typeface="Courier New" panose="02070309020205020404" pitchFamily="49" charset="0"/>
              </a:rPr>
              <a:t>26.263</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sz="4400" b="1">
                <a:latin typeface="Courier New" panose="02070309020205020404" pitchFamily="49" charset="0"/>
                <a:cs typeface="Courier New" panose="02070309020205020404" pitchFamily="49" charset="0"/>
              </a:rPr>
              <a:t>lincom _b[1.female] - _b[0bn.female]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 ( 1)  - 0bn.female + 1.female = 0</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(1) |   26.26294   1.060099    24.77   0.000     24.10085    28.42502</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960440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E7F38-E250-403C-B7DF-53AC1B31968B}"/>
              </a:ext>
            </a:extLst>
          </p:cNvPr>
          <p:cNvSpPr>
            <a:spLocks noGrp="1"/>
          </p:cNvSpPr>
          <p:nvPr>
            <p:ph type="title"/>
          </p:nvPr>
        </p:nvSpPr>
        <p:spPr/>
        <p:txBody>
          <a:bodyPr/>
          <a:lstStyle/>
          <a:p>
            <a:r>
              <a:rPr lang="en-US"/>
              <a:t>t-test with the </a:t>
            </a:r>
            <a:r>
              <a:rPr lang="en-US" b="1"/>
              <a:t>svy: mean </a:t>
            </a:r>
            <a:r>
              <a:rPr lang="en-US"/>
              <a:t>command</a:t>
            </a:r>
          </a:p>
        </p:txBody>
      </p:sp>
      <p:sp>
        <p:nvSpPr>
          <p:cNvPr id="3" name="Content Placeholder 2">
            <a:extLst>
              <a:ext uri="{FF2B5EF4-FFF2-40B4-BE49-F238E27FC236}">
                <a16:creationId xmlns:a16="http://schemas.microsoft.com/office/drawing/2014/main" id="{4E47AB13-BE91-46DD-BB61-D6B12F23AA6C}"/>
              </a:ext>
            </a:extLst>
          </p:cNvPr>
          <p:cNvSpPr>
            <a:spLocks noGrp="1"/>
          </p:cNvSpPr>
          <p:nvPr>
            <p:ph idx="1"/>
          </p:nvPr>
        </p:nvSpPr>
        <p:spPr/>
        <p:txBody>
          <a:bodyPr>
            <a:normAutofit fontScale="40000" lnSpcReduction="20000"/>
          </a:bodyPr>
          <a:lstStyle/>
          <a:p>
            <a:pPr marL="0" indent="0">
              <a:buNone/>
            </a:pPr>
            <a:r>
              <a:rPr lang="en-US" sz="6000" b="1">
                <a:latin typeface="Courier New" panose="02070309020205020404" pitchFamily="49" charset="0"/>
                <a:cs typeface="Courier New" panose="02070309020205020404" pitchFamily="49" charset="0"/>
              </a:rPr>
              <a:t>svy, over(female): mean copper</a:t>
            </a:r>
          </a:p>
          <a:p>
            <a:pPr marL="0" indent="0">
              <a:buNone/>
            </a:pPr>
            <a:r>
              <a:rPr lang="en-US">
                <a:latin typeface="Courier New" panose="02070309020205020404" pitchFamily="49" charset="0"/>
                <a:cs typeface="Courier New" panose="02070309020205020404" pitchFamily="49" charset="0"/>
              </a:rPr>
              <a:t>(running mean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Mean estimation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9,118</a:t>
            </a:r>
          </a:p>
          <a:p>
            <a:pPr marL="0" indent="0">
              <a:buNone/>
            </a:pPr>
            <a:r>
              <a:rPr lang="en-US">
                <a:latin typeface="Courier New" panose="02070309020205020404" pitchFamily="49" charset="0"/>
                <a:cs typeface="Courier New" panose="02070309020205020404" pitchFamily="49" charset="0"/>
              </a:rPr>
              <a:t>Number of PSUs   = 62               Population size = 103,505,700</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Mean   std. err.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c.copper@female |</a:t>
            </a:r>
          </a:p>
          <a:p>
            <a:pPr marL="0" indent="0">
              <a:buNone/>
            </a:pPr>
            <a:r>
              <a:rPr lang="en-US">
                <a:latin typeface="Courier New" panose="02070309020205020404" pitchFamily="49" charset="0"/>
                <a:cs typeface="Courier New" panose="02070309020205020404" pitchFamily="49" charset="0"/>
              </a:rPr>
              <a:t>          Male  |   111.1328   .5685644      109.9732    112.2924</a:t>
            </a:r>
          </a:p>
          <a:p>
            <a:pPr marL="0" indent="0">
              <a:buNone/>
            </a:pPr>
            <a:r>
              <a:rPr lang="en-US">
                <a:latin typeface="Courier New" panose="02070309020205020404" pitchFamily="49" charset="0"/>
                <a:cs typeface="Courier New" panose="02070309020205020404" pitchFamily="49" charset="0"/>
              </a:rPr>
              <a:t>        Female  |   137.3958   1.051281      135.2517    139.5399</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2274828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96B54-A2F6-44D0-B5C8-1575BCAC2030}"/>
              </a:ext>
            </a:extLst>
          </p:cNvPr>
          <p:cNvSpPr>
            <a:spLocks noGrp="1"/>
          </p:cNvSpPr>
          <p:nvPr>
            <p:ph type="title"/>
          </p:nvPr>
        </p:nvSpPr>
        <p:spPr/>
        <p:txBody>
          <a:bodyPr/>
          <a:lstStyle/>
          <a:p>
            <a:r>
              <a:rPr lang="en-US"/>
              <a:t>Using the </a:t>
            </a:r>
            <a:r>
              <a:rPr lang="en-US" b="1"/>
              <a:t>coeflegend</a:t>
            </a:r>
            <a:r>
              <a:rPr lang="en-US"/>
              <a:t> option</a:t>
            </a:r>
          </a:p>
        </p:txBody>
      </p:sp>
      <p:sp>
        <p:nvSpPr>
          <p:cNvPr id="3" name="Content Placeholder 2">
            <a:extLst>
              <a:ext uri="{FF2B5EF4-FFF2-40B4-BE49-F238E27FC236}">
                <a16:creationId xmlns:a16="http://schemas.microsoft.com/office/drawing/2014/main" id="{90633E24-D2DB-4898-A430-E16ED9359701}"/>
              </a:ext>
            </a:extLst>
          </p:cNvPr>
          <p:cNvSpPr>
            <a:spLocks noGrp="1"/>
          </p:cNvSpPr>
          <p:nvPr>
            <p:ph idx="1"/>
          </p:nvPr>
        </p:nvSpPr>
        <p:spPr/>
        <p:txBody>
          <a:bodyPr>
            <a:normAutofit fontScale="47500" lnSpcReduction="20000"/>
          </a:bodyPr>
          <a:lstStyle/>
          <a:p>
            <a:pPr marL="0" indent="0">
              <a:buNone/>
            </a:pPr>
            <a:r>
              <a:rPr lang="en-US" sz="5100" b="1">
                <a:latin typeface="Courier New" panose="02070309020205020404" pitchFamily="49" charset="0"/>
                <a:cs typeface="Courier New" panose="02070309020205020404" pitchFamily="49" charset="0"/>
              </a:rPr>
              <a:t>svy, over(female): mean copper, coeflegend</a:t>
            </a:r>
          </a:p>
          <a:p>
            <a:pPr marL="0" indent="0">
              <a:buNone/>
            </a:pPr>
            <a:r>
              <a:rPr lang="en-US">
                <a:latin typeface="Courier New" panose="02070309020205020404" pitchFamily="49" charset="0"/>
                <a:cs typeface="Courier New" panose="02070309020205020404" pitchFamily="49" charset="0"/>
              </a:rPr>
              <a:t>(running mean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Mean estimation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9,118</a:t>
            </a:r>
          </a:p>
          <a:p>
            <a:pPr marL="0" indent="0">
              <a:buNone/>
            </a:pPr>
            <a:r>
              <a:rPr lang="en-US">
                <a:latin typeface="Courier New" panose="02070309020205020404" pitchFamily="49" charset="0"/>
                <a:cs typeface="Courier New" panose="02070309020205020404" pitchFamily="49" charset="0"/>
              </a:rPr>
              <a:t>Number of PSUs   = 62            Population size = 103,505,700</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Mean   Legend</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c.copper@female |</a:t>
            </a:r>
          </a:p>
          <a:p>
            <a:pPr marL="0" indent="0">
              <a:buNone/>
            </a:pPr>
            <a:r>
              <a:rPr lang="en-US">
                <a:latin typeface="Courier New" panose="02070309020205020404" pitchFamily="49" charset="0"/>
                <a:cs typeface="Courier New" panose="02070309020205020404" pitchFamily="49" charset="0"/>
              </a:rPr>
              <a:t>          Male  |   111.1328  _b[c.copper@0bn.female]</a:t>
            </a:r>
          </a:p>
          <a:p>
            <a:pPr marL="0" indent="0">
              <a:buNone/>
            </a:pPr>
            <a:r>
              <a:rPr lang="en-US">
                <a:latin typeface="Courier New" panose="02070309020205020404" pitchFamily="49" charset="0"/>
                <a:cs typeface="Courier New" panose="02070309020205020404" pitchFamily="49" charset="0"/>
              </a:rPr>
              <a:t>        Female  |   137.3958  _b[c.copper@1.female]</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166650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99B64-A331-4770-B588-58A0F95475CE}"/>
              </a:ext>
            </a:extLst>
          </p:cNvPr>
          <p:cNvSpPr>
            <a:spLocks noGrp="1"/>
          </p:cNvSpPr>
          <p:nvPr>
            <p:ph type="title"/>
          </p:nvPr>
        </p:nvSpPr>
        <p:spPr/>
        <p:txBody>
          <a:bodyPr/>
          <a:lstStyle/>
          <a:p>
            <a:r>
              <a:rPr lang="en-US"/>
              <a:t>Using </a:t>
            </a:r>
            <a:r>
              <a:rPr lang="en-US" b="1"/>
              <a:t>lincom</a:t>
            </a:r>
            <a:r>
              <a:rPr lang="en-US"/>
              <a:t> to do the math again</a:t>
            </a:r>
          </a:p>
        </p:txBody>
      </p:sp>
      <p:sp>
        <p:nvSpPr>
          <p:cNvPr id="3" name="Content Placeholder 2">
            <a:extLst>
              <a:ext uri="{FF2B5EF4-FFF2-40B4-BE49-F238E27FC236}">
                <a16:creationId xmlns:a16="http://schemas.microsoft.com/office/drawing/2014/main" id="{17FECD34-4716-4A09-BC92-C2B2FAC9DE7B}"/>
              </a:ext>
            </a:extLst>
          </p:cNvPr>
          <p:cNvSpPr>
            <a:spLocks noGrp="1"/>
          </p:cNvSpPr>
          <p:nvPr>
            <p:ph idx="1"/>
          </p:nvPr>
        </p:nvSpPr>
        <p:spPr/>
        <p:txBody>
          <a:bodyPr>
            <a:normAutofit/>
          </a:bodyPr>
          <a:lstStyle/>
          <a:p>
            <a:pPr marL="0" indent="0">
              <a:buNone/>
            </a:pPr>
            <a:r>
              <a:rPr lang="en-US" sz="2400" b="1">
                <a:latin typeface="Courier New" panose="02070309020205020404" pitchFamily="49" charset="0"/>
                <a:cs typeface="Courier New" panose="02070309020205020404" pitchFamily="49" charset="0"/>
              </a:rPr>
              <a:t>lincom _b[c.copper@1.female] - _b[c.copper@0bn.female]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sz="1700">
                <a:latin typeface="Courier New" panose="02070309020205020404" pitchFamily="49" charset="0"/>
                <a:cs typeface="Courier New" panose="02070309020205020404" pitchFamily="49" charset="0"/>
              </a:rPr>
              <a:t> ( 1)  - c.copper@0bn.female + c.copper@1.female = 0</a:t>
            </a:r>
          </a:p>
          <a:p>
            <a:pPr marL="0" indent="0">
              <a:buNone/>
            </a:pPr>
            <a:endParaRPr lang="en-US" sz="1700">
              <a:latin typeface="Courier New" panose="02070309020205020404" pitchFamily="49" charset="0"/>
              <a:cs typeface="Courier New" panose="02070309020205020404" pitchFamily="49" charset="0"/>
            </a:endParaRPr>
          </a:p>
          <a:p>
            <a:pPr marL="0" indent="0">
              <a:buNone/>
            </a:pPr>
            <a:r>
              <a:rPr lang="en-US" sz="1700">
                <a:latin typeface="Courier New" panose="02070309020205020404" pitchFamily="49" charset="0"/>
                <a:cs typeface="Courier New" panose="02070309020205020404" pitchFamily="49" charset="0"/>
              </a:rPr>
              <a:t>------------------------------------------------------------------------------</a:t>
            </a:r>
          </a:p>
          <a:p>
            <a:pPr marL="0" indent="0">
              <a:buNone/>
            </a:pPr>
            <a:r>
              <a:rPr lang="en-US" sz="1700">
                <a:latin typeface="Courier New" panose="02070309020205020404" pitchFamily="49" charset="0"/>
                <a:cs typeface="Courier New" panose="02070309020205020404" pitchFamily="49" charset="0"/>
              </a:rPr>
              <a:t>        Mean | Coefficient  Std. err.      t    P&gt;|t|     [95% conf. interval]</a:t>
            </a:r>
          </a:p>
          <a:p>
            <a:pPr marL="0" indent="0">
              <a:buNone/>
            </a:pPr>
            <a:r>
              <a:rPr lang="en-US" sz="1700">
                <a:latin typeface="Courier New" panose="02070309020205020404" pitchFamily="49" charset="0"/>
                <a:cs typeface="Courier New" panose="02070309020205020404" pitchFamily="49" charset="0"/>
              </a:rPr>
              <a:t>-------------+----------------------------------------------------------------</a:t>
            </a:r>
          </a:p>
          <a:p>
            <a:pPr marL="0" indent="0">
              <a:buNone/>
            </a:pPr>
            <a:r>
              <a:rPr lang="en-US" sz="1700">
                <a:latin typeface="Courier New" panose="02070309020205020404" pitchFamily="49" charset="0"/>
                <a:cs typeface="Courier New" panose="02070309020205020404" pitchFamily="49" charset="0"/>
              </a:rPr>
              <a:t>         (1) |   26.26294   1.060099    24.77   0.000     24.10085    28.42502</a:t>
            </a:r>
          </a:p>
          <a:p>
            <a:pPr marL="0" indent="0">
              <a:buNone/>
            </a:pPr>
            <a:r>
              <a:rPr lang="en-US" sz="1700">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404790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611E-11DC-4093-9627-878495145537}"/>
              </a:ext>
            </a:extLst>
          </p:cNvPr>
          <p:cNvSpPr>
            <a:spLocks noGrp="1"/>
          </p:cNvSpPr>
          <p:nvPr>
            <p:ph type="title"/>
          </p:nvPr>
        </p:nvSpPr>
        <p:spPr/>
        <p:txBody>
          <a:bodyPr/>
          <a:lstStyle/>
          <a:p>
            <a:r>
              <a:rPr lang="en-US"/>
              <a:t>Linear regression with multiple predictors</a:t>
            </a:r>
          </a:p>
        </p:txBody>
      </p:sp>
      <p:sp>
        <p:nvSpPr>
          <p:cNvPr id="3" name="Content Placeholder 2">
            <a:extLst>
              <a:ext uri="{FF2B5EF4-FFF2-40B4-BE49-F238E27FC236}">
                <a16:creationId xmlns:a16="http://schemas.microsoft.com/office/drawing/2014/main" id="{27E3728E-8617-47D1-A40B-8445D8540B5A}"/>
              </a:ext>
            </a:extLst>
          </p:cNvPr>
          <p:cNvSpPr>
            <a:spLocks noGrp="1"/>
          </p:cNvSpPr>
          <p:nvPr>
            <p:ph idx="1"/>
          </p:nvPr>
        </p:nvSpPr>
        <p:spPr/>
        <p:txBody>
          <a:bodyPr>
            <a:normAutofit fontScale="25000" lnSpcReduction="20000"/>
          </a:bodyPr>
          <a:lstStyle/>
          <a:p>
            <a:pPr marL="0" indent="0">
              <a:buNone/>
            </a:pPr>
            <a:r>
              <a:rPr lang="en-US" sz="8000" b="1">
                <a:latin typeface="Courier New" panose="02070309020205020404" pitchFamily="49" charset="0"/>
                <a:cs typeface="Courier New" panose="02070309020205020404" pitchFamily="49" charset="0"/>
              </a:rPr>
              <a:t>svy: regress copper i.female age</a:t>
            </a:r>
          </a:p>
          <a:p>
            <a:pPr marL="0" indent="0">
              <a:buNone/>
            </a:pPr>
            <a:r>
              <a:rPr lang="en-US">
                <a:latin typeface="Courier New" panose="02070309020205020404" pitchFamily="49" charset="0"/>
                <a:cs typeface="Courier New" panose="02070309020205020404" pitchFamily="49" charset="0"/>
              </a:rPr>
              <a:t>(running regress on estimation sample)</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Survey: Linear regression</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a:t>
            </a:r>
            <a:r>
              <a:rPr lang="en-US" b="1">
                <a:latin typeface="Courier New" panose="02070309020205020404" pitchFamily="49" charset="0"/>
                <a:cs typeface="Courier New" panose="02070309020205020404" pitchFamily="49" charset="0"/>
              </a:rPr>
              <a:t>31</a:t>
            </a:r>
            <a:r>
              <a:rPr lang="en-US">
                <a:latin typeface="Courier New" panose="02070309020205020404" pitchFamily="49" charset="0"/>
                <a:cs typeface="Courier New" panose="02070309020205020404" pitchFamily="49" charset="0"/>
              </a:rPr>
              <a:t>                            Number of obs   =       9,118</a:t>
            </a:r>
          </a:p>
          <a:p>
            <a:pPr marL="0" indent="0">
              <a:buNone/>
            </a:pPr>
            <a:r>
              <a:rPr lang="en-US">
                <a:latin typeface="Courier New" panose="02070309020205020404" pitchFamily="49" charset="0"/>
                <a:cs typeface="Courier New" panose="02070309020205020404" pitchFamily="49" charset="0"/>
              </a:rPr>
              <a:t>Number of PSUs   = </a:t>
            </a:r>
            <a:r>
              <a:rPr lang="en-US" b="1">
                <a:latin typeface="Courier New" panose="02070309020205020404" pitchFamily="49" charset="0"/>
                <a:cs typeface="Courier New" panose="02070309020205020404" pitchFamily="49" charset="0"/>
              </a:rPr>
              <a:t>62</a:t>
            </a:r>
            <a:r>
              <a:rPr lang="en-US">
                <a:latin typeface="Courier New" panose="02070309020205020404" pitchFamily="49" charset="0"/>
                <a:cs typeface="Courier New" panose="02070309020205020404" pitchFamily="49" charset="0"/>
              </a:rPr>
              <a:t>                            Population size = 103,505,700</a:t>
            </a:r>
          </a:p>
          <a:p>
            <a:pPr marL="0" indent="0">
              <a:buNone/>
            </a:pPr>
            <a:r>
              <a:rPr lang="en-US">
                <a:latin typeface="Courier New" panose="02070309020205020404" pitchFamily="49" charset="0"/>
                <a:cs typeface="Courier New" panose="02070309020205020404" pitchFamily="49" charset="0"/>
              </a:rPr>
              <a:t>                                                 Design df       =          </a:t>
            </a:r>
            <a:r>
              <a:rPr lang="en-US" b="1">
                <a:latin typeface="Courier New" panose="02070309020205020404" pitchFamily="49" charset="0"/>
                <a:cs typeface="Courier New" panose="02070309020205020404" pitchFamily="49" charset="0"/>
              </a:rPr>
              <a:t>31</a:t>
            </a:r>
          </a:p>
          <a:p>
            <a:pPr marL="0" indent="0">
              <a:buNone/>
            </a:pPr>
            <a:r>
              <a:rPr lang="en-US">
                <a:latin typeface="Courier New" panose="02070309020205020404" pitchFamily="49" charset="0"/>
                <a:cs typeface="Courier New" panose="02070309020205020404" pitchFamily="49" charset="0"/>
              </a:rPr>
              <a:t>                                                 F(2, 30)        =      448.23</a:t>
            </a:r>
          </a:p>
          <a:p>
            <a:pPr marL="0" indent="0">
              <a:buNone/>
            </a:pPr>
            <a:r>
              <a:rPr lang="en-US">
                <a:latin typeface="Courier New" panose="02070309020205020404" pitchFamily="49" charset="0"/>
                <a:cs typeface="Courier New" panose="02070309020205020404" pitchFamily="49" charset="0"/>
              </a:rPr>
              <a:t>                                                 Prob &gt; F        =      0.0000</a:t>
            </a:r>
          </a:p>
          <a:p>
            <a:pPr marL="0" indent="0">
              <a:buNone/>
            </a:pPr>
            <a:r>
              <a:rPr lang="en-US">
                <a:latin typeface="Courier New" panose="02070309020205020404" pitchFamily="49" charset="0"/>
                <a:cs typeface="Courier New" panose="02070309020205020404" pitchFamily="49" charset="0"/>
              </a:rPr>
              <a:t>                                                 R-squared       =      0.1497</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copper | Coefficient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Female  |   26.20177   1.087402    24.10   0.000       23.984    28.41954</a:t>
            </a:r>
          </a:p>
          <a:p>
            <a:pPr marL="0" indent="0">
              <a:buNone/>
            </a:pPr>
            <a:r>
              <a:rPr lang="en-US">
                <a:latin typeface="Courier New" panose="02070309020205020404" pitchFamily="49" charset="0"/>
                <a:cs typeface="Courier New" panose="02070309020205020404" pitchFamily="49" charset="0"/>
              </a:rPr>
              <a:t>         age |   .0635486   .0330805     1.92   0.064    -.0039196    .1310168</a:t>
            </a:r>
          </a:p>
          <a:p>
            <a:pPr marL="0" indent="0">
              <a:buNone/>
            </a:pPr>
            <a:r>
              <a:rPr lang="en-US">
                <a:latin typeface="Courier New" panose="02070309020205020404" pitchFamily="49" charset="0"/>
                <a:cs typeface="Courier New" panose="02070309020205020404" pitchFamily="49" charset="0"/>
              </a:rPr>
              <a:t>       _cons |   108.4748   1.540579    70.41   0.000     105.3327    111.6168</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789214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D6E55-5CE7-4BF1-AF43-91D40E43E2BA}"/>
              </a:ext>
            </a:extLst>
          </p:cNvPr>
          <p:cNvSpPr>
            <a:spLocks noGrp="1"/>
          </p:cNvSpPr>
          <p:nvPr>
            <p:ph type="title"/>
          </p:nvPr>
        </p:nvSpPr>
        <p:spPr/>
        <p:txBody>
          <a:bodyPr/>
          <a:lstStyle/>
          <a:p>
            <a:r>
              <a:rPr lang="en-US"/>
              <a:t>How are the denominator degrees of freedom calculated?</a:t>
            </a:r>
          </a:p>
        </p:txBody>
      </p:sp>
      <p:sp>
        <p:nvSpPr>
          <p:cNvPr id="3" name="Content Placeholder 2">
            <a:extLst>
              <a:ext uri="{FF2B5EF4-FFF2-40B4-BE49-F238E27FC236}">
                <a16:creationId xmlns:a16="http://schemas.microsoft.com/office/drawing/2014/main" id="{745FB075-221C-423B-A895-F1D429F1658C}"/>
              </a:ext>
            </a:extLst>
          </p:cNvPr>
          <p:cNvSpPr>
            <a:spLocks noGrp="1"/>
          </p:cNvSpPr>
          <p:nvPr>
            <p:ph idx="1"/>
          </p:nvPr>
        </p:nvSpPr>
        <p:spPr/>
        <p:txBody>
          <a:bodyPr/>
          <a:lstStyle/>
          <a:p>
            <a:r>
              <a:rPr lang="en-US"/>
              <a:t>Number of clusters (AKA PSUs) – number of strata</a:t>
            </a:r>
          </a:p>
          <a:p>
            <a:r>
              <a:rPr lang="en-US"/>
              <a:t>In this dataset, there are 62 PSUs and 31 strata</a:t>
            </a:r>
          </a:p>
          <a:p>
            <a:r>
              <a:rPr lang="en-US"/>
              <a:t>62 - 31 = 31</a:t>
            </a:r>
          </a:p>
        </p:txBody>
      </p:sp>
    </p:spTree>
    <p:extLst>
      <p:ext uri="{BB962C8B-B14F-4D97-AF65-F5344CB8AC3E}">
        <p14:creationId xmlns:p14="http://schemas.microsoft.com/office/powerpoint/2010/main" val="14772781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A2C6-31D6-471C-8322-C80FEB405BEB}"/>
              </a:ext>
            </a:extLst>
          </p:cNvPr>
          <p:cNvSpPr>
            <a:spLocks noGrp="1"/>
          </p:cNvSpPr>
          <p:nvPr>
            <p:ph type="title"/>
          </p:nvPr>
        </p:nvSpPr>
        <p:spPr/>
        <p:txBody>
          <a:bodyPr/>
          <a:lstStyle/>
          <a:p>
            <a:r>
              <a:rPr lang="en-US"/>
              <a:t>How are the regression coefficients interpreted?</a:t>
            </a:r>
          </a:p>
        </p:txBody>
      </p:sp>
      <p:sp>
        <p:nvSpPr>
          <p:cNvPr id="3" name="Content Placeholder 2">
            <a:extLst>
              <a:ext uri="{FF2B5EF4-FFF2-40B4-BE49-F238E27FC236}">
                <a16:creationId xmlns:a16="http://schemas.microsoft.com/office/drawing/2014/main" id="{93F575BF-9A16-46AE-9143-83C62C27EE61}"/>
              </a:ext>
            </a:extLst>
          </p:cNvPr>
          <p:cNvSpPr>
            <a:spLocks noGrp="1"/>
          </p:cNvSpPr>
          <p:nvPr>
            <p:ph idx="1"/>
          </p:nvPr>
        </p:nvSpPr>
        <p:spPr/>
        <p:txBody>
          <a:bodyPr/>
          <a:lstStyle/>
          <a:p>
            <a:r>
              <a:rPr lang="en-US"/>
              <a:t>Exactly like they would be with non-weighted data</a:t>
            </a:r>
          </a:p>
          <a:p>
            <a:r>
              <a:rPr lang="en-US"/>
              <a:t>This is true for all models</a:t>
            </a:r>
          </a:p>
          <a:p>
            <a:pPr marL="0" indent="0">
              <a:buNone/>
            </a:pPr>
            <a:endParaRPr lang="en-US"/>
          </a:p>
        </p:txBody>
      </p:sp>
      <p:pic>
        <p:nvPicPr>
          <p:cNvPr id="5" name="Picture 4">
            <a:extLst>
              <a:ext uri="{FF2B5EF4-FFF2-40B4-BE49-F238E27FC236}">
                <a16:creationId xmlns:a16="http://schemas.microsoft.com/office/drawing/2014/main" id="{CC21766D-7B52-468A-B4E3-79408FAED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299" y="3071750"/>
            <a:ext cx="5655277" cy="3421125"/>
          </a:xfrm>
          <a:prstGeom prst="rect">
            <a:avLst/>
          </a:prstGeom>
        </p:spPr>
      </p:pic>
    </p:spTree>
    <p:extLst>
      <p:ext uri="{BB962C8B-B14F-4D97-AF65-F5344CB8AC3E}">
        <p14:creationId xmlns:p14="http://schemas.microsoft.com/office/powerpoint/2010/main" val="66043647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1934-F51F-47AD-9FF7-DF5FBCF90014}"/>
              </a:ext>
            </a:extLst>
          </p:cNvPr>
          <p:cNvSpPr>
            <a:spLocks noGrp="1"/>
          </p:cNvSpPr>
          <p:nvPr>
            <p:ph type="title"/>
          </p:nvPr>
        </p:nvSpPr>
        <p:spPr/>
        <p:txBody>
          <a:bodyPr/>
          <a:lstStyle/>
          <a:p>
            <a:r>
              <a:rPr lang="en-US"/>
              <a:t>Using the post-estimation command </a:t>
            </a:r>
            <a:r>
              <a:rPr lang="en-US" b="1"/>
              <a:t>margins</a:t>
            </a:r>
          </a:p>
        </p:txBody>
      </p:sp>
      <p:sp>
        <p:nvSpPr>
          <p:cNvPr id="3" name="Content Placeholder 2">
            <a:extLst>
              <a:ext uri="{FF2B5EF4-FFF2-40B4-BE49-F238E27FC236}">
                <a16:creationId xmlns:a16="http://schemas.microsoft.com/office/drawing/2014/main" id="{F9DBDDFA-7804-48A2-BFBF-A2819E25960C}"/>
              </a:ext>
            </a:extLst>
          </p:cNvPr>
          <p:cNvSpPr>
            <a:spLocks noGrp="1"/>
          </p:cNvSpPr>
          <p:nvPr>
            <p:ph idx="1"/>
          </p:nvPr>
        </p:nvSpPr>
        <p:spPr/>
        <p:txBody>
          <a:bodyPr>
            <a:normAutofit fontScale="32500" lnSpcReduction="20000"/>
          </a:bodyPr>
          <a:lstStyle/>
          <a:p>
            <a:pPr marL="0" indent="0">
              <a:buNone/>
            </a:pPr>
            <a:r>
              <a:rPr lang="en-US" sz="7400" b="1">
                <a:latin typeface="Courier New" panose="02070309020205020404" pitchFamily="49" charset="0"/>
                <a:cs typeface="Courier New" panose="02070309020205020404" pitchFamily="49" charset="0"/>
              </a:rPr>
              <a:t>margins female, vce(unconditional)</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Predictive margins</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Number of strata = 31                            Number of obs   =       9,118</a:t>
            </a:r>
          </a:p>
          <a:p>
            <a:pPr marL="0" indent="0">
              <a:buNone/>
            </a:pPr>
            <a:r>
              <a:rPr lang="en-US">
                <a:latin typeface="Courier New" panose="02070309020205020404" pitchFamily="49" charset="0"/>
                <a:cs typeface="Courier New" panose="02070309020205020404" pitchFamily="49" charset="0"/>
              </a:rPr>
              <a:t>Number of PSUs   = 62                            Population size = 103,505,700</a:t>
            </a:r>
          </a:p>
          <a:p>
            <a:pPr marL="0" indent="0">
              <a:buNone/>
            </a:pPr>
            <a:r>
              <a:rPr lang="en-US">
                <a:latin typeface="Courier New" panose="02070309020205020404" pitchFamily="49" charset="0"/>
                <a:cs typeface="Courier New" panose="02070309020205020404" pitchFamily="49" charset="0"/>
              </a:rPr>
              <a:t>                                                 Design df       =          31</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Expression: Linear prediction, predict()</a:t>
            </a:r>
          </a:p>
          <a:p>
            <a:pPr marL="0" indent="0">
              <a:buNone/>
            </a:pPr>
            <a:endParaRPr lang="en-US">
              <a:latin typeface="Courier New" panose="02070309020205020404" pitchFamily="49" charset="0"/>
              <a:cs typeface="Courier New" panose="02070309020205020404" pitchFamily="49" charset="0"/>
            </a:endParaRP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             Linearized</a:t>
            </a:r>
          </a:p>
          <a:p>
            <a:pPr marL="0" indent="0">
              <a:buNone/>
            </a:pPr>
            <a:r>
              <a:rPr lang="en-US">
                <a:latin typeface="Courier New" panose="02070309020205020404" pitchFamily="49" charset="0"/>
                <a:cs typeface="Courier New" panose="02070309020205020404" pitchFamily="49" charset="0"/>
              </a:rPr>
              <a:t>             |     Margin   std. err.      t    P&gt;|t|     [95% conf. interval]</a:t>
            </a:r>
          </a:p>
          <a:p>
            <a:pPr marL="0" indent="0">
              <a:buNone/>
            </a:pPr>
            <a:r>
              <a:rPr lang="en-US">
                <a:latin typeface="Courier New" panose="02070309020205020404" pitchFamily="49" charset="0"/>
                <a:cs typeface="Courier New" panose="02070309020205020404" pitchFamily="49" charset="0"/>
              </a:rPr>
              <a:t>-------------+----------------------------------------------------------------</a:t>
            </a:r>
          </a:p>
          <a:p>
            <a:pPr marL="0" indent="0">
              <a:buNone/>
            </a:pPr>
            <a:r>
              <a:rPr lang="en-US">
                <a:latin typeface="Courier New" panose="02070309020205020404" pitchFamily="49" charset="0"/>
                <a:cs typeface="Courier New" panose="02070309020205020404" pitchFamily="49" charset="0"/>
              </a:rPr>
              <a:t>      female |</a:t>
            </a:r>
          </a:p>
          <a:p>
            <a:pPr marL="0" indent="0">
              <a:buNone/>
            </a:pPr>
            <a:r>
              <a:rPr lang="en-US">
                <a:latin typeface="Courier New" panose="02070309020205020404" pitchFamily="49" charset="0"/>
                <a:cs typeface="Courier New" panose="02070309020205020404" pitchFamily="49" charset="0"/>
              </a:rPr>
              <a:t>       Male  |   111.1645   .5718949   194.38   0.000     109.9981    112.3309</a:t>
            </a:r>
          </a:p>
          <a:p>
            <a:pPr marL="0" indent="0">
              <a:buNone/>
            </a:pPr>
            <a:r>
              <a:rPr lang="en-US">
                <a:latin typeface="Courier New" panose="02070309020205020404" pitchFamily="49" charset="0"/>
                <a:cs typeface="Courier New" panose="02070309020205020404" pitchFamily="49" charset="0"/>
              </a:rPr>
              <a:t>     Female  |   137.3663   1.062916   129.24   0.000     135.1984    139.5341</a:t>
            </a:r>
          </a:p>
          <a:p>
            <a:pPr marL="0" indent="0">
              <a:buNone/>
            </a:pPr>
            <a:r>
              <a:rPr lang="en-US">
                <a:latin typeface="Courier New" panose="02070309020205020404" pitchFamily="49" charset="0"/>
                <a:cs typeface="Courier New" panose="02070309020205020404" pitchFamily="49" charset="0"/>
              </a:rPr>
              <a:t>------------------------------------------------------------------------------</a:t>
            </a:r>
          </a:p>
          <a:p>
            <a:pPr marL="0" indent="0">
              <a:buNone/>
            </a:pPr>
            <a:endParaRPr lang="en-US">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343419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7E58-E2AC-46EC-AB52-79BEAFD7D4D4}"/>
              </a:ext>
            </a:extLst>
          </p:cNvPr>
          <p:cNvSpPr>
            <a:spLocks noGrp="1"/>
          </p:cNvSpPr>
          <p:nvPr>
            <p:ph type="title"/>
          </p:nvPr>
        </p:nvSpPr>
        <p:spPr/>
        <p:txBody>
          <a:bodyPr/>
          <a:lstStyle/>
          <a:p>
            <a:r>
              <a:rPr lang="en-US"/>
              <a:t>Why is the </a:t>
            </a:r>
            <a:r>
              <a:rPr lang="en-US" b="1"/>
              <a:t>vce(unconditional) </a:t>
            </a:r>
            <a:r>
              <a:rPr lang="en-US"/>
              <a:t>option used?</a:t>
            </a:r>
          </a:p>
        </p:txBody>
      </p:sp>
      <p:sp>
        <p:nvSpPr>
          <p:cNvPr id="3" name="Content Placeholder 2">
            <a:extLst>
              <a:ext uri="{FF2B5EF4-FFF2-40B4-BE49-F238E27FC236}">
                <a16:creationId xmlns:a16="http://schemas.microsoft.com/office/drawing/2014/main" id="{7C9C58F5-F943-44AC-99E9-7939F149EA07}"/>
              </a:ext>
            </a:extLst>
          </p:cNvPr>
          <p:cNvSpPr>
            <a:spLocks noGrp="1"/>
          </p:cNvSpPr>
          <p:nvPr>
            <p:ph idx="1"/>
          </p:nvPr>
        </p:nvSpPr>
        <p:spPr/>
        <p:txBody>
          <a:bodyPr>
            <a:normAutofit/>
          </a:bodyPr>
          <a:lstStyle/>
          <a:p>
            <a:r>
              <a:rPr lang="en-US"/>
              <a:t>Essentially means that the PSUs could have been in any strata</a:t>
            </a:r>
          </a:p>
          <a:p>
            <a:r>
              <a:rPr lang="en-US"/>
              <a:t>Should (almost) always use it</a:t>
            </a:r>
          </a:p>
          <a:p>
            <a:r>
              <a:rPr lang="en-US"/>
              <a:t>May impact the calculation of the standard errors in the </a:t>
            </a:r>
            <a:r>
              <a:rPr lang="en-US" b="1"/>
              <a:t>margins</a:t>
            </a:r>
            <a:r>
              <a:rPr lang="en-US"/>
              <a:t> output</a:t>
            </a:r>
          </a:p>
          <a:p>
            <a:r>
              <a:rPr lang="en-US"/>
              <a:t>Only needed when you have PSUs/strata (linearized standard errors); not needed when using replicate weights</a:t>
            </a:r>
          </a:p>
        </p:txBody>
      </p:sp>
    </p:spTree>
    <p:extLst>
      <p:ext uri="{BB962C8B-B14F-4D97-AF65-F5344CB8AC3E}">
        <p14:creationId xmlns:p14="http://schemas.microsoft.com/office/powerpoint/2010/main" val="34545135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4CEB-A2C7-4E52-9B63-5F5153167043}"/>
              </a:ext>
            </a:extLst>
          </p:cNvPr>
          <p:cNvSpPr>
            <a:spLocks noGrp="1"/>
          </p:cNvSpPr>
          <p:nvPr>
            <p:ph type="title"/>
          </p:nvPr>
        </p:nvSpPr>
        <p:spPr/>
        <p:txBody>
          <a:bodyPr/>
          <a:lstStyle/>
          <a:p>
            <a:r>
              <a:rPr lang="en-US"/>
              <a:t>One more important point about </a:t>
            </a:r>
            <a:r>
              <a:rPr lang="en-US" b="1"/>
              <a:t>margins</a:t>
            </a:r>
          </a:p>
        </p:txBody>
      </p:sp>
      <p:sp>
        <p:nvSpPr>
          <p:cNvPr id="3" name="Content Placeholder 2">
            <a:extLst>
              <a:ext uri="{FF2B5EF4-FFF2-40B4-BE49-F238E27FC236}">
                <a16:creationId xmlns:a16="http://schemas.microsoft.com/office/drawing/2014/main" id="{01DAE842-937C-4A57-960C-2A6DB2225A6D}"/>
              </a:ext>
            </a:extLst>
          </p:cNvPr>
          <p:cNvSpPr>
            <a:spLocks noGrp="1"/>
          </p:cNvSpPr>
          <p:nvPr>
            <p:ph idx="1"/>
          </p:nvPr>
        </p:nvSpPr>
        <p:spPr/>
        <p:txBody>
          <a:bodyPr/>
          <a:lstStyle/>
          <a:p>
            <a:r>
              <a:rPr lang="en-US"/>
              <a:t>If you used a </a:t>
            </a:r>
            <a:r>
              <a:rPr lang="en-US" b="1"/>
              <a:t>subpop</a:t>
            </a:r>
            <a:r>
              <a:rPr lang="en-US"/>
              <a:t> option with your model (any type of regression model), you need to use the </a:t>
            </a:r>
            <a:r>
              <a:rPr lang="en-US" b="1"/>
              <a:t>subpop</a:t>
            </a:r>
            <a:r>
              <a:rPr lang="en-US"/>
              <a:t> option with </a:t>
            </a:r>
            <a:r>
              <a:rPr lang="en-US" b="1"/>
              <a:t>margins</a:t>
            </a:r>
          </a:p>
          <a:p>
            <a:r>
              <a:rPr lang="en-US"/>
              <a:t>If you don’t use the </a:t>
            </a:r>
            <a:r>
              <a:rPr lang="en-US" b="1"/>
              <a:t>subpop</a:t>
            </a:r>
            <a:r>
              <a:rPr lang="en-US"/>
              <a:t> option with </a:t>
            </a:r>
            <a:r>
              <a:rPr lang="en-US" b="1"/>
              <a:t>margins</a:t>
            </a:r>
            <a:r>
              <a:rPr lang="en-US"/>
              <a:t>, the output will be for the entire sample, even though the output from your model is only for the subpopulation.  There will be NO warning in your </a:t>
            </a:r>
            <a:r>
              <a:rPr lang="en-US" b="1"/>
              <a:t>margins</a:t>
            </a:r>
            <a:r>
              <a:rPr lang="en-US"/>
              <a:t> output about this.</a:t>
            </a:r>
          </a:p>
          <a:p>
            <a:r>
              <a:rPr lang="en-US" b="1"/>
              <a:t>margins</a:t>
            </a:r>
            <a:r>
              <a:rPr lang="en-US"/>
              <a:t> is the only post-estimation command that needs/allows the subpop option</a:t>
            </a:r>
          </a:p>
        </p:txBody>
      </p:sp>
    </p:spTree>
    <p:extLst>
      <p:ext uri="{BB962C8B-B14F-4D97-AF65-F5344CB8AC3E}">
        <p14:creationId xmlns:p14="http://schemas.microsoft.com/office/powerpoint/2010/main" val="2701006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20773</TotalTime>
  <Words>15139</Words>
  <Application>Microsoft Office PowerPoint</Application>
  <PresentationFormat>Widescreen</PresentationFormat>
  <Paragraphs>2342</Paragraphs>
  <Slides>189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189</vt:i4>
      </vt:variant>
    </vt:vector>
  </HeadingPairs>
  <TitlesOfParts>
    <vt:vector size="195" baseType="lpstr">
      <vt:lpstr>Arial</vt:lpstr>
      <vt:lpstr>Calibri</vt:lpstr>
      <vt:lpstr>Calibri Light</vt:lpstr>
      <vt:lpstr>Courier New</vt:lpstr>
      <vt:lpstr>Wingdings</vt:lpstr>
      <vt:lpstr>Office Theme</vt:lpstr>
      <vt:lpstr>Applied Survey Analysis using Stata 18</vt:lpstr>
      <vt:lpstr>What we will cover in this workshop</vt:lpstr>
      <vt:lpstr>What we will not cover in this workshop</vt:lpstr>
      <vt:lpstr>Common questions</vt:lpstr>
      <vt:lpstr>Answers</vt:lpstr>
      <vt:lpstr>More questions</vt:lpstr>
      <vt:lpstr>Difference between stratified and clustered sampling</vt:lpstr>
      <vt:lpstr>Why does any of this matter?</vt:lpstr>
      <vt:lpstr>Replicate weights</vt:lpstr>
      <vt:lpstr>The important points to remember</vt:lpstr>
      <vt:lpstr>Example dataset</vt:lpstr>
      <vt:lpstr>First things first</vt:lpstr>
      <vt:lpstr>Open data file</vt:lpstr>
      <vt:lpstr>Working with your data before analyzing</vt:lpstr>
      <vt:lpstr>Looking at the sampling weight variable</vt:lpstr>
      <vt:lpstr>The svyset command</vt:lpstr>
      <vt:lpstr>Getting to know the survey aspect of the data</vt:lpstr>
      <vt:lpstr>Output continued</vt:lpstr>
      <vt:lpstr>Abbreviated output</vt:lpstr>
      <vt:lpstr>Descriptives for continuous variables</vt:lpstr>
      <vt:lpstr>The mean of the variable “age”</vt:lpstr>
      <vt:lpstr>Standard deviation for the variable “age”</vt:lpstr>
      <vt:lpstr>Variance for the variable “age”</vt:lpstr>
      <vt:lpstr>Missing values on some variables</vt:lpstr>
      <vt:lpstr>The mean of the variable “hct”</vt:lpstr>
      <vt:lpstr>What happens when you use those variables in the same call?</vt:lpstr>
      <vt:lpstr>A cautionary note about missing data</vt:lpstr>
      <vt:lpstr>Question:  What do you get when you take the mean of a binary variable?</vt:lpstr>
      <vt:lpstr>Answer</vt:lpstr>
      <vt:lpstr>The mean of the binary variable “female”</vt:lpstr>
      <vt:lpstr>The standard deivation of the binary variable “female”</vt:lpstr>
      <vt:lpstr>Getting the mean (or proportion) another way</vt:lpstr>
      <vt:lpstr>The svy: proportion command</vt:lpstr>
      <vt:lpstr>What is a design effect?</vt:lpstr>
      <vt:lpstr>Using the estat effects post-estimation command to get the design effect</vt:lpstr>
      <vt:lpstr>Including the mis-specification effects</vt:lpstr>
      <vt:lpstr>The coefficient of variation</vt:lpstr>
      <vt:lpstr>Getting the coefficient of variation</vt:lpstr>
      <vt:lpstr>Graphing the continuous variable “copper”</vt:lpstr>
      <vt:lpstr>Graphing the continuous variable “age” with a normal curve overlayed</vt:lpstr>
      <vt:lpstr>The ratio of “copper” to “hemocrit”</vt:lpstr>
      <vt:lpstr>Question</vt:lpstr>
      <vt:lpstr>Answer</vt:lpstr>
      <vt:lpstr>Answer continued</vt:lpstr>
      <vt:lpstr>Using the svy: total command</vt:lpstr>
      <vt:lpstr>Using the post-estimation command estimates table</vt:lpstr>
      <vt:lpstr>Another example</vt:lpstr>
      <vt:lpstr>Using the matlist command to help format the output</vt:lpstr>
      <vt:lpstr>Bivariate relationship between a binary and a continuous variable: point-biserial correlation</vt:lpstr>
      <vt:lpstr>Bivariate relationship between two continuous variables:  correlation</vt:lpstr>
      <vt:lpstr>Graphing the bivariate relationship between two continuous variables:  a scatterplot</vt:lpstr>
      <vt:lpstr>Analyses of subpopulations</vt:lpstr>
      <vt:lpstr>Reviewing the mean of “age”</vt:lpstr>
      <vt:lpstr>The mean of “age” for females</vt:lpstr>
      <vt:lpstr>The mean of “age” for males</vt:lpstr>
      <vt:lpstr>Using the over option</vt:lpstr>
      <vt:lpstr>Using the over option with two variables</vt:lpstr>
      <vt:lpstr>Using both the subpop and the over options</vt:lpstr>
      <vt:lpstr>Using the post-estimation command estat size</vt:lpstr>
      <vt:lpstr>Output continued</vt:lpstr>
      <vt:lpstr>Investigating small cells with the list command</vt:lpstr>
      <vt:lpstr>Comparing two subpopulations</vt:lpstr>
      <vt:lpstr>Using the coeflegend option</vt:lpstr>
      <vt:lpstr>Using the post-estimation command lincom</vt:lpstr>
      <vt:lpstr>Other examples</vt:lpstr>
      <vt:lpstr>Using the coeflegend option</vt:lpstr>
      <vt:lpstr>Making the desired comparisons</vt:lpstr>
      <vt:lpstr>Using the over option with the svy: total command</vt:lpstr>
      <vt:lpstr>Using the estimates table command to help format the output</vt:lpstr>
      <vt:lpstr>Descriptives for categorical variables</vt:lpstr>
      <vt:lpstr>Frequencies for the variable “region”</vt:lpstr>
      <vt:lpstr>Another way to do the same thing</vt:lpstr>
      <vt:lpstr>Using the count option with svy: tab</vt:lpstr>
      <vt:lpstr>Order of options does not matter</vt:lpstr>
      <vt:lpstr>Ordering of options - continued</vt:lpstr>
      <vt:lpstr>5 items can be displayed in a table and CI counts as 2</vt:lpstr>
      <vt:lpstr>Crosstabulation or two-way table</vt:lpstr>
      <vt:lpstr>Use design-based chi-square</vt:lpstr>
      <vt:lpstr>Making a boxplot</vt:lpstr>
      <vt:lpstr>Making a boxplot for two groups</vt:lpstr>
      <vt:lpstr>Making a bar graph</vt:lpstr>
      <vt:lpstr>Try it yourself!</vt:lpstr>
      <vt:lpstr>Let’s take a short break!</vt:lpstr>
      <vt:lpstr>Linear regression</vt:lpstr>
      <vt:lpstr>Question</vt:lpstr>
      <vt:lpstr>Answer</vt:lpstr>
      <vt:lpstr>t-test assuming equal variances</vt:lpstr>
      <vt:lpstr>Using the post-estimation command margins to look at the predicted values</vt:lpstr>
      <vt:lpstr>“Posting” the predicted values</vt:lpstr>
      <vt:lpstr>Using lincom to do the math for the standard errors</vt:lpstr>
      <vt:lpstr>t-test with the svy: mean command</vt:lpstr>
      <vt:lpstr>Using the coeflegend option</vt:lpstr>
      <vt:lpstr>Using lincom to do the math again</vt:lpstr>
      <vt:lpstr>Linear regression with multiple predictors</vt:lpstr>
      <vt:lpstr>How are the denominator degrees of freedom calculated?</vt:lpstr>
      <vt:lpstr>How are the regression coefficients interpreted?</vt:lpstr>
      <vt:lpstr>Using the post-estimation command margins</vt:lpstr>
      <vt:lpstr>Why is the vce(unconditional) option used?</vt:lpstr>
      <vt:lpstr>One more important point about margins</vt:lpstr>
      <vt:lpstr>Including an interaction term</vt:lpstr>
      <vt:lpstr>Output continued</vt:lpstr>
      <vt:lpstr>Using the post-estimation command contrast</vt:lpstr>
      <vt:lpstr>Output continued</vt:lpstr>
      <vt:lpstr>Differences in differences</vt:lpstr>
      <vt:lpstr>Graphing the interaction with marginsplot</vt:lpstr>
      <vt:lpstr>Using a categorical by continuous interaction</vt:lpstr>
      <vt:lpstr>Output</vt:lpstr>
      <vt:lpstr>Using the dydx option on margins to get the instanteous change</vt:lpstr>
      <vt:lpstr>Evaluating at different values of the continuous terms</vt:lpstr>
      <vt:lpstr>Output continued</vt:lpstr>
      <vt:lpstr>Graphing the interaction</vt:lpstr>
      <vt:lpstr>Getting the difference between female and male values</vt:lpstr>
      <vt:lpstr>Output continued</vt:lpstr>
      <vt:lpstr>Graphing the difference</vt:lpstr>
      <vt:lpstr>Adding the CI to the graph</vt:lpstr>
      <vt:lpstr>Getting all pairwise comparisons</vt:lpstr>
      <vt:lpstr>Output continued</vt:lpstr>
      <vt:lpstr>Using the post-estimation command pwcompare with a Sidak adjustment</vt:lpstr>
      <vt:lpstr>Output continued</vt:lpstr>
      <vt:lpstr>Getting the omnibus test with the post-estimation command contrast</vt:lpstr>
      <vt:lpstr>Using a subpopulation</vt:lpstr>
      <vt:lpstr>Output continued</vt:lpstr>
      <vt:lpstr>Using the margins command with the subpopulation</vt:lpstr>
      <vt:lpstr>Try it yourself!</vt:lpstr>
      <vt:lpstr>Let’s take a short break!</vt:lpstr>
      <vt:lpstr>Logistic regression</vt:lpstr>
      <vt:lpstr>Logistic regression – the outcome variable</vt:lpstr>
      <vt:lpstr>Logistic regression – the outcome and categorical predictor variables</vt:lpstr>
      <vt:lpstr>Output continued</vt:lpstr>
      <vt:lpstr>Logistic regression with categorical and continuous predictors</vt:lpstr>
      <vt:lpstr>Getting the omnibus test of the categorical predictor “health”</vt:lpstr>
      <vt:lpstr>Including a categorical by continuous interaction term</vt:lpstr>
      <vt:lpstr>Output continued</vt:lpstr>
      <vt:lpstr>Getting the omnibus test of the interaction</vt:lpstr>
      <vt:lpstr>Getting the omnibus test of “health”</vt:lpstr>
      <vt:lpstr>Preparing to graph the interaction</vt:lpstr>
      <vt:lpstr>Output continued</vt:lpstr>
      <vt:lpstr>Output continued</vt:lpstr>
      <vt:lpstr>Graphing the interaction</vt:lpstr>
      <vt:lpstr>Another example</vt:lpstr>
      <vt:lpstr>Getting a goodness-of-fit test</vt:lpstr>
      <vt:lpstr>Using the post-estimation command estat gof</vt:lpstr>
      <vt:lpstr>Try it yourself!</vt:lpstr>
      <vt:lpstr>Ordinal logistic regression</vt:lpstr>
      <vt:lpstr>More on ordinal logistic regression</vt:lpstr>
      <vt:lpstr>Using the svy: ologit command</vt:lpstr>
      <vt:lpstr>Output continued</vt:lpstr>
      <vt:lpstr>Getting the omnibus test of the categorical predictor “region”</vt:lpstr>
      <vt:lpstr>Using the ologit, or command to get odds ratios</vt:lpstr>
      <vt:lpstr>Testing the parallel lines assumption</vt:lpstr>
      <vt:lpstr>Using the gologit2 command</vt:lpstr>
      <vt:lpstr>Output continued</vt:lpstr>
      <vt:lpstr>Output continued</vt:lpstr>
      <vt:lpstr>Output continued</vt:lpstr>
      <vt:lpstr>Output continued</vt:lpstr>
      <vt:lpstr>Create dummy variables, rerun svy: gologit2, and use test commands</vt:lpstr>
      <vt:lpstr>The test commands for the variable “female”</vt:lpstr>
      <vt:lpstr>The test commands for the variable “female” continued</vt:lpstr>
      <vt:lpstr>The rest of the test commands</vt:lpstr>
      <vt:lpstr>Using the autofit option when the parallel lines assumption has not been met</vt:lpstr>
      <vt:lpstr>Output continued</vt:lpstr>
      <vt:lpstr>Output continued</vt:lpstr>
      <vt:lpstr>Output continued</vt:lpstr>
      <vt:lpstr>Output continued</vt:lpstr>
      <vt:lpstr>Output continued</vt:lpstr>
      <vt:lpstr>Output continued</vt:lpstr>
      <vt:lpstr>Multinomial logistic regression</vt:lpstr>
      <vt:lpstr>Table of outcome and categorical predictors</vt:lpstr>
      <vt:lpstr>Output continued</vt:lpstr>
      <vt:lpstr>Using the svy: mlogit command</vt:lpstr>
      <vt:lpstr>Output continued</vt:lpstr>
      <vt:lpstr>Output continued</vt:lpstr>
      <vt:lpstr>Output continued</vt:lpstr>
      <vt:lpstr>Using the rrr option to get relative risk ratios</vt:lpstr>
      <vt:lpstr>Output continued</vt:lpstr>
      <vt:lpstr>Output continued</vt:lpstr>
      <vt:lpstr>Output continued</vt:lpstr>
      <vt:lpstr>Using the base option to change the reference group in the outcome variable</vt:lpstr>
      <vt:lpstr>Count models</vt:lpstr>
      <vt:lpstr>Using the svy: poisson command</vt:lpstr>
      <vt:lpstr>Checking that the variance equals the mean in each group</vt:lpstr>
      <vt:lpstr>Using the svy: nbreg command</vt:lpstr>
      <vt:lpstr>Output continued</vt:lpstr>
      <vt:lpstr>Using the margins command</vt:lpstr>
      <vt:lpstr>Any questions??</vt:lpstr>
      <vt:lpstr>All of the estimation commands that respect the svy prefix</vt:lpstr>
      <vt:lpstr>For more information on using the NHANES data sets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Wells, Christine</dc:creator>
  <cp:lastModifiedBy>Wells, Christine</cp:lastModifiedBy>
  <cp:revision>177</cp:revision>
  <dcterms:created xsi:type="dcterms:W3CDTF">2024-05-26T23:15:51Z</dcterms:created>
  <dcterms:modified xsi:type="dcterms:W3CDTF">2024-08-12T02:15:12Z</dcterms:modified>
</cp:coreProperties>
</file>