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74" r:id="rId2"/>
    <p:sldId id="276" r:id="rId3"/>
    <p:sldId id="278" r:id="rId4"/>
    <p:sldId id="277" r:id="rId5"/>
    <p:sldId id="279" r:id="rId6"/>
    <p:sldId id="280" r:id="rId7"/>
    <p:sldId id="287" r:id="rId8"/>
    <p:sldId id="457" r:id="rId9"/>
    <p:sldId id="286" r:id="rId10"/>
    <p:sldId id="285" r:id="rId11"/>
    <p:sldId id="458" r:id="rId12"/>
    <p:sldId id="284" r:id="rId13"/>
    <p:sldId id="283" r:id="rId14"/>
    <p:sldId id="282" r:id="rId15"/>
    <p:sldId id="281" r:id="rId16"/>
    <p:sldId id="297" r:id="rId17"/>
    <p:sldId id="296" r:id="rId18"/>
    <p:sldId id="288" r:id="rId19"/>
    <p:sldId id="295" r:id="rId20"/>
    <p:sldId id="294" r:id="rId21"/>
    <p:sldId id="293" r:id="rId22"/>
    <p:sldId id="292" r:id="rId23"/>
    <p:sldId id="291" r:id="rId24"/>
    <p:sldId id="290" r:id="rId25"/>
    <p:sldId id="289" r:id="rId26"/>
    <p:sldId id="375" r:id="rId27"/>
    <p:sldId id="298" r:id="rId28"/>
    <p:sldId id="306" r:id="rId29"/>
    <p:sldId id="305" r:id="rId30"/>
    <p:sldId id="304" r:id="rId31"/>
    <p:sldId id="303" r:id="rId32"/>
    <p:sldId id="302" r:id="rId33"/>
    <p:sldId id="301" r:id="rId34"/>
    <p:sldId id="300" r:id="rId35"/>
    <p:sldId id="299" r:id="rId36"/>
    <p:sldId id="307" r:id="rId37"/>
    <p:sldId id="316" r:id="rId38"/>
    <p:sldId id="315" r:id="rId39"/>
    <p:sldId id="314" r:id="rId40"/>
    <p:sldId id="313" r:id="rId41"/>
    <p:sldId id="312" r:id="rId42"/>
    <p:sldId id="487" r:id="rId43"/>
    <p:sldId id="488" r:id="rId44"/>
    <p:sldId id="489" r:id="rId45"/>
    <p:sldId id="310" r:id="rId46"/>
    <p:sldId id="309" r:id="rId47"/>
    <p:sldId id="308" r:id="rId48"/>
    <p:sldId id="311" r:id="rId49"/>
    <p:sldId id="319" r:id="rId50"/>
    <p:sldId id="332" r:id="rId51"/>
    <p:sldId id="331" r:id="rId52"/>
    <p:sldId id="330" r:id="rId53"/>
    <p:sldId id="329" r:id="rId54"/>
    <p:sldId id="480" r:id="rId55"/>
    <p:sldId id="328" r:id="rId56"/>
    <p:sldId id="327" r:id="rId57"/>
    <p:sldId id="326" r:id="rId58"/>
    <p:sldId id="325" r:id="rId59"/>
    <p:sldId id="324" r:id="rId60"/>
    <p:sldId id="333" r:id="rId61"/>
    <p:sldId id="340" r:id="rId62"/>
    <p:sldId id="339" r:id="rId63"/>
    <p:sldId id="461" r:id="rId64"/>
    <p:sldId id="338" r:id="rId65"/>
    <p:sldId id="459" r:id="rId66"/>
    <p:sldId id="460" r:id="rId67"/>
    <p:sldId id="337" r:id="rId68"/>
    <p:sldId id="336" r:id="rId69"/>
    <p:sldId id="335" r:id="rId70"/>
    <p:sldId id="347" r:id="rId71"/>
    <p:sldId id="346" r:id="rId72"/>
    <p:sldId id="334" r:id="rId73"/>
    <p:sldId id="476" r:id="rId74"/>
    <p:sldId id="323" r:id="rId75"/>
    <p:sldId id="462" r:id="rId76"/>
    <p:sldId id="463" r:id="rId77"/>
    <p:sldId id="465" r:id="rId78"/>
    <p:sldId id="466" r:id="rId79"/>
    <p:sldId id="467" r:id="rId80"/>
    <p:sldId id="456" r:id="rId81"/>
    <p:sldId id="481" r:id="rId82"/>
    <p:sldId id="345" r:id="rId83"/>
    <p:sldId id="344" r:id="rId84"/>
    <p:sldId id="343" r:id="rId85"/>
    <p:sldId id="342" r:id="rId86"/>
    <p:sldId id="477" r:id="rId87"/>
    <p:sldId id="468" r:id="rId88"/>
    <p:sldId id="473" r:id="rId89"/>
    <p:sldId id="322" r:id="rId90"/>
    <p:sldId id="478" r:id="rId91"/>
    <p:sldId id="321" r:id="rId92"/>
    <p:sldId id="320" r:id="rId93"/>
    <p:sldId id="318" r:id="rId94"/>
    <p:sldId id="317" r:id="rId95"/>
    <p:sldId id="349" r:id="rId96"/>
    <p:sldId id="358" r:id="rId97"/>
    <p:sldId id="357" r:id="rId98"/>
    <p:sldId id="356" r:id="rId99"/>
    <p:sldId id="355" r:id="rId100"/>
    <p:sldId id="482" r:id="rId101"/>
    <p:sldId id="447" r:id="rId102"/>
    <p:sldId id="354" r:id="rId103"/>
    <p:sldId id="368" r:id="rId104"/>
    <p:sldId id="367" r:id="rId105"/>
    <p:sldId id="366" r:id="rId106"/>
    <p:sldId id="483" r:id="rId107"/>
    <p:sldId id="365" r:id="rId108"/>
    <p:sldId id="364" r:id="rId109"/>
    <p:sldId id="363" r:id="rId110"/>
    <p:sldId id="362" r:id="rId111"/>
    <p:sldId id="453" r:id="rId112"/>
    <p:sldId id="470" r:id="rId113"/>
    <p:sldId id="474" r:id="rId114"/>
    <p:sldId id="475" r:id="rId115"/>
    <p:sldId id="484" r:id="rId116"/>
    <p:sldId id="454" r:id="rId117"/>
    <p:sldId id="455" r:id="rId118"/>
    <p:sldId id="479" r:id="rId119"/>
    <p:sldId id="486" r:id="rId120"/>
    <p:sldId id="485" r:id="rId121"/>
    <p:sldId id="372" r:id="rId122"/>
    <p:sldId id="371" r:id="rId123"/>
    <p:sldId id="361" r:id="rId124"/>
    <p:sldId id="369" r:id="rId125"/>
    <p:sldId id="370" r:id="rId126"/>
    <p:sldId id="360" r:id="rId127"/>
    <p:sldId id="353" r:id="rId128"/>
    <p:sldId id="352" r:id="rId129"/>
    <p:sldId id="374" r:id="rId130"/>
    <p:sldId id="351" r:id="rId131"/>
    <p:sldId id="373" r:id="rId132"/>
    <p:sldId id="350" r:id="rId133"/>
    <p:sldId id="452" r:id="rId134"/>
    <p:sldId id="451"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C94A2ED-3759-4B70-8F44-29463B6A244B}">
          <p14:sldIdLst>
            <p14:sldId id="274"/>
            <p14:sldId id="276"/>
            <p14:sldId id="278"/>
            <p14:sldId id="277"/>
            <p14:sldId id="279"/>
            <p14:sldId id="280"/>
            <p14:sldId id="287"/>
            <p14:sldId id="457"/>
            <p14:sldId id="286"/>
            <p14:sldId id="285"/>
            <p14:sldId id="458"/>
            <p14:sldId id="284"/>
            <p14:sldId id="283"/>
            <p14:sldId id="282"/>
            <p14:sldId id="281"/>
            <p14:sldId id="297"/>
            <p14:sldId id="296"/>
            <p14:sldId id="288"/>
          </p14:sldIdLst>
        </p14:section>
        <p14:section name="Simple mediation" id="{3AB18556-3CFD-4750-B19D-781D2D59F8CA}">
          <p14:sldIdLst>
            <p14:sldId id="295"/>
            <p14:sldId id="294"/>
            <p14:sldId id="293"/>
            <p14:sldId id="292"/>
            <p14:sldId id="291"/>
            <p14:sldId id="290"/>
            <p14:sldId id="289"/>
            <p14:sldId id="375"/>
            <p14:sldId id="298"/>
            <p14:sldId id="306"/>
            <p14:sldId id="305"/>
            <p14:sldId id="304"/>
            <p14:sldId id="303"/>
            <p14:sldId id="302"/>
            <p14:sldId id="301"/>
            <p14:sldId id="300"/>
            <p14:sldId id="299"/>
            <p14:sldId id="307"/>
            <p14:sldId id="316"/>
            <p14:sldId id="315"/>
            <p14:sldId id="314"/>
            <p14:sldId id="313"/>
            <p14:sldId id="312"/>
            <p14:sldId id="487"/>
            <p14:sldId id="488"/>
            <p14:sldId id="489"/>
            <p14:sldId id="310"/>
            <p14:sldId id="309"/>
            <p14:sldId id="308"/>
            <p14:sldId id="311"/>
            <p14:sldId id="319"/>
            <p14:sldId id="332"/>
            <p14:sldId id="331"/>
            <p14:sldId id="330"/>
            <p14:sldId id="329"/>
            <p14:sldId id="480"/>
            <p14:sldId id="328"/>
          </p14:sldIdLst>
        </p14:section>
        <p14:section name="Simple mediation with binary predictor" id="{25522CCB-DD04-4452-9F3B-C64E6AE34405}">
          <p14:sldIdLst>
            <p14:sldId id="327"/>
            <p14:sldId id="326"/>
            <p14:sldId id="325"/>
            <p14:sldId id="324"/>
            <p14:sldId id="333"/>
          </p14:sldIdLst>
        </p14:section>
        <p14:section name="Simple mediation with multicategorial predictor" id="{E96DA946-57EB-4A28-8C2E-92A0970E564B}">
          <p14:sldIdLst>
            <p14:sldId id="340"/>
            <p14:sldId id="339"/>
            <p14:sldId id="461"/>
            <p14:sldId id="338"/>
            <p14:sldId id="459"/>
            <p14:sldId id="460"/>
            <p14:sldId id="337"/>
            <p14:sldId id="336"/>
            <p14:sldId id="335"/>
            <p14:sldId id="347"/>
            <p14:sldId id="346"/>
            <p14:sldId id="334"/>
            <p14:sldId id="476"/>
            <p14:sldId id="323"/>
            <p14:sldId id="462"/>
            <p14:sldId id="463"/>
            <p14:sldId id="465"/>
            <p14:sldId id="466"/>
            <p14:sldId id="467"/>
            <p14:sldId id="456"/>
            <p14:sldId id="481"/>
          </p14:sldIdLst>
        </p14:section>
        <p14:section name="Simple mediation with covariates" id="{C68AF35E-3143-4203-8B40-4AB8A840A839}">
          <p14:sldIdLst>
            <p14:sldId id="345"/>
            <p14:sldId id="344"/>
            <p14:sldId id="343"/>
            <p14:sldId id="342"/>
            <p14:sldId id="477"/>
            <p14:sldId id="468"/>
            <p14:sldId id="473"/>
            <p14:sldId id="322"/>
            <p14:sldId id="478"/>
            <p14:sldId id="321"/>
            <p14:sldId id="320"/>
            <p14:sldId id="318"/>
            <p14:sldId id="317"/>
            <p14:sldId id="349"/>
            <p14:sldId id="358"/>
            <p14:sldId id="357"/>
            <p14:sldId id="356"/>
            <p14:sldId id="355"/>
            <p14:sldId id="482"/>
            <p14:sldId id="447"/>
          </p14:sldIdLst>
        </p14:section>
        <p14:section name="Parallel mediation" id="{C6442581-1680-48AF-9F07-6AFDC81245E5}">
          <p14:sldIdLst>
            <p14:sldId id="354"/>
            <p14:sldId id="368"/>
            <p14:sldId id="367"/>
            <p14:sldId id="366"/>
            <p14:sldId id="483"/>
          </p14:sldIdLst>
        </p14:section>
        <p14:section name="Serial mediation" id="{31E484A9-53C5-468D-8D04-7D2003A787D5}">
          <p14:sldIdLst>
            <p14:sldId id="365"/>
            <p14:sldId id="364"/>
            <p14:sldId id="363"/>
            <p14:sldId id="362"/>
            <p14:sldId id="453"/>
            <p14:sldId id="470"/>
            <p14:sldId id="474"/>
            <p14:sldId id="475"/>
            <p14:sldId id="484"/>
          </p14:sldIdLst>
        </p14:section>
        <p14:section name="Other topics" id="{3D56FA20-5278-4706-B53D-65F623EB756F}">
          <p14:sldIdLst>
            <p14:sldId id="454"/>
            <p14:sldId id="455"/>
            <p14:sldId id="479"/>
            <p14:sldId id="486"/>
            <p14:sldId id="485"/>
          </p14:sldIdLst>
        </p14:section>
        <p14:section name="Subcommands" id="{FE56793A-59B6-47B4-8214-30DE745E86A1}">
          <p14:sldIdLst>
            <p14:sldId id="372"/>
            <p14:sldId id="371"/>
            <p14:sldId id="361"/>
            <p14:sldId id="369"/>
            <p14:sldId id="370"/>
            <p14:sldId id="360"/>
            <p14:sldId id="353"/>
            <p14:sldId id="352"/>
          </p14:sldIdLst>
        </p14:section>
        <p14:section name="Causal claims" id="{A9511CB5-00A6-4401-8984-BAC8D0BC2E45}">
          <p14:sldIdLst>
            <p14:sldId id="374"/>
            <p14:sldId id="351"/>
            <p14:sldId id="373"/>
            <p14:sldId id="350"/>
          </p14:sldIdLst>
        </p14:section>
        <p14:section name="Wrapping up" id="{6A54FB52-7C42-46D2-82AD-B37CA76EF948}">
          <p14:sldIdLst>
            <p14:sldId id="452"/>
            <p14:sldId id="4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38" d="100"/>
          <a:sy n="138" d="100"/>
        </p:scale>
        <p:origin x="12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4D56E-52CA-4535-8FD2-F97AAFEC5519}"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AA8E-AB91-499A-8836-BD09D7DD3CCD}" type="slidenum">
              <a:rPr lang="en-US" smtClean="0"/>
              <a:t>‹#›</a:t>
            </a:fld>
            <a:endParaRPr lang="en-US"/>
          </a:p>
        </p:txBody>
      </p:sp>
    </p:spTree>
    <p:extLst>
      <p:ext uri="{BB962C8B-B14F-4D97-AF65-F5344CB8AC3E}">
        <p14:creationId xmlns:p14="http://schemas.microsoft.com/office/powerpoint/2010/main" val="51862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E0B6-E0FF-4B73-B76E-2017F2106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E75C97-1ECC-4D3C-91A5-C6EF55FBA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C380F-538B-422D-A577-F8DEABAA88B9}"/>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5" name="Footer Placeholder 4">
            <a:extLst>
              <a:ext uri="{FF2B5EF4-FFF2-40B4-BE49-F238E27FC236}">
                <a16:creationId xmlns:a16="http://schemas.microsoft.com/office/drawing/2014/main" id="{96776C05-CF74-480B-8D32-7C01C1B52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EF23C-F38F-42DC-8E78-E1B23FCBE422}"/>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69952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7F21-DBC8-4895-97F9-CC4EFEA99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09746D-9241-41BC-A0AE-C13FB54459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088C8-068A-42AA-99F1-39EEB9E89FAE}"/>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5" name="Footer Placeholder 4">
            <a:extLst>
              <a:ext uri="{FF2B5EF4-FFF2-40B4-BE49-F238E27FC236}">
                <a16:creationId xmlns:a16="http://schemas.microsoft.com/office/drawing/2014/main" id="{A1C1872E-7D16-4360-B6EE-3D283C569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53078-FD6E-4A52-85D8-EA884F0FB8FE}"/>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138211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7B206-6D9E-4B58-8FE8-531CCA0FE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91DF3-6EAF-489E-A5D5-5F3F369F6F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A223-FA53-4E1F-85FE-71AEBD019E42}"/>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5" name="Footer Placeholder 4">
            <a:extLst>
              <a:ext uri="{FF2B5EF4-FFF2-40B4-BE49-F238E27FC236}">
                <a16:creationId xmlns:a16="http://schemas.microsoft.com/office/drawing/2014/main" id="{FB07CD1C-8E3A-4E9D-9A74-EAD08CC45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EE389-84E0-487D-A291-AF9539AF8C9B}"/>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159945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E6A9-F71A-4E3B-9C7D-13F977ECB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1205A-7500-49C1-BEFE-4574824360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93830-C345-4C9E-B8B3-16A64377D1F3}"/>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5" name="Footer Placeholder 4">
            <a:extLst>
              <a:ext uri="{FF2B5EF4-FFF2-40B4-BE49-F238E27FC236}">
                <a16:creationId xmlns:a16="http://schemas.microsoft.com/office/drawing/2014/main" id="{EEB6C227-379A-4036-BE47-FE32C6624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7F92E-4B88-4162-B857-6C7F384C6697}"/>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291241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8767-A595-4E3F-AA0E-24BEC57904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4CE92A-9724-46AF-89F6-BA92D06F9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5F30DA-DF31-4D5C-ACD9-A7A38AE71E43}"/>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5" name="Footer Placeholder 4">
            <a:extLst>
              <a:ext uri="{FF2B5EF4-FFF2-40B4-BE49-F238E27FC236}">
                <a16:creationId xmlns:a16="http://schemas.microsoft.com/office/drawing/2014/main" id="{0DE3CB8E-6B91-4202-86B9-B7477696A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10311-A0AE-434E-BED3-BA2F43EA8CFD}"/>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263414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35FF-5029-4B39-B9B0-3EC44D3C2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EB11F-CD20-4218-B7E4-668110882D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66735D-903A-4851-BED7-8F576474EB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276054-F5E8-4528-B946-3A5D7F7783A8}"/>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6" name="Footer Placeholder 5">
            <a:extLst>
              <a:ext uri="{FF2B5EF4-FFF2-40B4-BE49-F238E27FC236}">
                <a16:creationId xmlns:a16="http://schemas.microsoft.com/office/drawing/2014/main" id="{EE343292-966C-44D3-A61C-A64D2C9A1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DF1D8-5F7B-402D-B1A3-B353EC0E61FA}"/>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118201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8B38-D76F-4BB8-A8AF-34DE5D469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E36B6C-65F6-44DF-8F75-2565C064E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9943B9-8903-45ED-A9FD-41F5A3820E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066D64-9D5A-4D67-9F34-3C4CA55D8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DC6F4A-54CE-42E3-B0D9-2D2A8C5BFC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862F7-623E-4267-B98D-F0C224FA2E34}"/>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8" name="Footer Placeholder 7">
            <a:extLst>
              <a:ext uri="{FF2B5EF4-FFF2-40B4-BE49-F238E27FC236}">
                <a16:creationId xmlns:a16="http://schemas.microsoft.com/office/drawing/2014/main" id="{3B4493C5-8819-4DB0-B010-12EE98A2CC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5FEDE-DB52-48DC-9D35-B96BBD0A0F84}"/>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313143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2ED7-CF2D-40DA-B873-939C0F560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C3449-B4E8-4C09-814A-42059B5B48F8}"/>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4" name="Footer Placeholder 3">
            <a:extLst>
              <a:ext uri="{FF2B5EF4-FFF2-40B4-BE49-F238E27FC236}">
                <a16:creationId xmlns:a16="http://schemas.microsoft.com/office/drawing/2014/main" id="{9206676C-AED1-46EF-BD1F-586DCFCE1F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5ED7F-DCD1-4B9E-961C-F74244E2F61C}"/>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69612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36D47-FB82-4DA1-9734-B86D112A83CE}"/>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3" name="Footer Placeholder 2">
            <a:extLst>
              <a:ext uri="{FF2B5EF4-FFF2-40B4-BE49-F238E27FC236}">
                <a16:creationId xmlns:a16="http://schemas.microsoft.com/office/drawing/2014/main" id="{64318F11-80D0-4874-A035-5D0F3058CD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7918F5-949C-40D6-8EF3-E5472F35C160}"/>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51322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C471-0871-44A5-9B26-0E6D666F2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57FBE-6122-4C31-9113-554CFF25E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8D1A5F-188E-48EE-82B8-91AD97493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298450-C572-4A9A-940D-327219CE8D53}"/>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6" name="Footer Placeholder 5">
            <a:extLst>
              <a:ext uri="{FF2B5EF4-FFF2-40B4-BE49-F238E27FC236}">
                <a16:creationId xmlns:a16="http://schemas.microsoft.com/office/drawing/2014/main" id="{9AB4BEBB-C3BA-4D5C-8506-0E3C39925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1E9AD-7D6E-4FE3-991F-7A892EC0D28E}"/>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6575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1303-394D-4A61-A284-47E833E21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3584A-AAD7-4829-B6F7-E1763FB18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1AEDA7-4118-4C95-A267-20291979C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1BA7A8-90C1-4BA8-AB09-249BAD7054E0}"/>
              </a:ext>
            </a:extLst>
          </p:cNvPr>
          <p:cNvSpPr>
            <a:spLocks noGrp="1"/>
          </p:cNvSpPr>
          <p:nvPr>
            <p:ph type="dt" sz="half" idx="10"/>
          </p:nvPr>
        </p:nvSpPr>
        <p:spPr/>
        <p:txBody>
          <a:bodyPr/>
          <a:lstStyle/>
          <a:p>
            <a:fld id="{FBEBFDAB-48C3-4CC6-B546-2A244FEA4478}" type="datetimeFigureOut">
              <a:rPr lang="en-US" smtClean="0"/>
              <a:t>1/2/2025</a:t>
            </a:fld>
            <a:endParaRPr lang="en-US"/>
          </a:p>
        </p:txBody>
      </p:sp>
      <p:sp>
        <p:nvSpPr>
          <p:cNvPr id="6" name="Footer Placeholder 5">
            <a:extLst>
              <a:ext uri="{FF2B5EF4-FFF2-40B4-BE49-F238E27FC236}">
                <a16:creationId xmlns:a16="http://schemas.microsoft.com/office/drawing/2014/main" id="{01919A51-6F9A-448D-9322-CF493B1AD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7D524-69EF-4A44-896E-8A991A9EF7BD}"/>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54916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37BA5-E514-4DB7-B025-3F3CE27E8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1B75F-7949-429B-B24C-D79EE4130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7A0FA-EA0C-47C2-BDC3-7B09B9E4C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BFDAB-48C3-4CC6-B546-2A244FEA4478}" type="datetimeFigureOut">
              <a:rPr lang="en-US" smtClean="0"/>
              <a:t>1/2/2025</a:t>
            </a:fld>
            <a:endParaRPr lang="en-US"/>
          </a:p>
        </p:txBody>
      </p:sp>
      <p:sp>
        <p:nvSpPr>
          <p:cNvPr id="5" name="Footer Placeholder 4">
            <a:extLst>
              <a:ext uri="{FF2B5EF4-FFF2-40B4-BE49-F238E27FC236}">
                <a16:creationId xmlns:a16="http://schemas.microsoft.com/office/drawing/2014/main" id="{35828788-1103-428B-B810-4738C6AAD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1BA36-91AF-4B40-9D94-53DCAEAC7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27643-53D5-4FEE-A48B-151E9F3850B9}" type="slidenum">
              <a:rPr lang="en-US" smtClean="0"/>
              <a:t>‹#›</a:t>
            </a:fld>
            <a:endParaRPr lang="en-US"/>
          </a:p>
        </p:txBody>
      </p:sp>
    </p:spTree>
    <p:extLst>
      <p:ext uri="{BB962C8B-B14F-4D97-AF65-F5344CB8AC3E}">
        <p14:creationId xmlns:p14="http://schemas.microsoft.com/office/powerpoint/2010/main" val="348258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tats.oarc.ucla.edu/wp-content/uploads/2022/03/hsbmediation.sa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rocessmacro.org/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askayne.ucalgary.ca/CCRAM/resource-hub"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49B1-857A-45A6-9BB7-46DC7300D8B3}"/>
              </a:ext>
            </a:extLst>
          </p:cNvPr>
          <p:cNvSpPr>
            <a:spLocks noGrp="1"/>
          </p:cNvSpPr>
          <p:nvPr>
            <p:ph type="title"/>
          </p:nvPr>
        </p:nvSpPr>
        <p:spPr/>
        <p:txBody>
          <a:bodyPr>
            <a:noAutofit/>
          </a:bodyPr>
          <a:lstStyle/>
          <a:p>
            <a:pPr algn="ctr"/>
            <a:r>
              <a:rPr lang="en-US" sz="4800"/>
              <a:t>Introduction to Mediation Models with the PROCESS Macro in SPSS</a:t>
            </a:r>
          </a:p>
        </p:txBody>
      </p:sp>
      <p:sp>
        <p:nvSpPr>
          <p:cNvPr id="3" name="Rectangle 2">
            <a:extLst>
              <a:ext uri="{FF2B5EF4-FFF2-40B4-BE49-F238E27FC236}">
                <a16:creationId xmlns:a16="http://schemas.microsoft.com/office/drawing/2014/main" id="{2FF2D1A7-153C-4CA9-A511-C968F97583F9}"/>
              </a:ext>
            </a:extLst>
          </p:cNvPr>
          <p:cNvSpPr/>
          <p:nvPr/>
        </p:nvSpPr>
        <p:spPr>
          <a:xfrm>
            <a:off x="2691739" y="2967334"/>
            <a:ext cx="7810006" cy="1569660"/>
          </a:xfrm>
          <a:prstGeom prst="rect">
            <a:avLst/>
          </a:prstGeom>
        </p:spPr>
        <p:txBody>
          <a:bodyPr wrap="square">
            <a:spAutoFit/>
          </a:bodyPr>
          <a:lstStyle/>
          <a:p>
            <a:r>
              <a:rPr lang="en-US" sz="3200"/>
              <a:t>Presented by Christine R. Wells, Ph.D.</a:t>
            </a:r>
          </a:p>
          <a:p>
            <a:r>
              <a:rPr lang="en-US" sz="3200"/>
              <a:t>Statistical Methods and Data Analytics</a:t>
            </a:r>
          </a:p>
          <a:p>
            <a:r>
              <a:rPr lang="en-US" sz="3200"/>
              <a:t>UCLA Office of Advanced Research Computing</a:t>
            </a:r>
          </a:p>
        </p:txBody>
      </p:sp>
    </p:spTree>
    <p:extLst>
      <p:ext uri="{BB962C8B-B14F-4D97-AF65-F5344CB8AC3E}">
        <p14:creationId xmlns:p14="http://schemas.microsoft.com/office/powerpoint/2010/main" val="74879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19DE-860B-4067-9836-FF445C1E5E35}"/>
              </a:ext>
            </a:extLst>
          </p:cNvPr>
          <p:cNvSpPr>
            <a:spLocks noGrp="1"/>
          </p:cNvSpPr>
          <p:nvPr>
            <p:ph type="title"/>
          </p:nvPr>
        </p:nvSpPr>
        <p:spPr/>
        <p:txBody>
          <a:bodyPr/>
          <a:lstStyle/>
          <a:p>
            <a:r>
              <a:rPr lang="en-US"/>
              <a:t>Influence</a:t>
            </a:r>
          </a:p>
        </p:txBody>
      </p:sp>
      <p:sp>
        <p:nvSpPr>
          <p:cNvPr id="3" name="Content Placeholder 2">
            <a:extLst>
              <a:ext uri="{FF2B5EF4-FFF2-40B4-BE49-F238E27FC236}">
                <a16:creationId xmlns:a16="http://schemas.microsoft.com/office/drawing/2014/main" id="{2DCF1B0C-AC25-487B-841F-4C13A8FAC7E1}"/>
              </a:ext>
            </a:extLst>
          </p:cNvPr>
          <p:cNvSpPr>
            <a:spLocks noGrp="1"/>
          </p:cNvSpPr>
          <p:nvPr>
            <p:ph idx="1"/>
          </p:nvPr>
        </p:nvSpPr>
        <p:spPr/>
        <p:txBody>
          <a:bodyPr/>
          <a:lstStyle/>
          <a:p>
            <a:r>
              <a:rPr lang="en-US"/>
              <a:t>X now has two ways to influence Y</a:t>
            </a:r>
          </a:p>
          <a:p>
            <a:r>
              <a:rPr lang="en-US"/>
              <a:t>One way is direct (simple OLS model above)</a:t>
            </a:r>
          </a:p>
          <a:p>
            <a:r>
              <a:rPr lang="en-US"/>
              <a:t>The second way is through M, the mediator</a:t>
            </a:r>
          </a:p>
          <a:p>
            <a:pPr lvl="1"/>
            <a:r>
              <a:rPr lang="en-US"/>
              <a:t>AKA indirect effect</a:t>
            </a:r>
          </a:p>
          <a:p>
            <a:pPr marL="0" indent="0">
              <a:buNone/>
            </a:pPr>
            <a:endParaRPr lang="en-US"/>
          </a:p>
        </p:txBody>
      </p:sp>
      <p:pic>
        <p:nvPicPr>
          <p:cNvPr id="5" name="Picture 4">
            <a:extLst>
              <a:ext uri="{FF2B5EF4-FFF2-40B4-BE49-F238E27FC236}">
                <a16:creationId xmlns:a16="http://schemas.microsoft.com/office/drawing/2014/main" id="{B431FB51-60F6-4392-B666-622F82CDD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910" y="3429000"/>
            <a:ext cx="4575680" cy="2970939"/>
          </a:xfrm>
          <a:prstGeom prst="rect">
            <a:avLst/>
          </a:prstGeom>
        </p:spPr>
      </p:pic>
    </p:spTree>
    <p:extLst>
      <p:ext uri="{BB962C8B-B14F-4D97-AF65-F5344CB8AC3E}">
        <p14:creationId xmlns:p14="http://schemas.microsoft.com/office/powerpoint/2010/main" val="11347757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7368035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D14-FB48-4DD1-BF63-B7C6428211BE}"/>
              </a:ext>
            </a:extLst>
          </p:cNvPr>
          <p:cNvSpPr>
            <a:spLocks noGrp="1"/>
          </p:cNvSpPr>
          <p:nvPr>
            <p:ph type="title"/>
          </p:nvPr>
        </p:nvSpPr>
        <p:spPr/>
        <p:txBody>
          <a:bodyPr/>
          <a:lstStyle/>
          <a:p>
            <a:r>
              <a:rPr lang="en-US"/>
              <a:t>Let’s take a short break!</a:t>
            </a:r>
          </a:p>
        </p:txBody>
      </p:sp>
      <p:pic>
        <p:nvPicPr>
          <p:cNvPr id="5" name="Content Placeholder 4">
            <a:extLst>
              <a:ext uri="{FF2B5EF4-FFF2-40B4-BE49-F238E27FC236}">
                <a16:creationId xmlns:a16="http://schemas.microsoft.com/office/drawing/2014/main" id="{6BC8A39E-4831-48FD-B72A-68502BAC0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162" y="1758331"/>
            <a:ext cx="3810148" cy="4351338"/>
          </a:xfrm>
        </p:spPr>
      </p:pic>
    </p:spTree>
    <p:extLst>
      <p:ext uri="{BB962C8B-B14F-4D97-AF65-F5344CB8AC3E}">
        <p14:creationId xmlns:p14="http://schemas.microsoft.com/office/powerpoint/2010/main" val="9065018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AACE-AA3B-43D7-926F-1EBD7B106789}"/>
              </a:ext>
            </a:extLst>
          </p:cNvPr>
          <p:cNvSpPr>
            <a:spLocks noGrp="1"/>
          </p:cNvSpPr>
          <p:nvPr>
            <p:ph type="title"/>
          </p:nvPr>
        </p:nvSpPr>
        <p:spPr/>
        <p:txBody>
          <a:bodyPr/>
          <a:lstStyle/>
          <a:p>
            <a:r>
              <a:rPr lang="en-US"/>
              <a:t>Parallel mediation</a:t>
            </a:r>
          </a:p>
        </p:txBody>
      </p:sp>
      <p:sp>
        <p:nvSpPr>
          <p:cNvPr id="3" name="Content Placeholder 2">
            <a:extLst>
              <a:ext uri="{FF2B5EF4-FFF2-40B4-BE49-F238E27FC236}">
                <a16:creationId xmlns:a16="http://schemas.microsoft.com/office/drawing/2014/main" id="{11096A0E-561C-4A90-A837-051E71B1552B}"/>
              </a:ext>
            </a:extLst>
          </p:cNvPr>
          <p:cNvSpPr>
            <a:spLocks noGrp="1"/>
          </p:cNvSpPr>
          <p:nvPr>
            <p:ph idx="1"/>
          </p:nvPr>
        </p:nvSpPr>
        <p:spPr/>
        <p:txBody>
          <a:bodyPr/>
          <a:lstStyle/>
          <a:p>
            <a:r>
              <a:rPr lang="en-US"/>
              <a:t>Two (or more) mediators, both of which are between the predictor and outcome</a:t>
            </a:r>
          </a:p>
          <a:p>
            <a:r>
              <a:rPr lang="en-US"/>
              <a:t>Have two sets of indirect effects: the indirect effect going through the first mediator, and the indirect effect going through the second mediator</a:t>
            </a:r>
          </a:p>
          <a:p>
            <a:r>
              <a:rPr lang="en-US"/>
              <a:t>In PROCESS, you simply add list all of the mediators in any order on the </a:t>
            </a:r>
            <a:r>
              <a:rPr lang="en-US" b="1"/>
              <a:t>m</a:t>
            </a:r>
            <a:r>
              <a:rPr lang="en-US"/>
              <a:t> subcommand and use model 4</a:t>
            </a:r>
          </a:p>
        </p:txBody>
      </p:sp>
    </p:spTree>
    <p:extLst>
      <p:ext uri="{BB962C8B-B14F-4D97-AF65-F5344CB8AC3E}">
        <p14:creationId xmlns:p14="http://schemas.microsoft.com/office/powerpoint/2010/main" val="3438465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5316-A774-4104-B48D-7869DD24F466}"/>
              </a:ext>
            </a:extLst>
          </p:cNvPr>
          <p:cNvSpPr>
            <a:spLocks noGrp="1"/>
          </p:cNvSpPr>
          <p:nvPr>
            <p:ph type="title"/>
          </p:nvPr>
        </p:nvSpPr>
        <p:spPr/>
        <p:txBody>
          <a:bodyPr/>
          <a:lstStyle/>
          <a:p>
            <a:r>
              <a:rPr lang="en-US"/>
              <a:t>Diagram of a parallel mediation model</a:t>
            </a:r>
          </a:p>
        </p:txBody>
      </p:sp>
      <p:pic>
        <p:nvPicPr>
          <p:cNvPr id="5" name="Content Placeholder 4">
            <a:extLst>
              <a:ext uri="{FF2B5EF4-FFF2-40B4-BE49-F238E27FC236}">
                <a16:creationId xmlns:a16="http://schemas.microsoft.com/office/drawing/2014/main" id="{EF97CC79-125E-4B08-A065-601A13B698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5230" y="1825625"/>
            <a:ext cx="4681540" cy="4351338"/>
          </a:xfrm>
        </p:spPr>
      </p:pic>
    </p:spTree>
    <p:extLst>
      <p:ext uri="{BB962C8B-B14F-4D97-AF65-F5344CB8AC3E}">
        <p14:creationId xmlns:p14="http://schemas.microsoft.com/office/powerpoint/2010/main" val="20641889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AE33-0F9B-4F7D-A6DB-E857840B4C8E}"/>
              </a:ext>
            </a:extLst>
          </p:cNvPr>
          <p:cNvSpPr>
            <a:spLocks noGrp="1"/>
          </p:cNvSpPr>
          <p:nvPr>
            <p:ph type="title"/>
          </p:nvPr>
        </p:nvSpPr>
        <p:spPr/>
        <p:txBody>
          <a:bodyPr/>
          <a:lstStyle/>
          <a:p>
            <a:r>
              <a:rPr lang="en-US"/>
              <a:t>PROCESS syntax for a parallel mediation model</a:t>
            </a:r>
          </a:p>
        </p:txBody>
      </p:sp>
      <p:sp>
        <p:nvSpPr>
          <p:cNvPr id="3" name="Content Placeholder 2">
            <a:extLst>
              <a:ext uri="{FF2B5EF4-FFF2-40B4-BE49-F238E27FC236}">
                <a16:creationId xmlns:a16="http://schemas.microsoft.com/office/drawing/2014/main" id="{23795DD8-7B71-4F5C-BB45-725F812FA4EC}"/>
              </a:ext>
            </a:extLst>
          </p:cNvPr>
          <p:cNvSpPr>
            <a:spLocks noGrp="1"/>
          </p:cNvSpPr>
          <p:nvPr>
            <p:ph idx="1"/>
          </p:nvPr>
        </p:nvSpPr>
        <p:spPr/>
        <p:txBody>
          <a:bodyPr/>
          <a:lstStyle/>
          <a:p>
            <a:pPr marL="0" indent="0">
              <a:buNone/>
            </a:pPr>
            <a:r>
              <a:rPr lang="en-US" b="1"/>
              <a:t>process y = opinion /x = detail /m = feeling impact /total = 1 /model = 4 /seed = 30802022.</a:t>
            </a:r>
          </a:p>
        </p:txBody>
      </p:sp>
    </p:spTree>
    <p:extLst>
      <p:ext uri="{BB962C8B-B14F-4D97-AF65-F5344CB8AC3E}">
        <p14:creationId xmlns:p14="http://schemas.microsoft.com/office/powerpoint/2010/main" val="3821705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F88D-FAFB-462F-8644-91F33D8640D8}"/>
              </a:ext>
            </a:extLst>
          </p:cNvPr>
          <p:cNvSpPr>
            <a:spLocks noGrp="1"/>
          </p:cNvSpPr>
          <p:nvPr>
            <p:ph type="title"/>
          </p:nvPr>
        </p:nvSpPr>
        <p:spPr/>
        <p:txBody>
          <a:bodyPr/>
          <a:lstStyle/>
          <a:p>
            <a:r>
              <a:rPr lang="en-US"/>
              <a:t>Diagram of parallel mediation model with coefficients and standard errors</a:t>
            </a:r>
          </a:p>
        </p:txBody>
      </p:sp>
      <p:pic>
        <p:nvPicPr>
          <p:cNvPr id="5" name="Content Placeholder 4">
            <a:extLst>
              <a:ext uri="{FF2B5EF4-FFF2-40B4-BE49-F238E27FC236}">
                <a16:creationId xmlns:a16="http://schemas.microsoft.com/office/drawing/2014/main" id="{16B92023-5630-4A09-BFCF-CF704DB966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0068" y="1825625"/>
            <a:ext cx="4371863" cy="4351338"/>
          </a:xfrm>
        </p:spPr>
      </p:pic>
    </p:spTree>
    <p:extLst>
      <p:ext uri="{BB962C8B-B14F-4D97-AF65-F5344CB8AC3E}">
        <p14:creationId xmlns:p14="http://schemas.microsoft.com/office/powerpoint/2010/main" val="8035196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234782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A82B-CEB4-4BA7-9D9B-B9FD6BD2602C}"/>
              </a:ext>
            </a:extLst>
          </p:cNvPr>
          <p:cNvSpPr>
            <a:spLocks noGrp="1"/>
          </p:cNvSpPr>
          <p:nvPr>
            <p:ph type="title"/>
          </p:nvPr>
        </p:nvSpPr>
        <p:spPr/>
        <p:txBody>
          <a:bodyPr/>
          <a:lstStyle/>
          <a:p>
            <a:r>
              <a:rPr lang="en-US"/>
              <a:t>Serail mediation</a:t>
            </a:r>
          </a:p>
        </p:txBody>
      </p:sp>
      <p:sp>
        <p:nvSpPr>
          <p:cNvPr id="3" name="Content Placeholder 2">
            <a:extLst>
              <a:ext uri="{FF2B5EF4-FFF2-40B4-BE49-F238E27FC236}">
                <a16:creationId xmlns:a16="http://schemas.microsoft.com/office/drawing/2014/main" id="{62521F9E-ADD5-40B1-A8C7-2F0ACBCEA154}"/>
              </a:ext>
            </a:extLst>
          </p:cNvPr>
          <p:cNvSpPr>
            <a:spLocks noGrp="1"/>
          </p:cNvSpPr>
          <p:nvPr>
            <p:ph idx="1"/>
          </p:nvPr>
        </p:nvSpPr>
        <p:spPr/>
        <p:txBody>
          <a:bodyPr/>
          <a:lstStyle/>
          <a:p>
            <a:r>
              <a:rPr lang="en-US"/>
              <a:t>The mediators are ordered between the predictor and the outcome</a:t>
            </a:r>
          </a:p>
          <a:p>
            <a:r>
              <a:rPr lang="en-US"/>
              <a:t>When specifying a serial mediation model, the order in which the mediators are listed on the </a:t>
            </a:r>
            <a:r>
              <a:rPr lang="en-US" b="1"/>
              <a:t>m</a:t>
            </a:r>
            <a:r>
              <a:rPr lang="en-US"/>
              <a:t> subcommand is important! </a:t>
            </a:r>
          </a:p>
          <a:p>
            <a:r>
              <a:rPr lang="en-US"/>
              <a:t>The first mediator that you list is the first mediator in the model, the second mediator that you list is the second one in the model, and so on</a:t>
            </a:r>
          </a:p>
          <a:p>
            <a:r>
              <a:rPr lang="en-US"/>
              <a:t>PROCESS will allow up to six mediators in a single model, although there are few research situations (or datasets) that would allow for so many mediators</a:t>
            </a:r>
          </a:p>
        </p:txBody>
      </p:sp>
    </p:spTree>
    <p:extLst>
      <p:ext uri="{BB962C8B-B14F-4D97-AF65-F5344CB8AC3E}">
        <p14:creationId xmlns:p14="http://schemas.microsoft.com/office/powerpoint/2010/main" val="17542727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0710-31B3-42CD-95C5-63F9D3BB5022}"/>
              </a:ext>
            </a:extLst>
          </p:cNvPr>
          <p:cNvSpPr>
            <a:spLocks noGrp="1"/>
          </p:cNvSpPr>
          <p:nvPr>
            <p:ph type="title"/>
          </p:nvPr>
        </p:nvSpPr>
        <p:spPr/>
        <p:txBody>
          <a:bodyPr/>
          <a:lstStyle/>
          <a:p>
            <a:r>
              <a:rPr lang="en-US"/>
              <a:t>Diagram of a serial mediation model</a:t>
            </a:r>
          </a:p>
        </p:txBody>
      </p:sp>
      <p:pic>
        <p:nvPicPr>
          <p:cNvPr id="5" name="Content Placeholder 4">
            <a:extLst>
              <a:ext uri="{FF2B5EF4-FFF2-40B4-BE49-F238E27FC236}">
                <a16:creationId xmlns:a16="http://schemas.microsoft.com/office/drawing/2014/main" id="{7161D37E-1BF6-45C5-8004-437F08DD19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023" y="1825625"/>
            <a:ext cx="6987954" cy="4351338"/>
          </a:xfrm>
        </p:spPr>
      </p:pic>
    </p:spTree>
    <p:extLst>
      <p:ext uri="{BB962C8B-B14F-4D97-AF65-F5344CB8AC3E}">
        <p14:creationId xmlns:p14="http://schemas.microsoft.com/office/powerpoint/2010/main" val="28306595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2B9E-7CF6-4E2D-A43A-8D15721FA6C3}"/>
              </a:ext>
            </a:extLst>
          </p:cNvPr>
          <p:cNvSpPr>
            <a:spLocks noGrp="1"/>
          </p:cNvSpPr>
          <p:nvPr>
            <p:ph type="title"/>
          </p:nvPr>
        </p:nvSpPr>
        <p:spPr/>
        <p:txBody>
          <a:bodyPr/>
          <a:lstStyle/>
          <a:p>
            <a:r>
              <a:rPr lang="en-US"/>
              <a:t>PROCESS syntax for a serial mediation model</a:t>
            </a:r>
          </a:p>
        </p:txBody>
      </p:sp>
      <p:sp>
        <p:nvSpPr>
          <p:cNvPr id="3" name="Content Placeholder 2">
            <a:extLst>
              <a:ext uri="{FF2B5EF4-FFF2-40B4-BE49-F238E27FC236}">
                <a16:creationId xmlns:a16="http://schemas.microsoft.com/office/drawing/2014/main" id="{E5D14C05-C36D-4881-81D5-39DCF722F79A}"/>
              </a:ext>
            </a:extLst>
          </p:cNvPr>
          <p:cNvSpPr>
            <a:spLocks noGrp="1"/>
          </p:cNvSpPr>
          <p:nvPr>
            <p:ph idx="1"/>
          </p:nvPr>
        </p:nvSpPr>
        <p:spPr/>
        <p:txBody>
          <a:bodyPr/>
          <a:lstStyle/>
          <a:p>
            <a:pPr marL="0" indent="0">
              <a:buNone/>
            </a:pPr>
            <a:r>
              <a:rPr lang="en-US" b="1"/>
              <a:t>process y = opinion /x = detail /m = feeling impact /total = 1 /model = 6 /seed = 30802022.</a:t>
            </a:r>
          </a:p>
        </p:txBody>
      </p:sp>
    </p:spTree>
    <p:extLst>
      <p:ext uri="{BB962C8B-B14F-4D97-AF65-F5344CB8AC3E}">
        <p14:creationId xmlns:p14="http://schemas.microsoft.com/office/powerpoint/2010/main" val="151942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392-799D-4578-B223-FE7D779C26CF}"/>
              </a:ext>
            </a:extLst>
          </p:cNvPr>
          <p:cNvSpPr>
            <a:spLocks noGrp="1"/>
          </p:cNvSpPr>
          <p:nvPr>
            <p:ph type="title"/>
          </p:nvPr>
        </p:nvSpPr>
        <p:spPr/>
        <p:txBody>
          <a:bodyPr/>
          <a:lstStyle/>
          <a:p>
            <a:r>
              <a:rPr lang="en-US"/>
              <a:t>Vocabulary</a:t>
            </a:r>
          </a:p>
        </p:txBody>
      </p:sp>
      <p:sp>
        <p:nvSpPr>
          <p:cNvPr id="3" name="Content Placeholder 2">
            <a:extLst>
              <a:ext uri="{FF2B5EF4-FFF2-40B4-BE49-F238E27FC236}">
                <a16:creationId xmlns:a16="http://schemas.microsoft.com/office/drawing/2014/main" id="{4BF63EE1-5747-4F14-9C35-0E2380715FCF}"/>
              </a:ext>
            </a:extLst>
          </p:cNvPr>
          <p:cNvSpPr>
            <a:spLocks noGrp="1"/>
          </p:cNvSpPr>
          <p:nvPr>
            <p:ph idx="1"/>
          </p:nvPr>
        </p:nvSpPr>
        <p:spPr/>
        <p:txBody>
          <a:bodyPr/>
          <a:lstStyle/>
          <a:p>
            <a:r>
              <a:rPr lang="en-US"/>
              <a:t>Antecents: come before something else</a:t>
            </a:r>
          </a:p>
          <a:p>
            <a:pPr lvl="1"/>
            <a:r>
              <a:rPr lang="en-US"/>
              <a:t>X is an antecent of Y</a:t>
            </a:r>
          </a:p>
          <a:p>
            <a:r>
              <a:rPr lang="en-US"/>
              <a:t>Consequent variable: consequence of the process the model describes</a:t>
            </a:r>
          </a:p>
          <a:p>
            <a:pPr lvl="1"/>
            <a:r>
              <a:rPr lang="en-US"/>
              <a:t>Y is the consequent variable</a:t>
            </a:r>
          </a:p>
        </p:txBody>
      </p:sp>
    </p:spTree>
    <p:extLst>
      <p:ext uri="{BB962C8B-B14F-4D97-AF65-F5344CB8AC3E}">
        <p14:creationId xmlns:p14="http://schemas.microsoft.com/office/powerpoint/2010/main" val="31686802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36C3-8C41-47F2-B592-2B46D97C24D8}"/>
              </a:ext>
            </a:extLst>
          </p:cNvPr>
          <p:cNvSpPr>
            <a:spLocks noGrp="1"/>
          </p:cNvSpPr>
          <p:nvPr>
            <p:ph type="title"/>
          </p:nvPr>
        </p:nvSpPr>
        <p:spPr/>
        <p:txBody>
          <a:bodyPr/>
          <a:lstStyle/>
          <a:p>
            <a:r>
              <a:rPr lang="en-US"/>
              <a:t>Diagram of a serial mediation model with coefficients and standard errors</a:t>
            </a:r>
          </a:p>
        </p:txBody>
      </p:sp>
      <p:pic>
        <p:nvPicPr>
          <p:cNvPr id="5" name="Content Placeholder 4">
            <a:extLst>
              <a:ext uri="{FF2B5EF4-FFF2-40B4-BE49-F238E27FC236}">
                <a16:creationId xmlns:a16="http://schemas.microsoft.com/office/drawing/2014/main" id="{37E4366D-688B-4577-809E-3B7D6A544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121" y="1825625"/>
            <a:ext cx="6679757" cy="4351338"/>
          </a:xfrm>
        </p:spPr>
      </p:pic>
    </p:spTree>
    <p:extLst>
      <p:ext uri="{BB962C8B-B14F-4D97-AF65-F5344CB8AC3E}">
        <p14:creationId xmlns:p14="http://schemas.microsoft.com/office/powerpoint/2010/main" val="8348827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9F3A-BB3B-49A1-9271-CA6D9348EC26}"/>
              </a:ext>
            </a:extLst>
          </p:cNvPr>
          <p:cNvSpPr>
            <a:spLocks noGrp="1"/>
          </p:cNvSpPr>
          <p:nvPr>
            <p:ph type="title"/>
          </p:nvPr>
        </p:nvSpPr>
        <p:spPr/>
        <p:txBody>
          <a:bodyPr/>
          <a:lstStyle/>
          <a:p>
            <a:r>
              <a:rPr lang="en-US"/>
              <a:t>Comparing relative indirect effects</a:t>
            </a:r>
          </a:p>
        </p:txBody>
      </p:sp>
      <p:sp>
        <p:nvSpPr>
          <p:cNvPr id="3" name="Content Placeholder 2">
            <a:extLst>
              <a:ext uri="{FF2B5EF4-FFF2-40B4-BE49-F238E27FC236}">
                <a16:creationId xmlns:a16="http://schemas.microsoft.com/office/drawing/2014/main" id="{0E53B4A5-003C-4F9C-B3B0-6154F0C431E6}"/>
              </a:ext>
            </a:extLst>
          </p:cNvPr>
          <p:cNvSpPr>
            <a:spLocks noGrp="1"/>
          </p:cNvSpPr>
          <p:nvPr>
            <p:ph idx="1"/>
          </p:nvPr>
        </p:nvSpPr>
        <p:spPr/>
        <p:txBody>
          <a:bodyPr/>
          <a:lstStyle/>
          <a:p>
            <a:r>
              <a:rPr lang="en-US"/>
              <a:t>Use the </a:t>
            </a:r>
            <a:r>
              <a:rPr lang="en-US" b="1"/>
              <a:t>contrast</a:t>
            </a:r>
            <a:r>
              <a:rPr lang="en-US"/>
              <a:t> subcommand</a:t>
            </a:r>
          </a:p>
          <a:p>
            <a:r>
              <a:rPr lang="en-US"/>
              <a:t>Option 1: difference between specific indirect effects</a:t>
            </a:r>
          </a:p>
          <a:p>
            <a:r>
              <a:rPr lang="en-US"/>
              <a:t>Option 2: difference between the absolute values of specific indirect effects</a:t>
            </a:r>
          </a:p>
          <a:p>
            <a:r>
              <a:rPr lang="en-US"/>
              <a:t>More details can be found on page 591</a:t>
            </a:r>
          </a:p>
          <a:p>
            <a:r>
              <a:rPr lang="en-US"/>
              <a:t>Does not make sense with all models</a:t>
            </a:r>
          </a:p>
        </p:txBody>
      </p:sp>
    </p:spTree>
    <p:extLst>
      <p:ext uri="{BB962C8B-B14F-4D97-AF65-F5344CB8AC3E}">
        <p14:creationId xmlns:p14="http://schemas.microsoft.com/office/powerpoint/2010/main" val="23120962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4E42-0619-4E14-8F81-37B211B57D7D}"/>
              </a:ext>
            </a:extLst>
          </p:cNvPr>
          <p:cNvSpPr>
            <a:spLocks noGrp="1"/>
          </p:cNvSpPr>
          <p:nvPr>
            <p:ph type="title"/>
          </p:nvPr>
        </p:nvSpPr>
        <p:spPr/>
        <p:txBody>
          <a:bodyPr/>
          <a:lstStyle/>
          <a:p>
            <a:r>
              <a:rPr lang="en-US"/>
              <a:t>The </a:t>
            </a:r>
            <a:r>
              <a:rPr lang="en-US" b="1"/>
              <a:t>contrast</a:t>
            </a:r>
            <a:r>
              <a:rPr lang="en-US"/>
              <a:t> subcommand</a:t>
            </a:r>
          </a:p>
        </p:txBody>
      </p:sp>
      <p:sp>
        <p:nvSpPr>
          <p:cNvPr id="3" name="Content Placeholder 2">
            <a:extLst>
              <a:ext uri="{FF2B5EF4-FFF2-40B4-BE49-F238E27FC236}">
                <a16:creationId xmlns:a16="http://schemas.microsoft.com/office/drawing/2014/main" id="{31A68F53-B13F-4ECC-A985-4545ADEF2279}"/>
              </a:ext>
            </a:extLst>
          </p:cNvPr>
          <p:cNvSpPr>
            <a:spLocks noGrp="1"/>
          </p:cNvSpPr>
          <p:nvPr>
            <p:ph idx="1"/>
          </p:nvPr>
        </p:nvSpPr>
        <p:spPr/>
        <p:txBody>
          <a:bodyPr/>
          <a:lstStyle/>
          <a:p>
            <a:pPr marL="0" indent="0">
              <a:buNone/>
            </a:pPr>
            <a:r>
              <a:rPr lang="en-US" b="1"/>
              <a:t>process y = opinion /x = detail /m = feeling impact /total = 1 /model = 6 /seed = 30802022 /contrast = 1.</a:t>
            </a:r>
          </a:p>
        </p:txBody>
      </p:sp>
    </p:spTree>
    <p:extLst>
      <p:ext uri="{BB962C8B-B14F-4D97-AF65-F5344CB8AC3E}">
        <p14:creationId xmlns:p14="http://schemas.microsoft.com/office/powerpoint/2010/main" val="1599317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2A70-CB9A-49BC-B545-2DD06B5E58EB}"/>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2EF818A3-F6F8-4661-B0A0-5E0B4A870E10}"/>
              </a:ext>
            </a:extLst>
          </p:cNvPr>
          <p:cNvSpPr>
            <a:spLocks noGrp="1"/>
          </p:cNvSpPr>
          <p:nvPr>
            <p:ph idx="1"/>
          </p:nvPr>
        </p:nvSpPr>
        <p:spPr/>
        <p:txBody>
          <a:bodyPr>
            <a:normAutofit fontScale="92500" lnSpcReduction="20000"/>
          </a:bodyPr>
          <a:lstStyle/>
          <a:p>
            <a:pPr marL="0" indent="0">
              <a:buNone/>
            </a:pPr>
            <a:r>
              <a:rPr lang="en-US"/>
              <a:t>Indirect effect(s) of X on Y: </a:t>
            </a:r>
          </a:p>
          <a:p>
            <a:pPr marL="0" indent="0">
              <a:buNone/>
            </a:pPr>
            <a:r>
              <a:rPr lang="en-US"/>
              <a:t>                  Effect     BootSE   BootLLCI   BootULCI </a:t>
            </a:r>
          </a:p>
          <a:p>
            <a:pPr marL="0" indent="0">
              <a:buNone/>
            </a:pPr>
            <a:r>
              <a:rPr lang="en-US"/>
              <a:t>TOTAL     0.2295      0.0619      0.1076        0.3531 </a:t>
            </a:r>
          </a:p>
          <a:p>
            <a:pPr marL="0" indent="0">
              <a:buNone/>
            </a:pPr>
            <a:r>
              <a:rPr lang="en-US"/>
              <a:t>Ind1        0.2260      0.0491      0.1317        0.3237 </a:t>
            </a:r>
          </a:p>
          <a:p>
            <a:pPr marL="0" indent="0">
              <a:buNone/>
            </a:pPr>
            <a:r>
              <a:rPr lang="en-US"/>
              <a:t>Ind2        0.0025      0.0361     -0.0656        0.0760 </a:t>
            </a:r>
          </a:p>
          <a:p>
            <a:pPr marL="0" indent="0">
              <a:buNone/>
            </a:pPr>
            <a:r>
              <a:rPr lang="en-US"/>
              <a:t>Ind3        0.0010      0.0148     -0.0255        0.0335 </a:t>
            </a:r>
          </a:p>
          <a:p>
            <a:pPr marL="0" indent="0">
              <a:buNone/>
            </a:pPr>
            <a:r>
              <a:rPr lang="en-US"/>
              <a:t>(C1)         0.2235      0.0671      0.0895        0.3532 </a:t>
            </a:r>
          </a:p>
          <a:p>
            <a:pPr marL="0" indent="0">
              <a:buNone/>
            </a:pPr>
            <a:r>
              <a:rPr lang="en-US"/>
              <a:t>(C2)         0.2250      0.0544      0.1190        0.3334 </a:t>
            </a:r>
          </a:p>
          <a:p>
            <a:pPr marL="0" indent="0">
              <a:buNone/>
            </a:pPr>
            <a:r>
              <a:rPr lang="en-US"/>
              <a:t>(C3)         0.0015      0.0228     -0.0448        0.0488 </a:t>
            </a:r>
          </a:p>
          <a:p>
            <a:pPr marL="0" indent="0">
              <a:buNone/>
            </a:pPr>
            <a:r>
              <a:rPr lang="en-US"/>
              <a:t> </a:t>
            </a:r>
          </a:p>
        </p:txBody>
      </p:sp>
    </p:spTree>
    <p:extLst>
      <p:ext uri="{BB962C8B-B14F-4D97-AF65-F5344CB8AC3E}">
        <p14:creationId xmlns:p14="http://schemas.microsoft.com/office/powerpoint/2010/main" val="39491734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2656-B1D9-4D3B-BE28-D9AD865D06C4}"/>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55BB98F-AD78-4C7A-B96B-7338EC0804E8}"/>
              </a:ext>
            </a:extLst>
          </p:cNvPr>
          <p:cNvSpPr>
            <a:spLocks noGrp="1"/>
          </p:cNvSpPr>
          <p:nvPr>
            <p:ph idx="1"/>
          </p:nvPr>
        </p:nvSpPr>
        <p:spPr/>
        <p:txBody>
          <a:bodyPr>
            <a:normAutofit lnSpcReduction="10000"/>
          </a:bodyPr>
          <a:lstStyle/>
          <a:p>
            <a:pPr marL="0" indent="0">
              <a:buNone/>
            </a:pPr>
            <a:r>
              <a:rPr lang="en-US"/>
              <a:t>Specific indirect effect contrast definition(s): </a:t>
            </a:r>
          </a:p>
          <a:p>
            <a:pPr marL="0" indent="0">
              <a:buNone/>
            </a:pPr>
            <a:r>
              <a:rPr lang="en-US"/>
              <a:t>(C1)          Ind1      minus   Ind2 </a:t>
            </a:r>
          </a:p>
          <a:p>
            <a:pPr marL="0" indent="0">
              <a:buNone/>
            </a:pPr>
            <a:r>
              <a:rPr lang="en-US"/>
              <a:t>(C2)          Ind1      minus   Ind3 </a:t>
            </a:r>
          </a:p>
          <a:p>
            <a:pPr marL="0" indent="0">
              <a:buNone/>
            </a:pPr>
            <a:r>
              <a:rPr lang="en-US"/>
              <a:t>(C3)          Ind2      minus   Ind3 </a:t>
            </a:r>
          </a:p>
          <a:p>
            <a:pPr marL="0" indent="0">
              <a:buNone/>
            </a:pPr>
            <a:r>
              <a:rPr lang="en-US"/>
              <a:t> </a:t>
            </a:r>
          </a:p>
          <a:p>
            <a:pPr marL="0" indent="0">
              <a:buNone/>
            </a:pPr>
            <a:r>
              <a:rPr lang="en-US"/>
              <a:t>Indirect effect key: </a:t>
            </a:r>
          </a:p>
          <a:p>
            <a:pPr marL="0" indent="0">
              <a:buNone/>
            </a:pPr>
            <a:r>
              <a:rPr lang="en-US"/>
              <a:t>Ind1   detail      -&gt;    feeling      -&gt;    opinion </a:t>
            </a:r>
          </a:p>
          <a:p>
            <a:pPr marL="0" indent="0">
              <a:buNone/>
            </a:pPr>
            <a:r>
              <a:rPr lang="en-US"/>
              <a:t>Ind2   detail      -&gt;    impact      -&gt;    opinion </a:t>
            </a:r>
          </a:p>
          <a:p>
            <a:pPr marL="0" indent="0">
              <a:buNone/>
            </a:pPr>
            <a:r>
              <a:rPr lang="en-US"/>
              <a:t>Ind3   detail      -&gt;    feeling      -&gt;    impact      -&gt;    opinion</a:t>
            </a:r>
          </a:p>
          <a:p>
            <a:pPr marL="0" indent="0">
              <a:buNone/>
            </a:pPr>
            <a:endParaRPr lang="en-US"/>
          </a:p>
        </p:txBody>
      </p:sp>
    </p:spTree>
    <p:extLst>
      <p:ext uri="{BB962C8B-B14F-4D97-AF65-F5344CB8AC3E}">
        <p14:creationId xmlns:p14="http://schemas.microsoft.com/office/powerpoint/2010/main" val="40473806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27983089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DF6C-31F9-46AE-8D7B-11E30F58EC60}"/>
              </a:ext>
            </a:extLst>
          </p:cNvPr>
          <p:cNvSpPr>
            <a:spLocks noGrp="1"/>
          </p:cNvSpPr>
          <p:nvPr>
            <p:ph type="title"/>
          </p:nvPr>
        </p:nvSpPr>
        <p:spPr/>
        <p:txBody>
          <a:bodyPr/>
          <a:lstStyle/>
          <a:p>
            <a:r>
              <a:rPr lang="en-US"/>
              <a:t>What about missing data?</a:t>
            </a:r>
          </a:p>
        </p:txBody>
      </p:sp>
      <p:sp>
        <p:nvSpPr>
          <p:cNvPr id="3" name="Content Placeholder 2">
            <a:extLst>
              <a:ext uri="{FF2B5EF4-FFF2-40B4-BE49-F238E27FC236}">
                <a16:creationId xmlns:a16="http://schemas.microsoft.com/office/drawing/2014/main" id="{62D71B60-D662-4B1E-B410-14A56D2CB2E6}"/>
              </a:ext>
            </a:extLst>
          </p:cNvPr>
          <p:cNvSpPr>
            <a:spLocks noGrp="1"/>
          </p:cNvSpPr>
          <p:nvPr>
            <p:ph idx="1"/>
          </p:nvPr>
        </p:nvSpPr>
        <p:spPr/>
        <p:txBody>
          <a:bodyPr/>
          <a:lstStyle/>
          <a:p>
            <a:r>
              <a:rPr lang="en-US"/>
              <a:t>PROCESS does a listwise deletion of missing data</a:t>
            </a:r>
          </a:p>
          <a:p>
            <a:r>
              <a:rPr lang="en-US"/>
              <a:t>Currently no other options</a:t>
            </a:r>
          </a:p>
          <a:p>
            <a:r>
              <a:rPr lang="en-US"/>
              <a:t>PROCESS does not handle multiply imputed data!</a:t>
            </a:r>
          </a:p>
        </p:txBody>
      </p:sp>
    </p:spTree>
    <p:extLst>
      <p:ext uri="{BB962C8B-B14F-4D97-AF65-F5344CB8AC3E}">
        <p14:creationId xmlns:p14="http://schemas.microsoft.com/office/powerpoint/2010/main" val="39492332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51D4-D111-451E-A135-33A505D5B18C}"/>
              </a:ext>
            </a:extLst>
          </p:cNvPr>
          <p:cNvSpPr>
            <a:spLocks noGrp="1"/>
          </p:cNvSpPr>
          <p:nvPr>
            <p:ph type="title"/>
          </p:nvPr>
        </p:nvSpPr>
        <p:spPr/>
        <p:txBody>
          <a:bodyPr/>
          <a:lstStyle/>
          <a:p>
            <a:r>
              <a:rPr lang="en-US"/>
              <a:t>What about power and sample size?</a:t>
            </a:r>
          </a:p>
        </p:txBody>
      </p:sp>
      <p:sp>
        <p:nvSpPr>
          <p:cNvPr id="3" name="Content Placeholder 2">
            <a:extLst>
              <a:ext uri="{FF2B5EF4-FFF2-40B4-BE49-F238E27FC236}">
                <a16:creationId xmlns:a16="http://schemas.microsoft.com/office/drawing/2014/main" id="{26CB6DBD-FFDE-4D6E-BCE1-55B467333AE0}"/>
              </a:ext>
            </a:extLst>
          </p:cNvPr>
          <p:cNvSpPr>
            <a:spLocks noGrp="1"/>
          </p:cNvSpPr>
          <p:nvPr>
            <p:ph idx="1"/>
          </p:nvPr>
        </p:nvSpPr>
        <p:spPr/>
        <p:txBody>
          <a:bodyPr/>
          <a:lstStyle/>
          <a:p>
            <a:r>
              <a:rPr lang="en-US"/>
              <a:t>Usually explored with simulations</a:t>
            </a:r>
          </a:p>
          <a:p>
            <a:pPr lvl="1"/>
            <a:r>
              <a:rPr lang="en-US"/>
              <a:t>Not easy for several reasons</a:t>
            </a:r>
          </a:p>
          <a:p>
            <a:r>
              <a:rPr lang="en-US"/>
              <a:t>Little (if any) ready-to-use software</a:t>
            </a:r>
          </a:p>
          <a:p>
            <a:r>
              <a:rPr lang="en-US"/>
              <a:t>Usually need lots of data!</a:t>
            </a:r>
          </a:p>
        </p:txBody>
      </p:sp>
    </p:spTree>
    <p:extLst>
      <p:ext uri="{BB962C8B-B14F-4D97-AF65-F5344CB8AC3E}">
        <p14:creationId xmlns:p14="http://schemas.microsoft.com/office/powerpoint/2010/main" val="2436976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E9E3-1186-4FDA-818B-5EFCC58F6583}"/>
              </a:ext>
            </a:extLst>
          </p:cNvPr>
          <p:cNvSpPr>
            <a:spLocks noGrp="1"/>
          </p:cNvSpPr>
          <p:nvPr>
            <p:ph type="title"/>
          </p:nvPr>
        </p:nvSpPr>
        <p:spPr/>
        <p:txBody>
          <a:bodyPr/>
          <a:lstStyle/>
          <a:p>
            <a:r>
              <a:rPr lang="en-US"/>
              <a:t>What to report</a:t>
            </a:r>
          </a:p>
        </p:txBody>
      </p:sp>
      <p:sp>
        <p:nvSpPr>
          <p:cNvPr id="3" name="Content Placeholder 2">
            <a:extLst>
              <a:ext uri="{FF2B5EF4-FFF2-40B4-BE49-F238E27FC236}">
                <a16:creationId xmlns:a16="http://schemas.microsoft.com/office/drawing/2014/main" id="{EC27AF8C-9578-4574-B91E-EFC30590355E}"/>
              </a:ext>
            </a:extLst>
          </p:cNvPr>
          <p:cNvSpPr>
            <a:spLocks noGrp="1"/>
          </p:cNvSpPr>
          <p:nvPr>
            <p:ph idx="1"/>
          </p:nvPr>
        </p:nvSpPr>
        <p:spPr/>
        <p:txBody>
          <a:bodyPr>
            <a:normAutofit/>
          </a:bodyPr>
          <a:lstStyle/>
          <a:p>
            <a:r>
              <a:rPr lang="en-US"/>
              <a:t>See pages 542-544 for a complete discussion</a:t>
            </a:r>
          </a:p>
          <a:p>
            <a:r>
              <a:rPr lang="en-US"/>
              <a:t>Report all path coefficients and either their standard errors or CIs</a:t>
            </a:r>
          </a:p>
          <a:p>
            <a:pPr lvl="1"/>
            <a:r>
              <a:rPr lang="en-US"/>
              <a:t>It is not important if these are statistically significant</a:t>
            </a:r>
          </a:p>
          <a:p>
            <a:pPr lvl="1"/>
            <a:r>
              <a:rPr lang="en-US"/>
              <a:t>The sign of the path coefficients is important (because they impact the indirect effect, which is what you care about)</a:t>
            </a:r>
          </a:p>
          <a:p>
            <a:r>
              <a:rPr lang="en-US"/>
              <a:t>Report both the direct and indirect effect, as well as CIs and p-values</a:t>
            </a:r>
          </a:p>
          <a:p>
            <a:pPr lvl="1"/>
            <a:r>
              <a:rPr lang="en-US"/>
              <a:t>Avoid using the Sobel test</a:t>
            </a:r>
          </a:p>
          <a:p>
            <a:r>
              <a:rPr lang="en-US"/>
              <a:t>Provide some information about the bootstrapping</a:t>
            </a:r>
          </a:p>
          <a:p>
            <a:pPr lvl="1"/>
            <a:r>
              <a:rPr lang="en-US"/>
              <a:t>Number of bootstrapped samples and type of bootstrap (e.g., percentile, bias corrected, etc.)</a:t>
            </a:r>
          </a:p>
          <a:p>
            <a:endParaRPr lang="en-US"/>
          </a:p>
        </p:txBody>
      </p:sp>
    </p:spTree>
    <p:extLst>
      <p:ext uri="{BB962C8B-B14F-4D97-AF65-F5344CB8AC3E}">
        <p14:creationId xmlns:p14="http://schemas.microsoft.com/office/powerpoint/2010/main" val="38058958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0408-2071-4C78-B157-7CA0730A9701}"/>
              </a:ext>
            </a:extLst>
          </p:cNvPr>
          <p:cNvSpPr>
            <a:spLocks noGrp="1"/>
          </p:cNvSpPr>
          <p:nvPr>
            <p:ph type="title"/>
          </p:nvPr>
        </p:nvSpPr>
        <p:spPr/>
        <p:txBody>
          <a:bodyPr/>
          <a:lstStyle/>
          <a:p>
            <a:r>
              <a:rPr lang="en-US"/>
              <a:t>What to report continued</a:t>
            </a:r>
          </a:p>
        </p:txBody>
      </p:sp>
      <p:sp>
        <p:nvSpPr>
          <p:cNvPr id="3" name="Content Placeholder 2">
            <a:extLst>
              <a:ext uri="{FF2B5EF4-FFF2-40B4-BE49-F238E27FC236}">
                <a16:creationId xmlns:a16="http://schemas.microsoft.com/office/drawing/2014/main" id="{95505CBC-B315-42EC-A9D3-E3B46DE65B1C}"/>
              </a:ext>
            </a:extLst>
          </p:cNvPr>
          <p:cNvSpPr>
            <a:spLocks noGrp="1"/>
          </p:cNvSpPr>
          <p:nvPr>
            <p:ph idx="1"/>
          </p:nvPr>
        </p:nvSpPr>
        <p:spPr/>
        <p:txBody>
          <a:bodyPr>
            <a:normAutofit/>
          </a:bodyPr>
          <a:lstStyle/>
          <a:p>
            <a:r>
              <a:rPr lang="en-US"/>
              <a:t>Be precise in the language used</a:t>
            </a:r>
          </a:p>
          <a:p>
            <a:pPr lvl="1"/>
            <a:r>
              <a:rPr lang="en-US"/>
              <a:t>Avoid “the indirect effect of M”</a:t>
            </a:r>
          </a:p>
          <a:p>
            <a:pPr lvl="1"/>
            <a:r>
              <a:rPr lang="en-US"/>
              <a:t>The effect of X on Y may go through M, but the quantity of interest is usually the indirect effect</a:t>
            </a:r>
          </a:p>
          <a:p>
            <a:r>
              <a:rPr lang="en-US"/>
              <a:t>No need to report percent mediated</a:t>
            </a:r>
          </a:p>
          <a:p>
            <a:pPr lvl="1"/>
            <a:r>
              <a:rPr lang="en-US"/>
              <a:t>The percent can exceed 100</a:t>
            </a:r>
          </a:p>
          <a:p>
            <a:pPr lvl="1"/>
            <a:r>
              <a:rPr lang="en-US"/>
              <a:t>The percent can be negative</a:t>
            </a:r>
          </a:p>
          <a:p>
            <a:pPr lvl="1"/>
            <a:r>
              <a:rPr lang="en-US"/>
              <a:t>See pages 148-151</a:t>
            </a:r>
          </a:p>
          <a:p>
            <a:r>
              <a:rPr lang="en-US"/>
              <a:t>Do not go through the Baron and Kenney “causal steps for mediation” as a precursor to the mediation analysis</a:t>
            </a:r>
          </a:p>
        </p:txBody>
      </p:sp>
    </p:spTree>
    <p:extLst>
      <p:ext uri="{BB962C8B-B14F-4D97-AF65-F5344CB8AC3E}">
        <p14:creationId xmlns:p14="http://schemas.microsoft.com/office/powerpoint/2010/main" val="58824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28D8-A1E7-4E34-9133-6F1E159B0451}"/>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34F6A58D-D248-48DB-B54B-49F9040B6051}"/>
              </a:ext>
            </a:extLst>
          </p:cNvPr>
          <p:cNvSpPr>
            <a:spLocks noGrp="1"/>
          </p:cNvSpPr>
          <p:nvPr>
            <p:ph idx="1"/>
          </p:nvPr>
        </p:nvSpPr>
        <p:spPr/>
        <p:txBody>
          <a:bodyPr/>
          <a:lstStyle/>
          <a:p>
            <a:r>
              <a:rPr lang="en-US"/>
              <a:t>Why use PROCESS or other special software or procedures if mediation is just regression?  </a:t>
            </a:r>
          </a:p>
          <a:p>
            <a:r>
              <a:rPr lang="en-US"/>
              <a:t>Or is it just regression? </a:t>
            </a:r>
          </a:p>
          <a:p>
            <a:r>
              <a:rPr lang="en-US"/>
              <a:t>Is M (the mediator) an antecedent variable or a consequent variable?</a:t>
            </a:r>
          </a:p>
        </p:txBody>
      </p:sp>
    </p:spTree>
    <p:extLst>
      <p:ext uri="{BB962C8B-B14F-4D97-AF65-F5344CB8AC3E}">
        <p14:creationId xmlns:p14="http://schemas.microsoft.com/office/powerpoint/2010/main" val="16325963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9424810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B537-FED1-4DA3-9799-D7067AB56D9B}"/>
              </a:ext>
            </a:extLst>
          </p:cNvPr>
          <p:cNvSpPr>
            <a:spLocks noGrp="1"/>
          </p:cNvSpPr>
          <p:nvPr>
            <p:ph type="title"/>
          </p:nvPr>
        </p:nvSpPr>
        <p:spPr/>
        <p:txBody>
          <a:bodyPr/>
          <a:lstStyle/>
          <a:p>
            <a:r>
              <a:rPr lang="en-US"/>
              <a:t>Some subcommands available in PROCESS</a:t>
            </a:r>
          </a:p>
        </p:txBody>
      </p:sp>
      <p:sp>
        <p:nvSpPr>
          <p:cNvPr id="3" name="Content Placeholder 2">
            <a:extLst>
              <a:ext uri="{FF2B5EF4-FFF2-40B4-BE49-F238E27FC236}">
                <a16:creationId xmlns:a16="http://schemas.microsoft.com/office/drawing/2014/main" id="{1CAE7AE9-7C82-4CC8-B5B6-8CE8C5E5A42F}"/>
              </a:ext>
            </a:extLst>
          </p:cNvPr>
          <p:cNvSpPr>
            <a:spLocks noGrp="1"/>
          </p:cNvSpPr>
          <p:nvPr>
            <p:ph idx="1"/>
          </p:nvPr>
        </p:nvSpPr>
        <p:spPr/>
        <p:txBody>
          <a:bodyPr/>
          <a:lstStyle/>
          <a:p>
            <a:r>
              <a:rPr lang="en-US" b="1"/>
              <a:t>y</a:t>
            </a:r>
            <a:r>
              <a:rPr lang="en-US"/>
              <a:t>: outcome variable (must be either continuous or binary)</a:t>
            </a:r>
          </a:p>
          <a:p>
            <a:r>
              <a:rPr lang="en-US" b="1"/>
              <a:t>x</a:t>
            </a:r>
            <a:r>
              <a:rPr lang="en-US"/>
              <a:t>: predictor variable (may be continuous, binary or multicategorical)</a:t>
            </a:r>
          </a:p>
          <a:p>
            <a:r>
              <a:rPr lang="en-US" b="1"/>
              <a:t>m</a:t>
            </a:r>
            <a:r>
              <a:rPr lang="en-US"/>
              <a:t>: mediator(s) (must be continuous)</a:t>
            </a:r>
          </a:p>
          <a:p>
            <a:r>
              <a:rPr lang="en-US" b="1"/>
              <a:t>w</a:t>
            </a:r>
            <a:r>
              <a:rPr lang="en-US"/>
              <a:t>: first moderator</a:t>
            </a:r>
          </a:p>
          <a:p>
            <a:r>
              <a:rPr lang="en-US" b="1"/>
              <a:t>z</a:t>
            </a:r>
            <a:r>
              <a:rPr lang="en-US"/>
              <a:t>: second moderator</a:t>
            </a:r>
          </a:p>
        </p:txBody>
      </p:sp>
    </p:spTree>
    <p:extLst>
      <p:ext uri="{BB962C8B-B14F-4D97-AF65-F5344CB8AC3E}">
        <p14:creationId xmlns:p14="http://schemas.microsoft.com/office/powerpoint/2010/main" val="11232393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9FA7-92FA-467F-8968-126E25381BE6}"/>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1C792DBC-ADEF-4154-913B-5009E97B069E}"/>
              </a:ext>
            </a:extLst>
          </p:cNvPr>
          <p:cNvSpPr>
            <a:spLocks noGrp="1"/>
          </p:cNvSpPr>
          <p:nvPr>
            <p:ph idx="1"/>
          </p:nvPr>
        </p:nvSpPr>
        <p:spPr/>
        <p:txBody>
          <a:bodyPr>
            <a:normAutofit lnSpcReduction="10000"/>
          </a:bodyPr>
          <a:lstStyle/>
          <a:p>
            <a:r>
              <a:rPr lang="en-US" b="1"/>
              <a:t>model</a:t>
            </a:r>
            <a:r>
              <a:rPr lang="en-US"/>
              <a:t>: specify the model number (models numbers found in Appendix A of </a:t>
            </a:r>
            <a:r>
              <a:rPr lang="en-US" i="1"/>
              <a:t>Introduction to Mediation, Moderation and Conditional Process Analysis: A Regression-based Approach, Third Edition</a:t>
            </a:r>
            <a:r>
              <a:rPr lang="en-US"/>
              <a:t> by Andrew F. Hayes (2022) pages 621-649)</a:t>
            </a:r>
          </a:p>
          <a:p>
            <a:r>
              <a:rPr lang="en-US" b="1"/>
              <a:t>seed</a:t>
            </a:r>
            <a:r>
              <a:rPr lang="en-US"/>
              <a:t>: allows user to set the seed so that analyses will replicate exactly</a:t>
            </a:r>
          </a:p>
          <a:p>
            <a:r>
              <a:rPr lang="en-US" b="1"/>
              <a:t>stand</a:t>
            </a:r>
            <a:r>
              <a:rPr lang="en-US"/>
              <a:t>: = 1: gives standardized coefficients (or partially standardized coefficients if X is binary)</a:t>
            </a:r>
          </a:p>
          <a:p>
            <a:r>
              <a:rPr lang="en-US" b="1"/>
              <a:t>conf</a:t>
            </a:r>
            <a:r>
              <a:rPr lang="en-US"/>
              <a:t>: allows user to set the confidence interval (default is 95% CIs)</a:t>
            </a:r>
          </a:p>
          <a:p>
            <a:r>
              <a:rPr lang="en-US" b="1"/>
              <a:t>cov</a:t>
            </a:r>
            <a:r>
              <a:rPr lang="en-US"/>
              <a:t>: covariates to be included in all models (may be continuous or binary)</a:t>
            </a:r>
          </a:p>
        </p:txBody>
      </p:sp>
    </p:spTree>
    <p:extLst>
      <p:ext uri="{BB962C8B-B14F-4D97-AF65-F5344CB8AC3E}">
        <p14:creationId xmlns:p14="http://schemas.microsoft.com/office/powerpoint/2010/main" val="24102930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D35B-D7C5-44B1-9E8D-B39F088AAE9D}"/>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FBD37ADE-5105-48EF-A0D0-D0F842D11D73}"/>
              </a:ext>
            </a:extLst>
          </p:cNvPr>
          <p:cNvSpPr>
            <a:spLocks noGrp="1"/>
          </p:cNvSpPr>
          <p:nvPr>
            <p:ph idx="1"/>
          </p:nvPr>
        </p:nvSpPr>
        <p:spPr/>
        <p:txBody>
          <a:bodyPr/>
          <a:lstStyle/>
          <a:p>
            <a:r>
              <a:rPr lang="en-US" b="1"/>
              <a:t>boot</a:t>
            </a:r>
            <a:r>
              <a:rPr lang="en-US"/>
              <a:t>: allows user to set the number of bootstrapped samples (default is 5000)</a:t>
            </a:r>
          </a:p>
          <a:p>
            <a:r>
              <a:rPr lang="en-US" b="1"/>
              <a:t>bc:</a:t>
            </a:r>
            <a:r>
              <a:rPr lang="en-US"/>
              <a:t> = 1: requests bias-corrected bootstrapped standard errors and confidence intervals for indirect effects</a:t>
            </a:r>
          </a:p>
          <a:p>
            <a:r>
              <a:rPr lang="en-US" b="1"/>
              <a:t>modelbt</a:t>
            </a:r>
            <a:r>
              <a:rPr lang="en-US"/>
              <a:t>: = 1: requests bootstrapped standard errors and confidence intervals for all model estimates</a:t>
            </a:r>
          </a:p>
          <a:p>
            <a:r>
              <a:rPr lang="en-US" b="1"/>
              <a:t>mc:</a:t>
            </a:r>
            <a:r>
              <a:rPr lang="en-US"/>
              <a:t> = 1: requests Monte Carlo standard errors and confidence intervals for indirect effects</a:t>
            </a:r>
          </a:p>
        </p:txBody>
      </p:sp>
    </p:spTree>
    <p:extLst>
      <p:ext uri="{BB962C8B-B14F-4D97-AF65-F5344CB8AC3E}">
        <p14:creationId xmlns:p14="http://schemas.microsoft.com/office/powerpoint/2010/main" val="4943365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D35B-D7C5-44B1-9E8D-B39F088AAE9D}"/>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FBD37ADE-5105-48EF-A0D0-D0F842D11D73}"/>
              </a:ext>
            </a:extLst>
          </p:cNvPr>
          <p:cNvSpPr>
            <a:spLocks noGrp="1"/>
          </p:cNvSpPr>
          <p:nvPr>
            <p:ph idx="1"/>
          </p:nvPr>
        </p:nvSpPr>
        <p:spPr/>
        <p:txBody>
          <a:bodyPr>
            <a:normAutofit fontScale="77500" lnSpcReduction="20000"/>
          </a:bodyPr>
          <a:lstStyle/>
          <a:p>
            <a:r>
              <a:rPr lang="en-US" b="1"/>
              <a:t>hc</a:t>
            </a:r>
            <a:r>
              <a:rPr lang="en-US"/>
              <a:t> = 0: </a:t>
            </a:r>
            <a:r>
              <a:rPr lang="en-US" b="1"/>
              <a:t>HC0</a:t>
            </a:r>
            <a:r>
              <a:rPr lang="en-US"/>
              <a:t>: Based on the original asymptotic or large sample robust, empirical, or “sandwich” estimator of the covariance matrix of the parameter estimates. The middle part of the sandwich contains squared OLS (ordinary least squares) or squared weighted WLS (weighted least squares) residuals.</a:t>
            </a:r>
          </a:p>
          <a:p>
            <a:r>
              <a:rPr lang="en-US" b="1"/>
              <a:t>hc</a:t>
            </a:r>
            <a:r>
              <a:rPr lang="en-US"/>
              <a:t> = 1: </a:t>
            </a:r>
            <a:r>
              <a:rPr lang="en-US" b="1"/>
              <a:t>HC1</a:t>
            </a:r>
            <a:r>
              <a:rPr lang="en-US"/>
              <a:t>: A finite-sample modification of HC0, multiplying it by N/(N-p), where N is the sample size and p is the number of non-redundant parameters in the model.</a:t>
            </a:r>
          </a:p>
          <a:p>
            <a:r>
              <a:rPr lang="en-US" b="1"/>
              <a:t>hc</a:t>
            </a:r>
            <a:r>
              <a:rPr lang="en-US"/>
              <a:t> = 2 </a:t>
            </a:r>
            <a:r>
              <a:rPr lang="en-US" b="1"/>
              <a:t>HC2</a:t>
            </a:r>
            <a:r>
              <a:rPr lang="en-US"/>
              <a:t>: A modification of HC0 that involves dividing the squared residual by 1-h, where h is the leverage for the case.</a:t>
            </a:r>
          </a:p>
          <a:p>
            <a:r>
              <a:rPr lang="en-US" b="1"/>
              <a:t>hc</a:t>
            </a:r>
            <a:r>
              <a:rPr lang="en-US"/>
              <a:t> = 3: </a:t>
            </a:r>
            <a:r>
              <a:rPr lang="en-US" b="1"/>
              <a:t>HC3</a:t>
            </a:r>
            <a:r>
              <a:rPr lang="en-US"/>
              <a:t>: A modification of HC0 that approximates a jackknife estimator. Squared residuals are divided by the square of 1-h. This method is the default if ROBUST is specified without specifying a method.</a:t>
            </a:r>
          </a:p>
          <a:p>
            <a:r>
              <a:rPr lang="en-US" b="1"/>
              <a:t>hc</a:t>
            </a:r>
            <a:r>
              <a:rPr lang="en-US"/>
              <a:t> = 4: </a:t>
            </a:r>
            <a:r>
              <a:rPr lang="en-US" b="1"/>
              <a:t>HC4</a:t>
            </a:r>
            <a:r>
              <a:rPr lang="en-US"/>
              <a:t>: A modification of HC0 that divides the squared residuals by 1-h to a power that varies according to h, N, and p, with an upper limit of 4. </a:t>
            </a:r>
          </a:p>
          <a:p>
            <a:r>
              <a:rPr lang="en-US"/>
              <a:t>NOTE: These definitions are quoted from page 860 of the SPSS version 29 Command Syntax Reference.</a:t>
            </a:r>
          </a:p>
        </p:txBody>
      </p:sp>
    </p:spTree>
    <p:extLst>
      <p:ext uri="{BB962C8B-B14F-4D97-AF65-F5344CB8AC3E}">
        <p14:creationId xmlns:p14="http://schemas.microsoft.com/office/powerpoint/2010/main" val="27436917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95CC-1ED4-4BC8-9B9B-1B081EE09C15}"/>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757F36D3-1323-4DB5-8BFF-4D6F8B8E92E5}"/>
              </a:ext>
            </a:extLst>
          </p:cNvPr>
          <p:cNvSpPr>
            <a:spLocks noGrp="1"/>
          </p:cNvSpPr>
          <p:nvPr>
            <p:ph idx="1"/>
          </p:nvPr>
        </p:nvSpPr>
        <p:spPr/>
        <p:txBody>
          <a:bodyPr/>
          <a:lstStyle/>
          <a:p>
            <a:r>
              <a:rPr lang="en-US" b="1"/>
              <a:t>mcx</a:t>
            </a:r>
            <a:r>
              <a:rPr lang="en-US"/>
              <a:t>: indicates that the X variable is multicategorical</a:t>
            </a:r>
          </a:p>
          <a:p>
            <a:r>
              <a:rPr lang="en-US" b="1"/>
              <a:t>mcw</a:t>
            </a:r>
            <a:r>
              <a:rPr lang="en-US"/>
              <a:t>: indicates that the W variable is multicategorical</a:t>
            </a:r>
          </a:p>
          <a:p>
            <a:r>
              <a:rPr lang="en-US" b="1"/>
              <a:t>mcz</a:t>
            </a:r>
            <a:r>
              <a:rPr lang="en-US"/>
              <a:t>: indicates that the Z variable is multicategorical</a:t>
            </a:r>
          </a:p>
          <a:p>
            <a:r>
              <a:rPr lang="en-US"/>
              <a:t>For all of the above</a:t>
            </a:r>
          </a:p>
          <a:p>
            <a:pPr lvl="1"/>
            <a:r>
              <a:rPr lang="en-US"/>
              <a:t> = 1: indicator (AKA dummy) coding</a:t>
            </a:r>
          </a:p>
          <a:p>
            <a:pPr lvl="1"/>
            <a:r>
              <a:rPr lang="en-US"/>
              <a:t>= 2: sequential coding</a:t>
            </a:r>
          </a:p>
          <a:p>
            <a:pPr lvl="1"/>
            <a:r>
              <a:rPr lang="en-US"/>
              <a:t>= 3: Helmert coding</a:t>
            </a:r>
          </a:p>
          <a:p>
            <a:pPr lvl="1"/>
            <a:r>
              <a:rPr lang="en-US"/>
              <a:t>= 4: effect coding</a:t>
            </a:r>
          </a:p>
        </p:txBody>
      </p:sp>
    </p:spTree>
    <p:extLst>
      <p:ext uri="{BB962C8B-B14F-4D97-AF65-F5344CB8AC3E}">
        <p14:creationId xmlns:p14="http://schemas.microsoft.com/office/powerpoint/2010/main" val="2859147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201-4DAB-4403-85ED-A5BA1596CA60}"/>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A58D6F73-5E4F-4423-AFCA-6F83CEC62E16}"/>
              </a:ext>
            </a:extLst>
          </p:cNvPr>
          <p:cNvSpPr>
            <a:spLocks noGrp="1"/>
          </p:cNvSpPr>
          <p:nvPr>
            <p:ph idx="1"/>
          </p:nvPr>
        </p:nvSpPr>
        <p:spPr/>
        <p:txBody>
          <a:bodyPr/>
          <a:lstStyle/>
          <a:p>
            <a:r>
              <a:rPr lang="en-US" b="1"/>
              <a:t>decimals</a:t>
            </a:r>
            <a:r>
              <a:rPr lang="en-US"/>
              <a:t>: controls the number of decimal places shown in the output; use SPSS formats, such as f10.2 for two decimal places; the default is four.</a:t>
            </a:r>
          </a:p>
          <a:p>
            <a:r>
              <a:rPr lang="en-US" b="1"/>
              <a:t>longname</a:t>
            </a:r>
            <a:r>
              <a:rPr lang="en-US"/>
              <a:t>: variable names should be eight characters or less. If the variable names are longer than eight characters, use longname = 1. However, PROCESS still only looks at the first eight characters of the variable name. This will be problematic if two or more variable names have the same first eight characters.</a:t>
            </a:r>
          </a:p>
        </p:txBody>
      </p:sp>
    </p:spTree>
    <p:extLst>
      <p:ext uri="{BB962C8B-B14F-4D97-AF65-F5344CB8AC3E}">
        <p14:creationId xmlns:p14="http://schemas.microsoft.com/office/powerpoint/2010/main" val="7171878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5C34-D762-46D0-AD69-81F176DFDF6A}"/>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7A3C3933-77F8-445D-A6CD-9BC6367EFDB9}"/>
              </a:ext>
            </a:extLst>
          </p:cNvPr>
          <p:cNvSpPr>
            <a:spLocks noGrp="1"/>
          </p:cNvSpPr>
          <p:nvPr>
            <p:ph idx="1"/>
          </p:nvPr>
        </p:nvSpPr>
        <p:spPr/>
        <p:txBody>
          <a:bodyPr/>
          <a:lstStyle/>
          <a:p>
            <a:r>
              <a:rPr lang="en-US" b="1"/>
              <a:t>total</a:t>
            </a:r>
            <a:r>
              <a:rPr lang="en-US"/>
              <a:t>: adds the total effect to the output</a:t>
            </a:r>
          </a:p>
          <a:p>
            <a:r>
              <a:rPr lang="en-US" b="1"/>
              <a:t>normal</a:t>
            </a:r>
            <a:r>
              <a:rPr lang="en-US"/>
              <a:t>: calculates the standard errors using normal theory (not recommended)</a:t>
            </a:r>
          </a:p>
          <a:p>
            <a:r>
              <a:rPr lang="en-US" b="1"/>
              <a:t>contrast</a:t>
            </a:r>
            <a:r>
              <a:rPr lang="en-US"/>
              <a:t>: = 1: a test for the difference between their regression weights; = 2: a test for the difference of the absolute values of their regression weights, may be useful if you want to compare one positive indirect effect to a negative one in order to assess whether the positive one is (in absolute terms) significantly larger than the negative one</a:t>
            </a:r>
          </a:p>
        </p:txBody>
      </p:sp>
    </p:spTree>
    <p:extLst>
      <p:ext uri="{BB962C8B-B14F-4D97-AF65-F5344CB8AC3E}">
        <p14:creationId xmlns:p14="http://schemas.microsoft.com/office/powerpoint/2010/main" val="42518856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CFC-A3F7-40BE-A52A-38F381AE7F12}"/>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172D246C-9C72-4CA9-98EB-6CBBB262B969}"/>
              </a:ext>
            </a:extLst>
          </p:cNvPr>
          <p:cNvSpPr>
            <a:spLocks noGrp="1"/>
          </p:cNvSpPr>
          <p:nvPr>
            <p:ph idx="1"/>
          </p:nvPr>
        </p:nvSpPr>
        <p:spPr/>
        <p:txBody>
          <a:bodyPr/>
          <a:lstStyle/>
          <a:p>
            <a:r>
              <a:rPr lang="en-US" b="1"/>
              <a:t>matrices</a:t>
            </a:r>
            <a:r>
              <a:rPr lang="en-US"/>
              <a:t>: = 1: shows the bmatrix</a:t>
            </a:r>
          </a:p>
          <a:p>
            <a:r>
              <a:rPr lang="en-US" b="1"/>
              <a:t>bmatrix</a:t>
            </a:r>
            <a:r>
              <a:rPr lang="en-US"/>
              <a:t>: (FROM variables are columns, TO variables are rows) (BMATRIX: Paths freely estimated (1) and fixed to zero (0))</a:t>
            </a:r>
          </a:p>
          <a:p>
            <a:r>
              <a:rPr lang="en-US" b="1"/>
              <a:t>wmatrix</a:t>
            </a:r>
            <a:r>
              <a:rPr lang="en-US"/>
              <a:t>: (paths moderated and not moderated by W) (FROM variables are columns, TO variables are rows)</a:t>
            </a:r>
          </a:p>
          <a:p>
            <a:r>
              <a:rPr lang="en-US" b="1"/>
              <a:t>zmatrix</a:t>
            </a:r>
            <a:r>
              <a:rPr lang="en-US"/>
              <a:t>: (paths moderated and not moderated by Z) (FROM variables are columns, TO variables are rows)</a:t>
            </a:r>
          </a:p>
        </p:txBody>
      </p:sp>
    </p:spTree>
    <p:extLst>
      <p:ext uri="{BB962C8B-B14F-4D97-AF65-F5344CB8AC3E}">
        <p14:creationId xmlns:p14="http://schemas.microsoft.com/office/powerpoint/2010/main" val="16102873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EF4B-774B-4BDA-830B-AC00331DEC08}"/>
              </a:ext>
            </a:extLst>
          </p:cNvPr>
          <p:cNvSpPr>
            <a:spLocks noGrp="1"/>
          </p:cNvSpPr>
          <p:nvPr>
            <p:ph type="title"/>
          </p:nvPr>
        </p:nvSpPr>
        <p:spPr/>
        <p:txBody>
          <a:bodyPr/>
          <a:lstStyle/>
          <a:p>
            <a:r>
              <a:rPr lang="en-US"/>
              <a:t>Criteria for making causal claims</a:t>
            </a:r>
          </a:p>
        </p:txBody>
      </p:sp>
      <p:sp>
        <p:nvSpPr>
          <p:cNvPr id="3" name="Content Placeholder 2">
            <a:extLst>
              <a:ext uri="{FF2B5EF4-FFF2-40B4-BE49-F238E27FC236}">
                <a16:creationId xmlns:a16="http://schemas.microsoft.com/office/drawing/2014/main" id="{13D3B8A5-7D8A-49F6-8F22-F6AD3DDA8DB7}"/>
              </a:ext>
            </a:extLst>
          </p:cNvPr>
          <p:cNvSpPr>
            <a:spLocks noGrp="1"/>
          </p:cNvSpPr>
          <p:nvPr>
            <p:ph idx="1"/>
          </p:nvPr>
        </p:nvSpPr>
        <p:spPr/>
        <p:txBody>
          <a:bodyPr/>
          <a:lstStyle/>
          <a:p>
            <a:r>
              <a:rPr lang="en-US"/>
              <a:t>The criteria for making causal claims has changed greatly in the last 10-15 years. </a:t>
            </a:r>
          </a:p>
          <a:p>
            <a:r>
              <a:rPr lang="en-US"/>
              <a:t>Gone are the days of Baron and Kenny and the causal steps approach.</a:t>
            </a:r>
          </a:p>
          <a:p>
            <a:r>
              <a:rPr lang="en-US"/>
              <a:t>Hayes provides a thoughtful explanation of why this method, that was so widely used for 20 years, is no longer acceptable. </a:t>
            </a:r>
          </a:p>
          <a:p>
            <a:r>
              <a:rPr lang="en-US"/>
              <a:t>The work of Judea Pearl and Tyler VanderWeele have been very influential in this change. </a:t>
            </a:r>
          </a:p>
          <a:p>
            <a:r>
              <a:rPr lang="en-US"/>
              <a:t>Most journals now consider all mediation models to be causal models.</a:t>
            </a:r>
          </a:p>
        </p:txBody>
      </p:sp>
    </p:spTree>
    <p:extLst>
      <p:ext uri="{BB962C8B-B14F-4D97-AF65-F5344CB8AC3E}">
        <p14:creationId xmlns:p14="http://schemas.microsoft.com/office/powerpoint/2010/main" val="101573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DB1F-341A-482E-9F63-2023116C928F}"/>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A9CABE3A-983B-43CE-835B-BC6AEE3527C5}"/>
              </a:ext>
            </a:extLst>
          </p:cNvPr>
          <p:cNvSpPr>
            <a:spLocks noGrp="1"/>
          </p:cNvSpPr>
          <p:nvPr>
            <p:ph idx="1"/>
          </p:nvPr>
        </p:nvSpPr>
        <p:spPr/>
        <p:txBody>
          <a:bodyPr/>
          <a:lstStyle/>
          <a:p>
            <a:r>
              <a:rPr lang="en-US"/>
              <a:t>Much of the output given by PROCESS can be obtained from SPSS’s regression commands</a:t>
            </a:r>
          </a:p>
          <a:p>
            <a:r>
              <a:rPr lang="en-US"/>
              <a:t>But some of the necessary output cannot</a:t>
            </a:r>
          </a:p>
          <a:p>
            <a:r>
              <a:rPr lang="en-US"/>
              <a:t>Even if we can calculate some values from the regression output, we want PROCESS to calculate standard errors for us</a:t>
            </a:r>
          </a:p>
          <a:p>
            <a:r>
              <a:rPr lang="en-US"/>
              <a:t>M is both an antecent and a consequent variable!</a:t>
            </a:r>
          </a:p>
        </p:txBody>
      </p:sp>
    </p:spTree>
    <p:extLst>
      <p:ext uri="{BB962C8B-B14F-4D97-AF65-F5344CB8AC3E}">
        <p14:creationId xmlns:p14="http://schemas.microsoft.com/office/powerpoint/2010/main" val="252193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157A-27B9-4E86-A3F1-408F776B58A8}"/>
              </a:ext>
            </a:extLst>
          </p:cNvPr>
          <p:cNvSpPr>
            <a:spLocks noGrp="1"/>
          </p:cNvSpPr>
          <p:nvPr>
            <p:ph type="title"/>
          </p:nvPr>
        </p:nvSpPr>
        <p:spPr/>
        <p:txBody>
          <a:bodyPr/>
          <a:lstStyle/>
          <a:p>
            <a:r>
              <a:rPr lang="en-US"/>
              <a:t>A few considerations regarding causality</a:t>
            </a:r>
          </a:p>
        </p:txBody>
      </p:sp>
      <p:sp>
        <p:nvSpPr>
          <p:cNvPr id="3" name="Content Placeholder 2">
            <a:extLst>
              <a:ext uri="{FF2B5EF4-FFF2-40B4-BE49-F238E27FC236}">
                <a16:creationId xmlns:a16="http://schemas.microsoft.com/office/drawing/2014/main" id="{924025FC-A0A6-4317-932F-C4BB984B7E39}"/>
              </a:ext>
            </a:extLst>
          </p:cNvPr>
          <p:cNvSpPr>
            <a:spLocks noGrp="1"/>
          </p:cNvSpPr>
          <p:nvPr>
            <p:ph idx="1"/>
          </p:nvPr>
        </p:nvSpPr>
        <p:spPr/>
        <p:txBody>
          <a:bodyPr/>
          <a:lstStyle/>
          <a:p>
            <a:r>
              <a:rPr lang="en-US"/>
              <a:t>The predictor must precede the mediator which must precede the outcome in time. </a:t>
            </a:r>
          </a:p>
          <a:p>
            <a:r>
              <a:rPr lang="en-US"/>
              <a:t>The cause must come before the effect. </a:t>
            </a:r>
          </a:p>
          <a:p>
            <a:r>
              <a:rPr lang="en-US"/>
              <a:t>This means that cross-sectional data are usually inappropriate for mediation analysis, because all of the data (for X, M and Y) are collected at the same time, so there is no way to guarantee that the cause happened before the effect.</a:t>
            </a:r>
          </a:p>
        </p:txBody>
      </p:sp>
    </p:spTree>
    <p:extLst>
      <p:ext uri="{BB962C8B-B14F-4D97-AF65-F5344CB8AC3E}">
        <p14:creationId xmlns:p14="http://schemas.microsoft.com/office/powerpoint/2010/main" val="41929241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2461-1B29-45DF-A39F-76EF59FA8729}"/>
              </a:ext>
            </a:extLst>
          </p:cNvPr>
          <p:cNvSpPr>
            <a:spLocks noGrp="1"/>
          </p:cNvSpPr>
          <p:nvPr>
            <p:ph type="title"/>
          </p:nvPr>
        </p:nvSpPr>
        <p:spPr/>
        <p:txBody>
          <a:bodyPr/>
          <a:lstStyle/>
          <a:p>
            <a:r>
              <a:rPr lang="en-US"/>
              <a:t>A few considerations regarding causality continued</a:t>
            </a:r>
          </a:p>
        </p:txBody>
      </p:sp>
      <p:sp>
        <p:nvSpPr>
          <p:cNvPr id="3" name="Content Placeholder 2">
            <a:extLst>
              <a:ext uri="{FF2B5EF4-FFF2-40B4-BE49-F238E27FC236}">
                <a16:creationId xmlns:a16="http://schemas.microsoft.com/office/drawing/2014/main" id="{2CC83F59-A1A9-490B-BE80-C247AEC85491}"/>
              </a:ext>
            </a:extLst>
          </p:cNvPr>
          <p:cNvSpPr>
            <a:spLocks noGrp="1"/>
          </p:cNvSpPr>
          <p:nvPr>
            <p:ph idx="1"/>
          </p:nvPr>
        </p:nvSpPr>
        <p:spPr/>
        <p:txBody>
          <a:bodyPr/>
          <a:lstStyle/>
          <a:p>
            <a:r>
              <a:rPr lang="en-US"/>
              <a:t>Just because you used a particular variable as the mediator does not mean that it is the only mediator. </a:t>
            </a:r>
          </a:p>
          <a:p>
            <a:r>
              <a:rPr lang="en-US"/>
              <a:t>Another variable might be the real mediator, and the variable you are using is just correlated with the real mediator. </a:t>
            </a:r>
          </a:p>
          <a:p>
            <a:r>
              <a:rPr lang="en-US"/>
              <a:t>A variable that is not in your model, and maybe not even in your dataset, causes both the mediator and the outcome. </a:t>
            </a:r>
          </a:p>
          <a:p>
            <a:r>
              <a:rPr lang="en-US"/>
              <a:t>When thinking about experiments and causality, most researchers immediately think of randomly assigning subjects to experimental groups or conditions; however, such assignment does not mean that mediator causes the outcome.</a:t>
            </a:r>
          </a:p>
        </p:txBody>
      </p:sp>
    </p:spTree>
    <p:extLst>
      <p:ext uri="{BB962C8B-B14F-4D97-AF65-F5344CB8AC3E}">
        <p14:creationId xmlns:p14="http://schemas.microsoft.com/office/powerpoint/2010/main" val="23789627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8ECD-9E4E-439E-BA14-A0065C9E20FA}"/>
              </a:ext>
            </a:extLst>
          </p:cNvPr>
          <p:cNvSpPr>
            <a:spLocks noGrp="1"/>
          </p:cNvSpPr>
          <p:nvPr>
            <p:ph type="title"/>
          </p:nvPr>
        </p:nvSpPr>
        <p:spPr/>
        <p:txBody>
          <a:bodyPr/>
          <a:lstStyle/>
          <a:p>
            <a:r>
              <a:rPr lang="en-US"/>
              <a:t>Causal assumptions to be assessed</a:t>
            </a:r>
          </a:p>
        </p:txBody>
      </p:sp>
      <p:sp>
        <p:nvSpPr>
          <p:cNvPr id="3" name="Content Placeholder 2">
            <a:extLst>
              <a:ext uri="{FF2B5EF4-FFF2-40B4-BE49-F238E27FC236}">
                <a16:creationId xmlns:a16="http://schemas.microsoft.com/office/drawing/2014/main" id="{9D87CA67-1C38-49A4-A077-3444A4AC571E}"/>
              </a:ext>
            </a:extLst>
          </p:cNvPr>
          <p:cNvSpPr>
            <a:spLocks noGrp="1"/>
          </p:cNvSpPr>
          <p:nvPr>
            <p:ph idx="1"/>
          </p:nvPr>
        </p:nvSpPr>
        <p:spPr/>
        <p:txBody>
          <a:bodyPr/>
          <a:lstStyle/>
          <a:p>
            <a:r>
              <a:rPr lang="en-US"/>
              <a:t>In his paper </a:t>
            </a:r>
            <a:r>
              <a:rPr lang="en-US" i="1"/>
              <a:t>Mediation Analysis:  A Practitioner’s Guide</a:t>
            </a:r>
            <a:r>
              <a:rPr lang="en-US"/>
              <a:t> (2015), VanderWeele lists four assumptions that need to be assessed so that the direct and indirect effects are interpretable.</a:t>
            </a:r>
          </a:p>
          <a:p>
            <a:pPr lvl="1"/>
            <a:r>
              <a:rPr lang="en-US"/>
              <a:t>no confounding between X and Y</a:t>
            </a:r>
          </a:p>
          <a:p>
            <a:pPr lvl="1"/>
            <a:r>
              <a:rPr lang="en-US"/>
              <a:t>no confounding between M and Y</a:t>
            </a:r>
          </a:p>
          <a:p>
            <a:pPr lvl="1"/>
            <a:r>
              <a:rPr lang="en-US"/>
              <a:t>no confounding between X and M</a:t>
            </a:r>
          </a:p>
          <a:p>
            <a:pPr lvl="1"/>
            <a:r>
              <a:rPr lang="en-US"/>
              <a:t>no confounding between M and Y that is itself affected by X.</a:t>
            </a:r>
          </a:p>
          <a:p>
            <a:endParaRPr lang="en-US"/>
          </a:p>
        </p:txBody>
      </p:sp>
    </p:spTree>
    <p:extLst>
      <p:ext uri="{BB962C8B-B14F-4D97-AF65-F5344CB8AC3E}">
        <p14:creationId xmlns:p14="http://schemas.microsoft.com/office/powerpoint/2010/main" val="36783350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C81A-65A1-4313-A5EF-30B53EA56E18}"/>
              </a:ext>
            </a:extLst>
          </p:cNvPr>
          <p:cNvSpPr>
            <a:spLocks noGrp="1"/>
          </p:cNvSpPr>
          <p:nvPr>
            <p:ph type="title"/>
          </p:nvPr>
        </p:nvSpPr>
        <p:spPr/>
        <p:txBody>
          <a:bodyPr/>
          <a:lstStyle/>
          <a:p>
            <a:r>
              <a:rPr lang="en-US"/>
              <a:t>Any last questions??</a:t>
            </a:r>
          </a:p>
        </p:txBody>
      </p:sp>
      <p:pic>
        <p:nvPicPr>
          <p:cNvPr id="5" name="Content Placeholder 4">
            <a:extLst>
              <a:ext uri="{FF2B5EF4-FFF2-40B4-BE49-F238E27FC236}">
                <a16:creationId xmlns:a16="http://schemas.microsoft.com/office/drawing/2014/main" id="{D8954346-C581-4CA1-9EE0-86314F8290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739" y="1825625"/>
            <a:ext cx="7738521" cy="4351338"/>
          </a:xfrm>
        </p:spPr>
      </p:pic>
    </p:spTree>
    <p:extLst>
      <p:ext uri="{BB962C8B-B14F-4D97-AF65-F5344CB8AC3E}">
        <p14:creationId xmlns:p14="http://schemas.microsoft.com/office/powerpoint/2010/main" val="28260195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C23A-A319-4A31-82D7-0EED8F0C52A6}"/>
              </a:ext>
            </a:extLst>
          </p:cNvPr>
          <p:cNvSpPr>
            <a:spLocks noGrp="1"/>
          </p:cNvSpPr>
          <p:nvPr>
            <p:ph type="title"/>
          </p:nvPr>
        </p:nvSpPr>
        <p:spPr/>
        <p:txBody>
          <a:bodyPr>
            <a:noAutofit/>
          </a:bodyPr>
          <a:lstStyle/>
          <a:p>
            <a:pPr algn="ctr"/>
            <a:r>
              <a:rPr lang="en-US" sz="9600" b="1"/>
              <a:t>Thank you!</a:t>
            </a:r>
          </a:p>
        </p:txBody>
      </p:sp>
      <p:pic>
        <p:nvPicPr>
          <p:cNvPr id="5" name="Content Placeholder 4">
            <a:extLst>
              <a:ext uri="{FF2B5EF4-FFF2-40B4-BE49-F238E27FC236}">
                <a16:creationId xmlns:a16="http://schemas.microsoft.com/office/drawing/2014/main" id="{338E1DD3-8482-4886-B9DF-AC74015D7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8021" y="1825625"/>
            <a:ext cx="4975957" cy="4351338"/>
          </a:xfrm>
        </p:spPr>
      </p:pic>
    </p:spTree>
    <p:extLst>
      <p:ext uri="{BB962C8B-B14F-4D97-AF65-F5344CB8AC3E}">
        <p14:creationId xmlns:p14="http://schemas.microsoft.com/office/powerpoint/2010/main" val="33043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EF19-1854-4A38-8DC8-43EEE7399856}"/>
              </a:ext>
            </a:extLst>
          </p:cNvPr>
          <p:cNvSpPr>
            <a:spLocks noGrp="1"/>
          </p:cNvSpPr>
          <p:nvPr>
            <p:ph type="title"/>
          </p:nvPr>
        </p:nvSpPr>
        <p:spPr/>
        <p:txBody>
          <a:bodyPr/>
          <a:lstStyle/>
          <a:p>
            <a:r>
              <a:rPr lang="en-US"/>
              <a:t>Path names</a:t>
            </a:r>
          </a:p>
        </p:txBody>
      </p:sp>
      <p:sp>
        <p:nvSpPr>
          <p:cNvPr id="3" name="Content Placeholder 2">
            <a:extLst>
              <a:ext uri="{FF2B5EF4-FFF2-40B4-BE49-F238E27FC236}">
                <a16:creationId xmlns:a16="http://schemas.microsoft.com/office/drawing/2014/main" id="{E217BEC1-51DD-48CA-BF55-7232E97594B9}"/>
              </a:ext>
            </a:extLst>
          </p:cNvPr>
          <p:cNvSpPr>
            <a:spLocks noGrp="1"/>
          </p:cNvSpPr>
          <p:nvPr>
            <p:ph idx="1"/>
          </p:nvPr>
        </p:nvSpPr>
        <p:spPr/>
        <p:txBody>
          <a:bodyPr/>
          <a:lstStyle/>
          <a:p>
            <a:r>
              <a:rPr lang="en-US"/>
              <a:t>The path from X to M is called </a:t>
            </a:r>
            <a:r>
              <a:rPr lang="en-US" i="1"/>
              <a:t>a</a:t>
            </a:r>
            <a:endParaRPr lang="en-US"/>
          </a:p>
          <a:p>
            <a:r>
              <a:rPr lang="en-US"/>
              <a:t>The path from M to Y is called </a:t>
            </a:r>
            <a:r>
              <a:rPr lang="en-US" i="1"/>
              <a:t>b</a:t>
            </a:r>
            <a:endParaRPr lang="en-US"/>
          </a:p>
          <a:p>
            <a:r>
              <a:rPr lang="en-US"/>
              <a:t>The path from X to Y is called </a:t>
            </a:r>
            <a:r>
              <a:rPr lang="en-US" i="1"/>
              <a:t>c’</a:t>
            </a:r>
          </a:p>
          <a:p>
            <a:pPr marL="0" indent="0">
              <a:buNone/>
            </a:pPr>
            <a:endParaRPr lang="en-US"/>
          </a:p>
        </p:txBody>
      </p:sp>
      <p:pic>
        <p:nvPicPr>
          <p:cNvPr id="5" name="Picture 4">
            <a:extLst>
              <a:ext uri="{FF2B5EF4-FFF2-40B4-BE49-F238E27FC236}">
                <a16:creationId xmlns:a16="http://schemas.microsoft.com/office/drawing/2014/main" id="{04A114DA-179A-4A27-A295-371089735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252" y="1690688"/>
            <a:ext cx="6030167" cy="3915321"/>
          </a:xfrm>
          <a:prstGeom prst="rect">
            <a:avLst/>
          </a:prstGeom>
        </p:spPr>
      </p:pic>
    </p:spTree>
    <p:extLst>
      <p:ext uri="{BB962C8B-B14F-4D97-AF65-F5344CB8AC3E}">
        <p14:creationId xmlns:p14="http://schemas.microsoft.com/office/powerpoint/2010/main" val="182844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5BF0-F5CC-4A53-BDC2-A9CB46637C5C}"/>
              </a:ext>
            </a:extLst>
          </p:cNvPr>
          <p:cNvSpPr>
            <a:spLocks noGrp="1"/>
          </p:cNvSpPr>
          <p:nvPr>
            <p:ph type="title"/>
          </p:nvPr>
        </p:nvSpPr>
        <p:spPr/>
        <p:txBody>
          <a:bodyPr/>
          <a:lstStyle/>
          <a:p>
            <a:r>
              <a:rPr lang="en-US"/>
              <a:t>Calculating the indirect and total effects</a:t>
            </a:r>
          </a:p>
        </p:txBody>
      </p:sp>
      <p:sp>
        <p:nvSpPr>
          <p:cNvPr id="3" name="Content Placeholder 2">
            <a:extLst>
              <a:ext uri="{FF2B5EF4-FFF2-40B4-BE49-F238E27FC236}">
                <a16:creationId xmlns:a16="http://schemas.microsoft.com/office/drawing/2014/main" id="{DE8A12D9-70EE-4CB0-A738-10BB17086ACB}"/>
              </a:ext>
            </a:extLst>
          </p:cNvPr>
          <p:cNvSpPr>
            <a:spLocks noGrp="1"/>
          </p:cNvSpPr>
          <p:nvPr>
            <p:ph idx="1"/>
          </p:nvPr>
        </p:nvSpPr>
        <p:spPr/>
        <p:txBody>
          <a:bodyPr/>
          <a:lstStyle/>
          <a:p>
            <a:r>
              <a:rPr lang="en-US"/>
              <a:t>The indirect effect of X on Y through M is obtained by multiplying the </a:t>
            </a:r>
            <a:r>
              <a:rPr lang="en-US" i="1"/>
              <a:t>a</a:t>
            </a:r>
            <a:r>
              <a:rPr lang="en-US"/>
              <a:t>-path</a:t>
            </a:r>
            <a:r>
              <a:rPr lang="en-US" i="1"/>
              <a:t> </a:t>
            </a:r>
            <a:r>
              <a:rPr lang="en-US"/>
              <a:t>coefficient and </a:t>
            </a:r>
            <a:r>
              <a:rPr lang="en-US" i="1"/>
              <a:t>b</a:t>
            </a:r>
            <a:r>
              <a:rPr lang="en-US"/>
              <a:t>-path coefficient </a:t>
            </a:r>
          </a:p>
          <a:p>
            <a:r>
              <a:rPr lang="en-US"/>
              <a:t>The total effect (called </a:t>
            </a:r>
            <a:r>
              <a:rPr lang="en-US" i="1"/>
              <a:t>c</a:t>
            </a:r>
            <a:r>
              <a:rPr lang="en-US"/>
              <a:t>) is the sum of the direct effect and the indirect effect: </a:t>
            </a:r>
            <a:r>
              <a:rPr lang="en-US" i="1"/>
              <a:t>c</a:t>
            </a:r>
            <a:r>
              <a:rPr lang="en-US"/>
              <a:t> = (</a:t>
            </a:r>
            <a:r>
              <a:rPr lang="en-US" i="1"/>
              <a:t>a</a:t>
            </a:r>
            <a:r>
              <a:rPr lang="en-US"/>
              <a:t> * </a:t>
            </a:r>
            <a:r>
              <a:rPr lang="en-US" i="1"/>
              <a:t>b</a:t>
            </a:r>
            <a:r>
              <a:rPr lang="en-US"/>
              <a:t>) + </a:t>
            </a:r>
            <a:r>
              <a:rPr lang="en-US" i="1"/>
              <a:t>c’</a:t>
            </a:r>
            <a:endParaRPr lang="en-US"/>
          </a:p>
          <a:p>
            <a:endParaRPr lang="en-US"/>
          </a:p>
        </p:txBody>
      </p:sp>
    </p:spTree>
    <p:extLst>
      <p:ext uri="{BB962C8B-B14F-4D97-AF65-F5344CB8AC3E}">
        <p14:creationId xmlns:p14="http://schemas.microsoft.com/office/powerpoint/2010/main" val="257555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43BE-2DDD-4817-ACC7-4E61A59B2C01}"/>
              </a:ext>
            </a:extLst>
          </p:cNvPr>
          <p:cNvSpPr>
            <a:spLocks noGrp="1"/>
          </p:cNvSpPr>
          <p:nvPr>
            <p:ph type="title"/>
          </p:nvPr>
        </p:nvSpPr>
        <p:spPr/>
        <p:txBody>
          <a:bodyPr/>
          <a:lstStyle/>
          <a:p>
            <a:r>
              <a:rPr lang="en-US"/>
              <a:t>When to use normal theory versus bootstrap?</a:t>
            </a:r>
          </a:p>
        </p:txBody>
      </p:sp>
      <p:sp>
        <p:nvSpPr>
          <p:cNvPr id="3" name="Content Placeholder 2">
            <a:extLst>
              <a:ext uri="{FF2B5EF4-FFF2-40B4-BE49-F238E27FC236}">
                <a16:creationId xmlns:a16="http://schemas.microsoft.com/office/drawing/2014/main" id="{8D8945AC-B3E2-4D9F-9AE8-772F16BD93D1}"/>
              </a:ext>
            </a:extLst>
          </p:cNvPr>
          <p:cNvSpPr>
            <a:spLocks noGrp="1"/>
          </p:cNvSpPr>
          <p:nvPr>
            <p:ph idx="1"/>
          </p:nvPr>
        </p:nvSpPr>
        <p:spPr/>
        <p:txBody>
          <a:bodyPr/>
          <a:lstStyle/>
          <a:p>
            <a:r>
              <a:rPr lang="en-US"/>
              <a:t>Normal theory is OK for most of the tests of statistical significance</a:t>
            </a:r>
          </a:p>
          <a:p>
            <a:r>
              <a:rPr lang="en-US"/>
              <a:t>Bootstrap is usually necessary for the test of indirect effects</a:t>
            </a:r>
          </a:p>
          <a:p>
            <a:r>
              <a:rPr lang="en-US"/>
              <a:t>Indirect effect is the product of the </a:t>
            </a:r>
            <a:r>
              <a:rPr lang="en-US" i="1"/>
              <a:t>a</a:t>
            </a:r>
            <a:r>
              <a:rPr lang="en-US"/>
              <a:t>-path coefficient and the </a:t>
            </a:r>
            <a:r>
              <a:rPr lang="en-US" i="1"/>
              <a:t>b</a:t>
            </a:r>
            <a:r>
              <a:rPr lang="en-US"/>
              <a:t>-path coefficient</a:t>
            </a:r>
          </a:p>
          <a:p>
            <a:pPr lvl="1"/>
            <a:r>
              <a:rPr lang="en-US"/>
              <a:t>The sampling distribution of a product term is usually not normally distributed</a:t>
            </a:r>
          </a:p>
          <a:p>
            <a:pPr lvl="1"/>
            <a:r>
              <a:rPr lang="en-US"/>
              <a:t>Using standard errors based on normal theory may have lower than other approaches</a:t>
            </a:r>
          </a:p>
        </p:txBody>
      </p:sp>
    </p:spTree>
    <p:extLst>
      <p:ext uri="{BB962C8B-B14F-4D97-AF65-F5344CB8AC3E}">
        <p14:creationId xmlns:p14="http://schemas.microsoft.com/office/powerpoint/2010/main" val="136088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621D-8878-46A4-8525-12C682081075}"/>
              </a:ext>
            </a:extLst>
          </p:cNvPr>
          <p:cNvSpPr>
            <a:spLocks noGrp="1"/>
          </p:cNvSpPr>
          <p:nvPr>
            <p:ph type="title"/>
          </p:nvPr>
        </p:nvSpPr>
        <p:spPr/>
        <p:txBody>
          <a:bodyPr/>
          <a:lstStyle/>
          <a:p>
            <a:r>
              <a:rPr lang="en-US"/>
              <a:t>Types of variables that can be used in PROCESS</a:t>
            </a:r>
          </a:p>
        </p:txBody>
      </p:sp>
      <p:sp>
        <p:nvSpPr>
          <p:cNvPr id="3" name="Content Placeholder 2">
            <a:extLst>
              <a:ext uri="{FF2B5EF4-FFF2-40B4-BE49-F238E27FC236}">
                <a16:creationId xmlns:a16="http://schemas.microsoft.com/office/drawing/2014/main" id="{A86751A4-BCAC-4B32-9898-CD510CA747FE}"/>
              </a:ext>
            </a:extLst>
          </p:cNvPr>
          <p:cNvSpPr>
            <a:spLocks noGrp="1"/>
          </p:cNvSpPr>
          <p:nvPr>
            <p:ph idx="1"/>
          </p:nvPr>
        </p:nvSpPr>
        <p:spPr/>
        <p:txBody>
          <a:bodyPr/>
          <a:lstStyle/>
          <a:p>
            <a:r>
              <a:rPr lang="en-US"/>
              <a:t>The outcome and mediator must be continuous when using the PROCESS macro</a:t>
            </a:r>
          </a:p>
          <a:p>
            <a:pPr lvl="1"/>
            <a:r>
              <a:rPr lang="en-US"/>
              <a:t>PROCESS checks for this and will not run if these variables are not continuous </a:t>
            </a:r>
          </a:p>
          <a:p>
            <a:r>
              <a:rPr lang="en-US"/>
              <a:t>The predictor may be continuous, binary or have multiple categories</a:t>
            </a:r>
          </a:p>
          <a:p>
            <a:r>
              <a:rPr lang="en-US"/>
              <a:t>Important:  Variable names should be eight characters or shorter! </a:t>
            </a:r>
          </a:p>
        </p:txBody>
      </p:sp>
    </p:spTree>
    <p:extLst>
      <p:ext uri="{BB962C8B-B14F-4D97-AF65-F5344CB8AC3E}">
        <p14:creationId xmlns:p14="http://schemas.microsoft.com/office/powerpoint/2010/main" val="301206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80E0-08A3-4177-8190-C10A9FE464C5}"/>
              </a:ext>
            </a:extLst>
          </p:cNvPr>
          <p:cNvSpPr>
            <a:spLocks noGrp="1"/>
          </p:cNvSpPr>
          <p:nvPr>
            <p:ph type="title"/>
          </p:nvPr>
        </p:nvSpPr>
        <p:spPr/>
        <p:txBody>
          <a:bodyPr/>
          <a:lstStyle/>
          <a:p>
            <a:r>
              <a:rPr lang="en-US"/>
              <a:t>Example dataset</a:t>
            </a:r>
          </a:p>
        </p:txBody>
      </p:sp>
      <p:sp>
        <p:nvSpPr>
          <p:cNvPr id="3" name="Content Placeholder 2">
            <a:extLst>
              <a:ext uri="{FF2B5EF4-FFF2-40B4-BE49-F238E27FC236}">
                <a16:creationId xmlns:a16="http://schemas.microsoft.com/office/drawing/2014/main" id="{0D8FC597-CDB3-4520-AB79-AF33E643CF8A}"/>
              </a:ext>
            </a:extLst>
          </p:cNvPr>
          <p:cNvSpPr>
            <a:spLocks noGrp="1"/>
          </p:cNvSpPr>
          <p:nvPr>
            <p:ph idx="1"/>
          </p:nvPr>
        </p:nvSpPr>
        <p:spPr/>
        <p:txBody>
          <a:bodyPr>
            <a:normAutofit fontScale="92500" lnSpcReduction="10000"/>
          </a:bodyPr>
          <a:lstStyle/>
          <a:p>
            <a:r>
              <a:rPr lang="en-US"/>
              <a:t>The example dataset is </a:t>
            </a:r>
            <a:r>
              <a:rPr lang="en-US">
                <a:hlinkClick r:id="rId2"/>
              </a:rPr>
              <a:t>hsbmediation</a:t>
            </a:r>
            <a:r>
              <a:rPr lang="en-US"/>
              <a:t> </a:t>
            </a:r>
          </a:p>
          <a:p>
            <a:r>
              <a:rPr lang="en-US"/>
              <a:t>Contains 200 observations from a fictional study </a:t>
            </a:r>
          </a:p>
          <a:p>
            <a:r>
              <a:rPr lang="en-US"/>
              <a:t>Researchers randomly assigned participants to receive information about senior living facilities</a:t>
            </a:r>
          </a:p>
          <a:p>
            <a:r>
              <a:rPr lang="en-US"/>
              <a:t>The amount of detail given to participants ranged from a little to quite a lot along a continuous scale (called </a:t>
            </a:r>
            <a:r>
              <a:rPr lang="en-US" b="1"/>
              <a:t>detail</a:t>
            </a:r>
            <a:r>
              <a:rPr lang="en-US"/>
              <a:t> in the dataset) and is the predictor, or X</a:t>
            </a:r>
          </a:p>
          <a:p>
            <a:r>
              <a:rPr lang="en-US"/>
              <a:t>The mediator (M) was the feeling of the participants (the variable </a:t>
            </a:r>
            <a:r>
              <a:rPr lang="en-US" b="1"/>
              <a:t>feeling</a:t>
            </a:r>
            <a:r>
              <a:rPr lang="en-US"/>
              <a:t> in the dataset)</a:t>
            </a:r>
          </a:p>
          <a:p>
            <a:r>
              <a:rPr lang="en-US"/>
              <a:t>The outcome (Y) was a measure of opinion strength regarding a proposed change to a law regarding senior living facilities (</a:t>
            </a:r>
            <a:r>
              <a:rPr lang="en-US" b="1"/>
              <a:t>opinion</a:t>
            </a:r>
            <a:r>
              <a:rPr lang="en-US"/>
              <a:t> in the dataset)</a:t>
            </a:r>
          </a:p>
        </p:txBody>
      </p:sp>
    </p:spTree>
    <p:extLst>
      <p:ext uri="{BB962C8B-B14F-4D97-AF65-F5344CB8AC3E}">
        <p14:creationId xmlns:p14="http://schemas.microsoft.com/office/powerpoint/2010/main" val="374699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BEBC-860C-4B39-8FC8-40C2CC536FBC}"/>
              </a:ext>
            </a:extLst>
          </p:cNvPr>
          <p:cNvSpPr>
            <a:spLocks noGrp="1"/>
          </p:cNvSpPr>
          <p:nvPr>
            <p:ph type="title"/>
          </p:nvPr>
        </p:nvSpPr>
        <p:spPr/>
        <p:txBody>
          <a:bodyPr/>
          <a:lstStyle/>
          <a:p>
            <a:r>
              <a:rPr lang="en-US"/>
              <a:t>Simple mediation model using the SPSS regression command</a:t>
            </a:r>
          </a:p>
        </p:txBody>
      </p:sp>
      <p:sp>
        <p:nvSpPr>
          <p:cNvPr id="3" name="Content Placeholder 2">
            <a:extLst>
              <a:ext uri="{FF2B5EF4-FFF2-40B4-BE49-F238E27FC236}">
                <a16:creationId xmlns:a16="http://schemas.microsoft.com/office/drawing/2014/main" id="{5DEC551A-D415-45B1-9CC1-C46C39192763}"/>
              </a:ext>
            </a:extLst>
          </p:cNvPr>
          <p:cNvSpPr>
            <a:spLocks noGrp="1"/>
          </p:cNvSpPr>
          <p:nvPr>
            <p:ph idx="1"/>
          </p:nvPr>
        </p:nvSpPr>
        <p:spPr/>
        <p:txBody>
          <a:bodyPr/>
          <a:lstStyle/>
          <a:p>
            <a:pPr marL="0" indent="0">
              <a:buNone/>
            </a:pPr>
            <a:r>
              <a:rPr lang="en-US"/>
              <a:t>Regression 1: mediator (M) as outcome and single predictor (X)</a:t>
            </a:r>
          </a:p>
          <a:p>
            <a:pPr marL="0" indent="0">
              <a:buNone/>
            </a:pPr>
            <a:r>
              <a:rPr lang="en-US" b="1"/>
              <a:t>regression dep = feeling /method = enter detail.</a:t>
            </a:r>
          </a:p>
          <a:p>
            <a:pPr marL="0" indent="0">
              <a:buNone/>
            </a:pPr>
            <a:br>
              <a:rPr lang="en-US"/>
            </a:br>
            <a:r>
              <a:rPr lang="en-US"/>
              <a:t>Regression 2: outcome (Y) as outcome and both mediator (M) and predictor (X) as predictors</a:t>
            </a:r>
          </a:p>
          <a:p>
            <a:pPr marL="0" indent="0">
              <a:buNone/>
            </a:pPr>
            <a:r>
              <a:rPr lang="en-US" b="1"/>
              <a:t>regression dep = opinion /method = enter detail feeling.</a:t>
            </a:r>
          </a:p>
          <a:p>
            <a:pPr marL="0" indent="0">
              <a:buNone/>
            </a:pPr>
            <a:endParaRPr lang="en-US"/>
          </a:p>
        </p:txBody>
      </p:sp>
    </p:spTree>
    <p:extLst>
      <p:ext uri="{BB962C8B-B14F-4D97-AF65-F5344CB8AC3E}">
        <p14:creationId xmlns:p14="http://schemas.microsoft.com/office/powerpoint/2010/main" val="278019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C81A-2D33-4FDE-ACE9-E74BA6D5D755}"/>
              </a:ext>
            </a:extLst>
          </p:cNvPr>
          <p:cNvSpPr>
            <a:spLocks noGrp="1"/>
          </p:cNvSpPr>
          <p:nvPr>
            <p:ph type="title"/>
          </p:nvPr>
        </p:nvSpPr>
        <p:spPr/>
        <p:txBody>
          <a:bodyPr/>
          <a:lstStyle/>
          <a:p>
            <a:r>
              <a:rPr lang="en-US"/>
              <a:t>What we will cover in this workshop</a:t>
            </a:r>
          </a:p>
        </p:txBody>
      </p:sp>
      <p:sp>
        <p:nvSpPr>
          <p:cNvPr id="3" name="Content Placeholder 2">
            <a:extLst>
              <a:ext uri="{FF2B5EF4-FFF2-40B4-BE49-F238E27FC236}">
                <a16:creationId xmlns:a16="http://schemas.microsoft.com/office/drawing/2014/main" id="{739FF0D6-04CA-4F45-B600-5590079A4B26}"/>
              </a:ext>
            </a:extLst>
          </p:cNvPr>
          <p:cNvSpPr>
            <a:spLocks noGrp="1"/>
          </p:cNvSpPr>
          <p:nvPr>
            <p:ph idx="1"/>
          </p:nvPr>
        </p:nvSpPr>
        <p:spPr/>
        <p:txBody>
          <a:bodyPr>
            <a:normAutofit lnSpcReduction="10000"/>
          </a:bodyPr>
          <a:lstStyle/>
          <a:p>
            <a:r>
              <a:rPr lang="en-US"/>
              <a:t>Some of what can be done with PROCESS macro in SPSS</a:t>
            </a:r>
          </a:p>
          <a:p>
            <a:r>
              <a:rPr lang="en-US"/>
              <a:t>Simple mediation models (three continuous variables)</a:t>
            </a:r>
          </a:p>
          <a:p>
            <a:r>
              <a:rPr lang="en-US"/>
              <a:t>Simple mediation models with a binary predictor</a:t>
            </a:r>
          </a:p>
          <a:p>
            <a:r>
              <a:rPr lang="en-US"/>
              <a:t>Simple mediation models with a multi-categorical predictor</a:t>
            </a:r>
          </a:p>
          <a:p>
            <a:r>
              <a:rPr lang="en-US"/>
              <a:t>Simple mediation models with covariates</a:t>
            </a:r>
          </a:p>
          <a:p>
            <a:r>
              <a:rPr lang="en-US"/>
              <a:t>Parallel mediation models</a:t>
            </a:r>
          </a:p>
          <a:p>
            <a:r>
              <a:rPr lang="en-US"/>
              <a:t>Serial mediation models</a:t>
            </a:r>
          </a:p>
          <a:p>
            <a:r>
              <a:rPr lang="en-US"/>
              <a:t>Commonly used options</a:t>
            </a:r>
          </a:p>
          <a:p>
            <a:r>
              <a:rPr lang="en-US"/>
              <a:t>Assumptions of causal models</a:t>
            </a:r>
          </a:p>
        </p:txBody>
      </p:sp>
    </p:spTree>
    <p:extLst>
      <p:ext uri="{BB962C8B-B14F-4D97-AF65-F5344CB8AC3E}">
        <p14:creationId xmlns:p14="http://schemas.microsoft.com/office/powerpoint/2010/main" val="223133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6B23-B199-4D4F-B1B2-7509FE9057B6}"/>
              </a:ext>
            </a:extLst>
          </p:cNvPr>
          <p:cNvSpPr>
            <a:spLocks noGrp="1"/>
          </p:cNvSpPr>
          <p:nvPr>
            <p:ph type="title"/>
          </p:nvPr>
        </p:nvSpPr>
        <p:spPr/>
        <p:txBody>
          <a:bodyPr/>
          <a:lstStyle/>
          <a:p>
            <a:r>
              <a:rPr lang="en-US"/>
              <a:t>The same model using PROCESS syntax</a:t>
            </a:r>
          </a:p>
        </p:txBody>
      </p:sp>
      <p:sp>
        <p:nvSpPr>
          <p:cNvPr id="3" name="Content Placeholder 2">
            <a:extLst>
              <a:ext uri="{FF2B5EF4-FFF2-40B4-BE49-F238E27FC236}">
                <a16:creationId xmlns:a16="http://schemas.microsoft.com/office/drawing/2014/main" id="{084CD451-133A-47EB-A859-83224C6C5CC1}"/>
              </a:ext>
            </a:extLst>
          </p:cNvPr>
          <p:cNvSpPr>
            <a:spLocks noGrp="1"/>
          </p:cNvSpPr>
          <p:nvPr>
            <p:ph idx="1"/>
          </p:nvPr>
        </p:nvSpPr>
        <p:spPr/>
        <p:txBody>
          <a:bodyPr>
            <a:normAutofit lnSpcReduction="10000"/>
          </a:bodyPr>
          <a:lstStyle/>
          <a:p>
            <a:pPr marL="0" indent="0">
              <a:buNone/>
            </a:pPr>
            <a:r>
              <a:rPr lang="en-US" b="1"/>
              <a:t>process y = opinion /x = detail /m = feeling /model = 4 /seed = 30802022.</a:t>
            </a:r>
          </a:p>
          <a:p>
            <a:pPr marL="0" indent="0">
              <a:buNone/>
            </a:pPr>
            <a:r>
              <a:rPr lang="en-US"/>
              <a:t> </a:t>
            </a:r>
          </a:p>
          <a:p>
            <a:r>
              <a:rPr lang="en-US"/>
              <a:t>Must include model number!  </a:t>
            </a:r>
          </a:p>
          <a:p>
            <a:r>
              <a:rPr lang="en-US"/>
              <a:t>The </a:t>
            </a:r>
            <a:r>
              <a:rPr lang="en-US" b="1"/>
              <a:t>seed</a:t>
            </a:r>
            <a:r>
              <a:rPr lang="en-US"/>
              <a:t> option allows the results to be exactly reproducible when the syntax is run more than once.  </a:t>
            </a:r>
          </a:p>
          <a:p>
            <a:r>
              <a:rPr lang="en-US"/>
              <a:t>Hayes recommends using the same seed for each analysis in your paper or research project</a:t>
            </a:r>
          </a:p>
          <a:p>
            <a:r>
              <a:rPr lang="en-US"/>
              <a:t>See the workshop webpage for a screenshot of point-and-click interface for this model</a:t>
            </a:r>
          </a:p>
        </p:txBody>
      </p:sp>
    </p:spTree>
    <p:extLst>
      <p:ext uri="{BB962C8B-B14F-4D97-AF65-F5344CB8AC3E}">
        <p14:creationId xmlns:p14="http://schemas.microsoft.com/office/powerpoint/2010/main" val="77699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0E0D-162E-4458-9266-C75C74CA4A0C}"/>
              </a:ext>
            </a:extLst>
          </p:cNvPr>
          <p:cNvSpPr>
            <a:spLocks noGrp="1"/>
          </p:cNvSpPr>
          <p:nvPr>
            <p:ph type="title"/>
          </p:nvPr>
        </p:nvSpPr>
        <p:spPr/>
        <p:txBody>
          <a:bodyPr/>
          <a:lstStyle/>
          <a:p>
            <a:r>
              <a:rPr lang="en-US"/>
              <a:t>Output part 1</a:t>
            </a:r>
          </a:p>
        </p:txBody>
      </p:sp>
      <p:sp>
        <p:nvSpPr>
          <p:cNvPr id="3" name="Content Placeholder 2">
            <a:extLst>
              <a:ext uri="{FF2B5EF4-FFF2-40B4-BE49-F238E27FC236}">
                <a16:creationId xmlns:a16="http://schemas.microsoft.com/office/drawing/2014/main" id="{AB7085F0-8411-4E27-80B2-83D1AF4DF31F}"/>
              </a:ext>
            </a:extLst>
          </p:cNvPr>
          <p:cNvSpPr>
            <a:spLocks noGrp="1"/>
          </p:cNvSpPr>
          <p:nvPr>
            <p:ph idx="1"/>
          </p:nvPr>
        </p:nvSpPr>
        <p:spPr/>
        <p:txBody>
          <a:bodyPr>
            <a:normAutofit fontScale="32500" lnSpcReduction="20000"/>
          </a:bodyPr>
          <a:lstStyle/>
          <a:p>
            <a:pPr marL="0" indent="0">
              <a:buNone/>
            </a:pPr>
            <a:r>
              <a:rPr lang="en-US"/>
              <a:t>Run MATRIX procedure: </a:t>
            </a:r>
          </a:p>
          <a:p>
            <a:pPr marL="0" indent="0">
              <a:buNone/>
            </a:pPr>
            <a:r>
              <a:rPr lang="en-US"/>
              <a:t> </a:t>
            </a:r>
          </a:p>
          <a:p>
            <a:pPr marL="0" indent="0">
              <a:buNone/>
            </a:pPr>
            <a:r>
              <a:rPr lang="en-US"/>
              <a:t>***************** PROCESS Procedure for SPSS Version 4.0 ***************** </a:t>
            </a:r>
          </a:p>
          <a:p>
            <a:pPr marL="0" indent="0">
              <a:buNone/>
            </a:pPr>
            <a:r>
              <a:rPr lang="en-US"/>
              <a:t> </a:t>
            </a:r>
          </a:p>
          <a:p>
            <a:pPr marL="0" indent="0">
              <a:buNone/>
            </a:pPr>
            <a:r>
              <a:rPr lang="en-US"/>
              <a:t>          Written by Andrew F. Hayes, Ph.D.       www.afhayes.com </a:t>
            </a:r>
          </a:p>
          <a:p>
            <a:pPr marL="0" indent="0">
              <a:buNone/>
            </a:pPr>
            <a:r>
              <a:rPr lang="en-US"/>
              <a:t>    Documentation available in Hayes (2022). www.guilford.com/p/hayes3 </a:t>
            </a:r>
          </a:p>
          <a:p>
            <a:pPr marL="0" indent="0">
              <a:buNone/>
            </a:pPr>
            <a:r>
              <a:rPr lang="en-US"/>
              <a:t> </a:t>
            </a:r>
          </a:p>
          <a:p>
            <a:pPr marL="0" indent="0">
              <a:buNone/>
            </a:pPr>
            <a:r>
              <a:rPr lang="en-US"/>
              <a:t>************************************************************************** </a:t>
            </a:r>
          </a:p>
          <a:p>
            <a:pPr marL="0" indent="0">
              <a:buNone/>
            </a:pPr>
            <a:r>
              <a:rPr lang="en-US"/>
              <a:t>Model  : 4                                                       Part 1</a:t>
            </a:r>
          </a:p>
          <a:p>
            <a:pPr marL="0" indent="0">
              <a:buNone/>
            </a:pPr>
            <a:r>
              <a:rPr lang="en-US"/>
              <a:t>    Y  : opinion </a:t>
            </a:r>
          </a:p>
          <a:p>
            <a:pPr marL="0" indent="0">
              <a:buNone/>
            </a:pPr>
            <a:r>
              <a:rPr lang="en-US"/>
              <a:t>    X  : detail </a:t>
            </a:r>
          </a:p>
          <a:p>
            <a:pPr marL="0" indent="0">
              <a:buNone/>
            </a:pPr>
            <a:r>
              <a:rPr lang="en-US"/>
              <a:t>    M  : feeling </a:t>
            </a:r>
          </a:p>
          <a:p>
            <a:pPr marL="0" indent="0">
              <a:buNone/>
            </a:pPr>
            <a:r>
              <a:rPr lang="en-US"/>
              <a:t> </a:t>
            </a:r>
          </a:p>
          <a:p>
            <a:pPr marL="0" indent="0">
              <a:buNone/>
            </a:pPr>
            <a:r>
              <a:rPr lang="en-US"/>
              <a:t>Sample </a:t>
            </a:r>
          </a:p>
          <a:p>
            <a:pPr marL="0" indent="0">
              <a:buNone/>
            </a:pPr>
            <a:r>
              <a:rPr lang="en-US"/>
              <a:t>Size:  200 </a:t>
            </a:r>
          </a:p>
          <a:p>
            <a:pPr marL="0" indent="0">
              <a:buNone/>
            </a:pPr>
            <a:r>
              <a:rPr lang="en-US"/>
              <a:t> </a:t>
            </a:r>
          </a:p>
          <a:p>
            <a:pPr marL="0" indent="0">
              <a:buNone/>
            </a:pPr>
            <a:r>
              <a:rPr lang="en-US"/>
              <a:t>Custom </a:t>
            </a:r>
          </a:p>
          <a:p>
            <a:pPr marL="0" indent="0">
              <a:buNone/>
            </a:pPr>
            <a:r>
              <a:rPr lang="en-US"/>
              <a:t>Seed:     30802022 </a:t>
            </a:r>
          </a:p>
        </p:txBody>
      </p:sp>
    </p:spTree>
    <p:extLst>
      <p:ext uri="{BB962C8B-B14F-4D97-AF65-F5344CB8AC3E}">
        <p14:creationId xmlns:p14="http://schemas.microsoft.com/office/powerpoint/2010/main" val="218008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C529-8982-4702-8E6D-5D522A481767}"/>
              </a:ext>
            </a:extLst>
          </p:cNvPr>
          <p:cNvSpPr>
            <a:spLocks noGrp="1"/>
          </p:cNvSpPr>
          <p:nvPr>
            <p:ph type="title"/>
          </p:nvPr>
        </p:nvSpPr>
        <p:spPr/>
        <p:txBody>
          <a:bodyPr/>
          <a:lstStyle/>
          <a:p>
            <a:r>
              <a:rPr lang="en-US"/>
              <a:t>Output part 1 continued</a:t>
            </a:r>
          </a:p>
        </p:txBody>
      </p:sp>
      <p:sp>
        <p:nvSpPr>
          <p:cNvPr id="3" name="Content Placeholder 2">
            <a:extLst>
              <a:ext uri="{FF2B5EF4-FFF2-40B4-BE49-F238E27FC236}">
                <a16:creationId xmlns:a16="http://schemas.microsoft.com/office/drawing/2014/main" id="{086A5D60-4FCA-435B-9D37-D96CE6F91AD4}"/>
              </a:ext>
            </a:extLst>
          </p:cNvPr>
          <p:cNvSpPr>
            <a:spLocks noGrp="1"/>
          </p:cNvSpPr>
          <p:nvPr>
            <p:ph idx="1"/>
          </p:nvPr>
        </p:nvSpPr>
        <p:spPr/>
        <p:txBody>
          <a:bodyPr/>
          <a:lstStyle/>
          <a:p>
            <a:r>
              <a:rPr lang="en-US"/>
              <a:t>Check this before moving on!</a:t>
            </a:r>
          </a:p>
          <a:p>
            <a:r>
              <a:rPr lang="en-US"/>
              <a:t>Ensures clear communication between you and PROCESS</a:t>
            </a:r>
          </a:p>
        </p:txBody>
      </p:sp>
    </p:spTree>
    <p:extLst>
      <p:ext uri="{BB962C8B-B14F-4D97-AF65-F5344CB8AC3E}">
        <p14:creationId xmlns:p14="http://schemas.microsoft.com/office/powerpoint/2010/main" val="103007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A1C1-33AD-4019-ADE6-7F54DB2443CF}"/>
              </a:ext>
            </a:extLst>
          </p:cNvPr>
          <p:cNvSpPr>
            <a:spLocks noGrp="1"/>
          </p:cNvSpPr>
          <p:nvPr>
            <p:ph type="title"/>
          </p:nvPr>
        </p:nvSpPr>
        <p:spPr/>
        <p:txBody>
          <a:bodyPr/>
          <a:lstStyle/>
          <a:p>
            <a:r>
              <a:rPr lang="en-US"/>
              <a:t>Output part 2</a:t>
            </a:r>
          </a:p>
        </p:txBody>
      </p:sp>
      <p:sp>
        <p:nvSpPr>
          <p:cNvPr id="3" name="Content Placeholder 2">
            <a:extLst>
              <a:ext uri="{FF2B5EF4-FFF2-40B4-BE49-F238E27FC236}">
                <a16:creationId xmlns:a16="http://schemas.microsoft.com/office/drawing/2014/main" id="{D817BF62-0BDB-4CB9-90EF-17CADA7ED7D2}"/>
              </a:ext>
            </a:extLst>
          </p:cNvPr>
          <p:cNvSpPr>
            <a:spLocks noGrp="1"/>
          </p:cNvSpPr>
          <p:nvPr>
            <p:ph idx="1"/>
          </p:nvPr>
        </p:nvSpPr>
        <p:spPr/>
        <p:txBody>
          <a:bodyPr>
            <a:normAutofit fontScale="70000" lnSpcReduction="20000"/>
          </a:bodyPr>
          <a:lstStyle/>
          <a:p>
            <a:pPr marL="0" indent="0">
              <a:buNone/>
            </a:pPr>
            <a:r>
              <a:rPr lang="en-US"/>
              <a:t>************************************************************************** </a:t>
            </a:r>
          </a:p>
          <a:p>
            <a:pPr marL="0" indent="0">
              <a:buNone/>
            </a:pPr>
            <a:r>
              <a:rPr lang="en-US"/>
              <a:t>OUTCOME VARIABLE:                                                Part 2 </a:t>
            </a:r>
          </a:p>
          <a:p>
            <a:pPr marL="0" indent="0">
              <a:buNone/>
            </a:pPr>
            <a:r>
              <a:rPr lang="en-US"/>
              <a:t> </a:t>
            </a:r>
            <a:r>
              <a:rPr lang="en-US" b="1"/>
              <a:t>feeling </a:t>
            </a:r>
          </a:p>
          <a:p>
            <a:pPr marL="0" indent="0">
              <a:buNone/>
            </a:pPr>
            <a:r>
              <a:rPr lang="en-US"/>
              <a:t> </a:t>
            </a:r>
          </a:p>
          <a:p>
            <a:pPr marL="0" indent="0">
              <a:buNone/>
            </a:pPr>
            <a:r>
              <a:rPr lang="en-US"/>
              <a:t>Model Summary </a:t>
            </a:r>
          </a:p>
          <a:p>
            <a:pPr marL="0" indent="0">
              <a:buNone/>
            </a:pPr>
            <a:r>
              <a:rPr lang="en-US"/>
              <a:t>             R        R-sq            MSE                F            df1              df2              p </a:t>
            </a:r>
          </a:p>
          <a:p>
            <a:pPr marL="0" indent="0">
              <a:buNone/>
            </a:pPr>
            <a:r>
              <a:rPr lang="en-US"/>
              <a:t>      .5968      .3561    58.1387   109.5213     1.0000   198.0000      .0000 </a:t>
            </a:r>
          </a:p>
          <a:p>
            <a:pPr marL="0" indent="0">
              <a:buNone/>
            </a:pPr>
            <a:r>
              <a:rPr lang="en-US"/>
              <a:t> </a:t>
            </a:r>
          </a:p>
          <a:p>
            <a:pPr marL="0" indent="0">
              <a:buNone/>
            </a:pPr>
            <a:r>
              <a:rPr lang="en-US"/>
              <a:t>Model </a:t>
            </a:r>
          </a:p>
          <a:p>
            <a:pPr marL="0" indent="0">
              <a:buNone/>
            </a:pPr>
            <a:r>
              <a:rPr lang="en-US"/>
              <a:t>                         coeff             se               t              p            LLCI           ULCI </a:t>
            </a:r>
          </a:p>
          <a:p>
            <a:pPr marL="0" indent="0">
              <a:buNone/>
            </a:pPr>
            <a:r>
              <a:rPr lang="en-US"/>
              <a:t>constant    23.9594     2.8057     8.5394      .0000    18.4265    29.4924 </a:t>
            </a:r>
          </a:p>
          <a:p>
            <a:pPr marL="0" indent="0">
              <a:buNone/>
            </a:pPr>
            <a:r>
              <a:rPr lang="en-US"/>
              <a:t>detail              .5517       .0527    10.4652      .0000          .4477      .6557 </a:t>
            </a:r>
          </a:p>
        </p:txBody>
      </p:sp>
    </p:spTree>
    <p:extLst>
      <p:ext uri="{BB962C8B-B14F-4D97-AF65-F5344CB8AC3E}">
        <p14:creationId xmlns:p14="http://schemas.microsoft.com/office/powerpoint/2010/main" val="102668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6CBA-8ACC-4E21-B066-FEFD21187C1E}"/>
              </a:ext>
            </a:extLst>
          </p:cNvPr>
          <p:cNvSpPr>
            <a:spLocks noGrp="1"/>
          </p:cNvSpPr>
          <p:nvPr>
            <p:ph type="title"/>
          </p:nvPr>
        </p:nvSpPr>
        <p:spPr/>
        <p:txBody>
          <a:bodyPr/>
          <a:lstStyle/>
          <a:p>
            <a:r>
              <a:rPr lang="en-US"/>
              <a:t>Output part 2 continued</a:t>
            </a:r>
          </a:p>
        </p:txBody>
      </p:sp>
      <p:sp>
        <p:nvSpPr>
          <p:cNvPr id="3" name="Content Placeholder 2">
            <a:extLst>
              <a:ext uri="{FF2B5EF4-FFF2-40B4-BE49-F238E27FC236}">
                <a16:creationId xmlns:a16="http://schemas.microsoft.com/office/drawing/2014/main" id="{0C86A594-5E25-4ABF-8940-510010494999}"/>
              </a:ext>
            </a:extLst>
          </p:cNvPr>
          <p:cNvSpPr>
            <a:spLocks noGrp="1"/>
          </p:cNvSpPr>
          <p:nvPr>
            <p:ph idx="1"/>
          </p:nvPr>
        </p:nvSpPr>
        <p:spPr/>
        <p:txBody>
          <a:bodyPr/>
          <a:lstStyle/>
          <a:p>
            <a:r>
              <a:rPr lang="en-US"/>
              <a:t>The mediator is used as the outcome</a:t>
            </a:r>
          </a:p>
          <a:p>
            <a:r>
              <a:rPr lang="en-US"/>
              <a:t>There is only one predictor, which is the variable specified as X</a:t>
            </a:r>
          </a:p>
          <a:p>
            <a:r>
              <a:rPr lang="en-US"/>
              <a:t>The coefficient of the mediator on the predictor is the </a:t>
            </a:r>
            <a:r>
              <a:rPr lang="en-US" i="1"/>
              <a:t>a</a:t>
            </a:r>
            <a:r>
              <a:rPr lang="en-US"/>
              <a:t> path</a:t>
            </a:r>
          </a:p>
          <a:p>
            <a:pPr marL="0" indent="0">
              <a:buNone/>
            </a:pPr>
            <a:endParaRPr lang="en-US"/>
          </a:p>
        </p:txBody>
      </p:sp>
    </p:spTree>
    <p:extLst>
      <p:ext uri="{BB962C8B-B14F-4D97-AF65-F5344CB8AC3E}">
        <p14:creationId xmlns:p14="http://schemas.microsoft.com/office/powerpoint/2010/main" val="369201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0C94-2E9D-40BF-A71C-6DFDA78AF6DC}"/>
              </a:ext>
            </a:extLst>
          </p:cNvPr>
          <p:cNvSpPr>
            <a:spLocks noGrp="1"/>
          </p:cNvSpPr>
          <p:nvPr>
            <p:ph type="title"/>
          </p:nvPr>
        </p:nvSpPr>
        <p:spPr/>
        <p:txBody>
          <a:bodyPr/>
          <a:lstStyle/>
          <a:p>
            <a:r>
              <a:rPr lang="en-US"/>
              <a:t>Output part 2 continued</a:t>
            </a:r>
          </a:p>
        </p:txBody>
      </p:sp>
      <p:sp>
        <p:nvSpPr>
          <p:cNvPr id="3" name="Content Placeholder 2">
            <a:extLst>
              <a:ext uri="{FF2B5EF4-FFF2-40B4-BE49-F238E27FC236}">
                <a16:creationId xmlns:a16="http://schemas.microsoft.com/office/drawing/2014/main" id="{D3D36A09-56FC-46D7-9C6B-2A0DC9472012}"/>
              </a:ext>
            </a:extLst>
          </p:cNvPr>
          <p:cNvSpPr>
            <a:spLocks noGrp="1"/>
          </p:cNvSpPr>
          <p:nvPr>
            <p:ph idx="1"/>
          </p:nvPr>
        </p:nvSpPr>
        <p:spPr/>
        <p:txBody>
          <a:bodyPr>
            <a:normAutofit/>
          </a:bodyPr>
          <a:lstStyle/>
          <a:p>
            <a:r>
              <a:rPr lang="en-US"/>
              <a:t>A generic interpretation is that “… for two cases that are equal on M but differ by one unit on X, </a:t>
            </a:r>
            <a:r>
              <a:rPr lang="en-US" i="1"/>
              <a:t>c’</a:t>
            </a:r>
            <a:r>
              <a:rPr lang="en-US"/>
              <a:t> is the estimated value of Y for the case with X = x minus the estimated value of Y for the case with X = x – 1.…the sign of </a:t>
            </a:r>
            <a:r>
              <a:rPr lang="en-US" i="1"/>
              <a:t>c’</a:t>
            </a:r>
            <a:r>
              <a:rPr lang="en-US"/>
              <a:t> tells whether the case one unit higher on X is estimated to be higher (</a:t>
            </a:r>
            <a:r>
              <a:rPr lang="en-US" i="1"/>
              <a:t>c’</a:t>
            </a:r>
            <a:r>
              <a:rPr lang="en-US"/>
              <a:t> = +) or lower (</a:t>
            </a:r>
            <a:r>
              <a:rPr lang="en-US" i="1"/>
              <a:t>c’</a:t>
            </a:r>
            <a:r>
              <a:rPr lang="en-US"/>
              <a:t> = -) on Y. So a positive direct effect means that the case higher on X is estimated to be higher on Y, whereas a negative direct effect means that the case higher on X is estimated to be lower on Y. </a:t>
            </a:r>
          </a:p>
        </p:txBody>
      </p:sp>
    </p:spTree>
    <p:extLst>
      <p:ext uri="{BB962C8B-B14F-4D97-AF65-F5344CB8AC3E}">
        <p14:creationId xmlns:p14="http://schemas.microsoft.com/office/powerpoint/2010/main" val="478159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00F2-95AD-4786-89CC-008DF719FCF2}"/>
              </a:ext>
            </a:extLst>
          </p:cNvPr>
          <p:cNvSpPr>
            <a:spLocks noGrp="1"/>
          </p:cNvSpPr>
          <p:nvPr>
            <p:ph type="title"/>
          </p:nvPr>
        </p:nvSpPr>
        <p:spPr/>
        <p:txBody>
          <a:bodyPr/>
          <a:lstStyle/>
          <a:p>
            <a:r>
              <a:rPr lang="en-US"/>
              <a:t>Output part 2 continued</a:t>
            </a:r>
          </a:p>
        </p:txBody>
      </p:sp>
      <p:sp>
        <p:nvSpPr>
          <p:cNvPr id="3" name="Content Placeholder 2">
            <a:extLst>
              <a:ext uri="{FF2B5EF4-FFF2-40B4-BE49-F238E27FC236}">
                <a16:creationId xmlns:a16="http://schemas.microsoft.com/office/drawing/2014/main" id="{2A7637E8-0537-4DF4-8DA9-1AB21907FB59}"/>
              </a:ext>
            </a:extLst>
          </p:cNvPr>
          <p:cNvSpPr>
            <a:spLocks noGrp="1"/>
          </p:cNvSpPr>
          <p:nvPr>
            <p:ph idx="1"/>
          </p:nvPr>
        </p:nvSpPr>
        <p:spPr/>
        <p:txBody>
          <a:bodyPr/>
          <a:lstStyle/>
          <a:p>
            <a:pPr marL="0" indent="0">
              <a:buNone/>
            </a:pPr>
            <a:r>
              <a:rPr lang="en-US"/>
              <a:t>In the special case where X is dichotomous, with the two values of X differing by a single unit (e.g., X = 1 and X = 0), Y-hat can be interpreted as a group mean, …, meaning it estimates the difference between the two group means holding M constant. This is equivalent to what in analysis of covariance terms is called an adjusted mean difference” (page 85).</a:t>
            </a:r>
          </a:p>
        </p:txBody>
      </p:sp>
    </p:spTree>
    <p:extLst>
      <p:ext uri="{BB962C8B-B14F-4D97-AF65-F5344CB8AC3E}">
        <p14:creationId xmlns:p14="http://schemas.microsoft.com/office/powerpoint/2010/main" val="3587985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4420-F063-48EA-B8D9-7DA7C9F50641}"/>
              </a:ext>
            </a:extLst>
          </p:cNvPr>
          <p:cNvSpPr>
            <a:spLocks noGrp="1"/>
          </p:cNvSpPr>
          <p:nvPr>
            <p:ph type="title"/>
          </p:nvPr>
        </p:nvSpPr>
        <p:spPr/>
        <p:txBody>
          <a:bodyPr/>
          <a:lstStyle/>
          <a:p>
            <a:r>
              <a:rPr lang="en-US"/>
              <a:t>Output part 3</a:t>
            </a:r>
          </a:p>
        </p:txBody>
      </p:sp>
      <p:sp>
        <p:nvSpPr>
          <p:cNvPr id="3" name="Content Placeholder 2">
            <a:extLst>
              <a:ext uri="{FF2B5EF4-FFF2-40B4-BE49-F238E27FC236}">
                <a16:creationId xmlns:a16="http://schemas.microsoft.com/office/drawing/2014/main" id="{17E47454-1E78-47F3-B645-F5551CBEC5AC}"/>
              </a:ext>
            </a:extLst>
          </p:cNvPr>
          <p:cNvSpPr>
            <a:spLocks noGrp="1"/>
          </p:cNvSpPr>
          <p:nvPr>
            <p:ph idx="1"/>
          </p:nvPr>
        </p:nvSpPr>
        <p:spPr/>
        <p:txBody>
          <a:bodyPr>
            <a:normAutofit fontScale="62500" lnSpcReduction="20000"/>
          </a:bodyPr>
          <a:lstStyle/>
          <a:p>
            <a:pPr marL="0" indent="0">
              <a:buNone/>
            </a:pPr>
            <a:r>
              <a:rPr lang="en-US"/>
              <a:t>************************************************************************** </a:t>
            </a:r>
          </a:p>
          <a:p>
            <a:pPr marL="0" indent="0">
              <a:buNone/>
            </a:pPr>
            <a:r>
              <a:rPr lang="en-US"/>
              <a:t>OUTCOME VARIABLE:                                                Part 3  </a:t>
            </a:r>
          </a:p>
          <a:p>
            <a:pPr marL="0" indent="0">
              <a:buNone/>
            </a:pPr>
            <a:r>
              <a:rPr lang="en-US"/>
              <a:t> </a:t>
            </a:r>
            <a:r>
              <a:rPr lang="en-US" b="1"/>
              <a:t>opinion</a:t>
            </a:r>
            <a:r>
              <a:rPr lang="en-US"/>
              <a:t> </a:t>
            </a:r>
          </a:p>
          <a:p>
            <a:pPr marL="0" indent="0">
              <a:buNone/>
            </a:pPr>
            <a:r>
              <a:rPr lang="en-US"/>
              <a:t> </a:t>
            </a:r>
          </a:p>
          <a:p>
            <a:pPr marL="0" indent="0">
              <a:buNone/>
            </a:pPr>
            <a:r>
              <a:rPr lang="en-US"/>
              <a:t>Model Summary </a:t>
            </a:r>
          </a:p>
          <a:p>
            <a:pPr marL="0" indent="0">
              <a:buNone/>
            </a:pPr>
            <a:r>
              <a:rPr lang="en-US"/>
              <a:t>             R        R-sq           MSE                 F          df1              df2              p </a:t>
            </a:r>
          </a:p>
          <a:p>
            <a:pPr marL="0" indent="0">
              <a:buNone/>
            </a:pPr>
            <a:r>
              <a:rPr lang="en-US"/>
              <a:t>      .6865      .4712    61.5647    87.7772     2.0000   197.0000      .0000 </a:t>
            </a:r>
          </a:p>
          <a:p>
            <a:pPr marL="0" indent="0">
              <a:buNone/>
            </a:pPr>
            <a:r>
              <a:rPr lang="en-US"/>
              <a:t> </a:t>
            </a:r>
          </a:p>
          <a:p>
            <a:pPr marL="0" indent="0">
              <a:buNone/>
            </a:pPr>
            <a:r>
              <a:rPr lang="en-US"/>
              <a:t>Model </a:t>
            </a:r>
          </a:p>
          <a:p>
            <a:pPr marL="0" indent="0">
              <a:buNone/>
            </a:pPr>
            <a:r>
              <a:rPr lang="en-US"/>
              <a:t>                      coeff              se               t              p          LLCI           ULCI </a:t>
            </a:r>
          </a:p>
          <a:p>
            <a:pPr marL="0" indent="0">
              <a:buNone/>
            </a:pPr>
            <a:r>
              <a:rPr lang="en-US"/>
              <a:t>constant     8.5575     3.3773     2.5338      .0121     1.8972    15.2178 </a:t>
            </a:r>
          </a:p>
          <a:p>
            <a:pPr marL="0" indent="0">
              <a:buNone/>
            </a:pPr>
            <a:r>
              <a:rPr lang="en-US"/>
              <a:t>detail            .4237        .0676     6.2676      .0000       .2904         .5571 </a:t>
            </a:r>
          </a:p>
          <a:p>
            <a:pPr marL="0" indent="0">
              <a:buNone/>
            </a:pPr>
            <a:r>
              <a:rPr lang="en-US"/>
              <a:t>feeling          .4115        .0731     5.6265      .0000       .2673         .5557 </a:t>
            </a:r>
          </a:p>
        </p:txBody>
      </p:sp>
    </p:spTree>
    <p:extLst>
      <p:ext uri="{BB962C8B-B14F-4D97-AF65-F5344CB8AC3E}">
        <p14:creationId xmlns:p14="http://schemas.microsoft.com/office/powerpoint/2010/main" val="99113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D675-621C-48FA-82D5-ACF5D7A4007C}"/>
              </a:ext>
            </a:extLst>
          </p:cNvPr>
          <p:cNvSpPr>
            <a:spLocks noGrp="1"/>
          </p:cNvSpPr>
          <p:nvPr>
            <p:ph type="title"/>
          </p:nvPr>
        </p:nvSpPr>
        <p:spPr/>
        <p:txBody>
          <a:bodyPr/>
          <a:lstStyle/>
          <a:p>
            <a:r>
              <a:rPr lang="en-US"/>
              <a:t>Output part 3 continued</a:t>
            </a:r>
          </a:p>
        </p:txBody>
      </p:sp>
      <p:sp>
        <p:nvSpPr>
          <p:cNvPr id="3" name="Content Placeholder 2">
            <a:extLst>
              <a:ext uri="{FF2B5EF4-FFF2-40B4-BE49-F238E27FC236}">
                <a16:creationId xmlns:a16="http://schemas.microsoft.com/office/drawing/2014/main" id="{3BD5255D-C445-43D3-825D-4F23F9F1481E}"/>
              </a:ext>
            </a:extLst>
          </p:cNvPr>
          <p:cNvSpPr>
            <a:spLocks noGrp="1"/>
          </p:cNvSpPr>
          <p:nvPr>
            <p:ph idx="1"/>
          </p:nvPr>
        </p:nvSpPr>
        <p:spPr/>
        <p:txBody>
          <a:bodyPr/>
          <a:lstStyle/>
          <a:p>
            <a:r>
              <a:rPr lang="en-US"/>
              <a:t>Y is used as the outcome variable, and X and M are predictors</a:t>
            </a:r>
          </a:p>
          <a:p>
            <a:r>
              <a:rPr lang="en-US"/>
              <a:t>This output gives the </a:t>
            </a:r>
            <a:r>
              <a:rPr lang="en-US" i="1"/>
              <a:t>b</a:t>
            </a:r>
            <a:r>
              <a:rPr lang="en-US"/>
              <a:t> and </a:t>
            </a:r>
            <a:r>
              <a:rPr lang="en-US" i="1"/>
              <a:t>c’</a:t>
            </a:r>
            <a:r>
              <a:rPr lang="en-US"/>
              <a:t> paths</a:t>
            </a:r>
          </a:p>
          <a:p>
            <a:r>
              <a:rPr lang="en-US"/>
              <a:t>The interpretation of </a:t>
            </a:r>
            <a:r>
              <a:rPr lang="en-US" i="1"/>
              <a:t>b</a:t>
            </a:r>
            <a:r>
              <a:rPr lang="en-US"/>
              <a:t> is the same as the interpretation of </a:t>
            </a:r>
            <a:r>
              <a:rPr lang="en-US" i="1"/>
              <a:t>a</a:t>
            </a:r>
            <a:r>
              <a:rPr lang="en-US"/>
              <a:t>, except that M is the antecedent instead of X, and Y is the outcome</a:t>
            </a:r>
          </a:p>
          <a:p>
            <a:r>
              <a:rPr lang="en-US"/>
              <a:t>“Two cases that differ by one unit on M but that are equal on X are estimated to differ by b units on Y” (page 86)</a:t>
            </a:r>
          </a:p>
        </p:txBody>
      </p:sp>
    </p:spTree>
    <p:extLst>
      <p:ext uri="{BB962C8B-B14F-4D97-AF65-F5344CB8AC3E}">
        <p14:creationId xmlns:p14="http://schemas.microsoft.com/office/powerpoint/2010/main" val="2610935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2086-C17B-4ED4-ACB6-0AB845A1CE07}"/>
              </a:ext>
            </a:extLst>
          </p:cNvPr>
          <p:cNvSpPr>
            <a:spLocks noGrp="1"/>
          </p:cNvSpPr>
          <p:nvPr>
            <p:ph type="title"/>
          </p:nvPr>
        </p:nvSpPr>
        <p:spPr/>
        <p:txBody>
          <a:bodyPr/>
          <a:lstStyle/>
          <a:p>
            <a:r>
              <a:rPr lang="en-US"/>
              <a:t>Output part 4</a:t>
            </a:r>
          </a:p>
        </p:txBody>
      </p:sp>
      <p:sp>
        <p:nvSpPr>
          <p:cNvPr id="3" name="Content Placeholder 2">
            <a:extLst>
              <a:ext uri="{FF2B5EF4-FFF2-40B4-BE49-F238E27FC236}">
                <a16:creationId xmlns:a16="http://schemas.microsoft.com/office/drawing/2014/main" id="{9F10EE73-039B-4A4E-B6F2-FE6FC06095C6}"/>
              </a:ext>
            </a:extLst>
          </p:cNvPr>
          <p:cNvSpPr>
            <a:spLocks noGrp="1"/>
          </p:cNvSpPr>
          <p:nvPr>
            <p:ph idx="1"/>
          </p:nvPr>
        </p:nvSpPr>
        <p:spPr/>
        <p:txBody>
          <a:bodyPr>
            <a:normAutofit fontScale="92500" lnSpcReduction="10000"/>
          </a:bodyPr>
          <a:lstStyle/>
          <a:p>
            <a:pPr marL="0" indent="0">
              <a:buNone/>
            </a:pPr>
            <a:r>
              <a:rPr lang="en-US"/>
              <a:t>****************** DIRECT AND INDIRECT EFFECTS OF X ON Y ***************** </a:t>
            </a:r>
          </a:p>
          <a:p>
            <a:pPr marL="0" indent="0">
              <a:buNone/>
            </a:pPr>
            <a:r>
              <a:rPr lang="en-US"/>
              <a:t> </a:t>
            </a:r>
          </a:p>
          <a:p>
            <a:pPr marL="0" indent="0">
              <a:buNone/>
            </a:pPr>
            <a:r>
              <a:rPr lang="en-US"/>
              <a:t>Direct effect of X on Y                                          Part 4 </a:t>
            </a:r>
          </a:p>
          <a:p>
            <a:pPr marL="0" indent="0">
              <a:buNone/>
            </a:pPr>
            <a:r>
              <a:rPr lang="en-US"/>
              <a:t>     Effect             se               t              p         LLCI        ULCI </a:t>
            </a:r>
          </a:p>
          <a:p>
            <a:pPr marL="0" indent="0">
              <a:buNone/>
            </a:pPr>
            <a:r>
              <a:rPr lang="en-US"/>
              <a:t>      .4237      .0676     6.2676      .0000      .2904      .5571 </a:t>
            </a:r>
          </a:p>
          <a:p>
            <a:pPr marL="0" indent="0">
              <a:buNone/>
            </a:pPr>
            <a:r>
              <a:rPr lang="en-US"/>
              <a:t> </a:t>
            </a:r>
          </a:p>
          <a:p>
            <a:pPr marL="0" indent="0">
              <a:buNone/>
            </a:pPr>
            <a:r>
              <a:rPr lang="en-US"/>
              <a:t>Indirect effect(s) of X on Y: </a:t>
            </a:r>
          </a:p>
          <a:p>
            <a:pPr marL="0" indent="0">
              <a:buNone/>
            </a:pPr>
            <a:r>
              <a:rPr lang="en-US"/>
              <a:t>                  Effect     </a:t>
            </a:r>
            <a:r>
              <a:rPr lang="en-US" b="1"/>
              <a:t>BootSE</a:t>
            </a:r>
            <a:r>
              <a:rPr lang="en-US"/>
              <a:t>   BootLLCI   BootULCI </a:t>
            </a:r>
          </a:p>
          <a:p>
            <a:pPr marL="0" indent="0">
              <a:buNone/>
            </a:pPr>
            <a:r>
              <a:rPr lang="en-US"/>
              <a:t>feeling      .2270        .0480         .1348         .3224 </a:t>
            </a:r>
          </a:p>
        </p:txBody>
      </p:sp>
    </p:spTree>
    <p:extLst>
      <p:ext uri="{BB962C8B-B14F-4D97-AF65-F5344CB8AC3E}">
        <p14:creationId xmlns:p14="http://schemas.microsoft.com/office/powerpoint/2010/main" val="34246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1B40-45D4-4700-B341-8D18A81C3E2B}"/>
              </a:ext>
            </a:extLst>
          </p:cNvPr>
          <p:cNvSpPr>
            <a:spLocks noGrp="1"/>
          </p:cNvSpPr>
          <p:nvPr>
            <p:ph type="title"/>
          </p:nvPr>
        </p:nvSpPr>
        <p:spPr/>
        <p:txBody>
          <a:bodyPr/>
          <a:lstStyle/>
          <a:p>
            <a:r>
              <a:rPr lang="en-US"/>
              <a:t>What we will not cover in this workshop</a:t>
            </a:r>
          </a:p>
        </p:txBody>
      </p:sp>
      <p:sp>
        <p:nvSpPr>
          <p:cNvPr id="3" name="Content Placeholder 2">
            <a:extLst>
              <a:ext uri="{FF2B5EF4-FFF2-40B4-BE49-F238E27FC236}">
                <a16:creationId xmlns:a16="http://schemas.microsoft.com/office/drawing/2014/main" id="{113E09D8-3B7B-4658-8185-336809E9F7F8}"/>
              </a:ext>
            </a:extLst>
          </p:cNvPr>
          <p:cNvSpPr>
            <a:spLocks noGrp="1"/>
          </p:cNvSpPr>
          <p:nvPr>
            <p:ph idx="1"/>
          </p:nvPr>
        </p:nvSpPr>
        <p:spPr/>
        <p:txBody>
          <a:bodyPr/>
          <a:lstStyle/>
          <a:p>
            <a:r>
              <a:rPr lang="en-US"/>
              <a:t>How to use SPSS</a:t>
            </a:r>
          </a:p>
          <a:p>
            <a:r>
              <a:rPr lang="en-US"/>
              <a:t>How to use the point-and-click interface for PROCESS</a:t>
            </a:r>
          </a:p>
          <a:p>
            <a:r>
              <a:rPr lang="en-US"/>
              <a:t>Moderation</a:t>
            </a:r>
          </a:p>
          <a:p>
            <a:r>
              <a:rPr lang="en-US"/>
              <a:t>Conditional process (AKA mediated moderation or moderated mediation)</a:t>
            </a:r>
          </a:p>
          <a:p>
            <a:r>
              <a:rPr lang="en-US"/>
              <a:t>Causal mediation</a:t>
            </a:r>
          </a:p>
          <a:p>
            <a:endParaRPr lang="en-US"/>
          </a:p>
        </p:txBody>
      </p:sp>
    </p:spTree>
    <p:extLst>
      <p:ext uri="{BB962C8B-B14F-4D97-AF65-F5344CB8AC3E}">
        <p14:creationId xmlns:p14="http://schemas.microsoft.com/office/powerpoint/2010/main" val="98654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3978-4351-4085-BC9F-F71CA2713DC1}"/>
              </a:ext>
            </a:extLst>
          </p:cNvPr>
          <p:cNvSpPr>
            <a:spLocks noGrp="1"/>
          </p:cNvSpPr>
          <p:nvPr>
            <p:ph type="title"/>
          </p:nvPr>
        </p:nvSpPr>
        <p:spPr/>
        <p:txBody>
          <a:bodyPr/>
          <a:lstStyle/>
          <a:p>
            <a:r>
              <a:rPr lang="en-US"/>
              <a:t>Output part 4 continued</a:t>
            </a:r>
          </a:p>
        </p:txBody>
      </p:sp>
      <p:sp>
        <p:nvSpPr>
          <p:cNvPr id="3" name="Content Placeholder 2">
            <a:extLst>
              <a:ext uri="{FF2B5EF4-FFF2-40B4-BE49-F238E27FC236}">
                <a16:creationId xmlns:a16="http://schemas.microsoft.com/office/drawing/2014/main" id="{CDB8F712-602C-40DD-8E09-BBF6FFA6A688}"/>
              </a:ext>
            </a:extLst>
          </p:cNvPr>
          <p:cNvSpPr>
            <a:spLocks noGrp="1"/>
          </p:cNvSpPr>
          <p:nvPr>
            <p:ph idx="1"/>
          </p:nvPr>
        </p:nvSpPr>
        <p:spPr/>
        <p:txBody>
          <a:bodyPr>
            <a:normAutofit lnSpcReduction="10000"/>
          </a:bodyPr>
          <a:lstStyle/>
          <a:p>
            <a:r>
              <a:rPr lang="en-US"/>
              <a:t>We see the direct effect and the indirect effect</a:t>
            </a:r>
          </a:p>
          <a:p>
            <a:r>
              <a:rPr lang="en-US"/>
              <a:t>The total effect is 0.6508 = 0.4237 + 0.2270 (with a little rounding error)</a:t>
            </a:r>
          </a:p>
          <a:p>
            <a:r>
              <a:rPr lang="en-US"/>
              <a:t>The indirect effect is simply </a:t>
            </a:r>
            <a:r>
              <a:rPr lang="en-US" i="1"/>
              <a:t>a</a:t>
            </a:r>
            <a:r>
              <a:rPr lang="en-US"/>
              <a:t> * </a:t>
            </a:r>
            <a:r>
              <a:rPr lang="en-US" i="1"/>
              <a:t>b</a:t>
            </a:r>
            <a:r>
              <a:rPr lang="en-US"/>
              <a:t>, or 0.5517*0.4115 = 0.2270</a:t>
            </a:r>
          </a:p>
          <a:p>
            <a:pPr lvl="1"/>
            <a:r>
              <a:rPr lang="en-US"/>
              <a:t>The CIs around this estimate are the bootstrapped CIs. Because they are bootstrapped CIs, the point estimate is not exactly in the center of the interval. </a:t>
            </a:r>
          </a:p>
          <a:p>
            <a:r>
              <a:rPr lang="en-US"/>
              <a:t>Another definition of the indirect effect is </a:t>
            </a:r>
            <a:r>
              <a:rPr lang="en-US" i="1"/>
              <a:t>ab</a:t>
            </a:r>
            <a:r>
              <a:rPr lang="en-US"/>
              <a:t> = </a:t>
            </a:r>
            <a:r>
              <a:rPr lang="en-US" i="1"/>
              <a:t>c</a:t>
            </a:r>
            <a:r>
              <a:rPr lang="en-US"/>
              <a:t> – </a:t>
            </a:r>
            <a:r>
              <a:rPr lang="en-US" i="1"/>
              <a:t>c’</a:t>
            </a:r>
            <a:endParaRPr lang="en-US"/>
          </a:p>
          <a:p>
            <a:r>
              <a:rPr lang="en-US"/>
              <a:t>“The indirect effect is the difference between the total effect of X on Y and the effect of X on Y controlling for M, the direct effect” (page 87).</a:t>
            </a:r>
          </a:p>
        </p:txBody>
      </p:sp>
    </p:spTree>
    <p:extLst>
      <p:ext uri="{BB962C8B-B14F-4D97-AF65-F5344CB8AC3E}">
        <p14:creationId xmlns:p14="http://schemas.microsoft.com/office/powerpoint/2010/main" val="333422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822F-01E6-474A-BEAE-35AD65169634}"/>
              </a:ext>
            </a:extLst>
          </p:cNvPr>
          <p:cNvSpPr>
            <a:spLocks noGrp="1"/>
          </p:cNvSpPr>
          <p:nvPr>
            <p:ph type="title"/>
          </p:nvPr>
        </p:nvSpPr>
        <p:spPr/>
        <p:txBody>
          <a:bodyPr/>
          <a:lstStyle/>
          <a:p>
            <a:r>
              <a:rPr lang="en-US"/>
              <a:t>Output part 5</a:t>
            </a:r>
          </a:p>
        </p:txBody>
      </p:sp>
      <p:sp>
        <p:nvSpPr>
          <p:cNvPr id="3" name="Content Placeholder 2">
            <a:extLst>
              <a:ext uri="{FF2B5EF4-FFF2-40B4-BE49-F238E27FC236}">
                <a16:creationId xmlns:a16="http://schemas.microsoft.com/office/drawing/2014/main" id="{1E191DED-A1F4-4D48-83BE-CC5BBF6AA994}"/>
              </a:ext>
            </a:extLst>
          </p:cNvPr>
          <p:cNvSpPr>
            <a:spLocks noGrp="1"/>
          </p:cNvSpPr>
          <p:nvPr>
            <p:ph idx="1"/>
          </p:nvPr>
        </p:nvSpPr>
        <p:spPr/>
        <p:txBody>
          <a:bodyPr>
            <a:normAutofit fontScale="92500" lnSpcReduction="10000"/>
          </a:bodyPr>
          <a:lstStyle/>
          <a:p>
            <a:pPr marL="0" indent="0">
              <a:buNone/>
            </a:pPr>
            <a:r>
              <a:rPr lang="en-US"/>
              <a:t>*********************** ANALYSIS NOTES AND ERRORS ************************ </a:t>
            </a:r>
          </a:p>
          <a:p>
            <a:pPr marL="0" indent="0">
              <a:buNone/>
            </a:pPr>
            <a:r>
              <a:rPr lang="en-US"/>
              <a:t> </a:t>
            </a:r>
          </a:p>
          <a:p>
            <a:pPr marL="0" indent="0">
              <a:buNone/>
            </a:pPr>
            <a:r>
              <a:rPr lang="en-US"/>
              <a:t>Level of confidence for all confidence intervals in output:      Part 5  </a:t>
            </a:r>
          </a:p>
          <a:p>
            <a:pPr marL="0" indent="0">
              <a:buNone/>
            </a:pPr>
            <a:r>
              <a:rPr lang="en-US"/>
              <a:t>  95.0000 </a:t>
            </a:r>
          </a:p>
          <a:p>
            <a:pPr marL="0" indent="0">
              <a:buNone/>
            </a:pPr>
            <a:r>
              <a:rPr lang="en-US"/>
              <a:t> </a:t>
            </a:r>
          </a:p>
          <a:p>
            <a:pPr marL="0" indent="0">
              <a:buNone/>
            </a:pPr>
            <a:r>
              <a:rPr lang="en-US"/>
              <a:t>Number of bootstrap samples for </a:t>
            </a:r>
            <a:r>
              <a:rPr lang="en-US" b="1"/>
              <a:t>percentile bootstrap </a:t>
            </a:r>
            <a:r>
              <a:rPr lang="en-US"/>
              <a:t>confidence intervals: </a:t>
            </a:r>
          </a:p>
          <a:p>
            <a:pPr marL="0" indent="0">
              <a:buNone/>
            </a:pPr>
            <a:r>
              <a:rPr lang="en-US"/>
              <a:t>  5000 </a:t>
            </a:r>
          </a:p>
          <a:p>
            <a:pPr marL="0" indent="0">
              <a:buNone/>
            </a:pPr>
            <a:r>
              <a:rPr lang="en-US"/>
              <a:t> </a:t>
            </a:r>
          </a:p>
          <a:p>
            <a:pPr marL="0" indent="0">
              <a:buNone/>
            </a:pPr>
            <a:r>
              <a:rPr lang="en-US"/>
              <a:t>------ END MATRIX -----</a:t>
            </a:r>
          </a:p>
        </p:txBody>
      </p:sp>
    </p:spTree>
    <p:extLst>
      <p:ext uri="{BB962C8B-B14F-4D97-AF65-F5344CB8AC3E}">
        <p14:creationId xmlns:p14="http://schemas.microsoft.com/office/powerpoint/2010/main" val="3709910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C0AA-833A-4025-B670-D2E07C5936D5}"/>
              </a:ext>
            </a:extLst>
          </p:cNvPr>
          <p:cNvSpPr>
            <a:spLocks noGrp="1"/>
          </p:cNvSpPr>
          <p:nvPr>
            <p:ph type="title"/>
          </p:nvPr>
        </p:nvSpPr>
        <p:spPr/>
        <p:txBody>
          <a:bodyPr/>
          <a:lstStyle/>
          <a:p>
            <a:r>
              <a:rPr lang="en-US"/>
              <a:t>Output part 5 continued</a:t>
            </a:r>
          </a:p>
        </p:txBody>
      </p:sp>
      <p:sp>
        <p:nvSpPr>
          <p:cNvPr id="3" name="Content Placeholder 2">
            <a:extLst>
              <a:ext uri="{FF2B5EF4-FFF2-40B4-BE49-F238E27FC236}">
                <a16:creationId xmlns:a16="http://schemas.microsoft.com/office/drawing/2014/main" id="{98ABB9F8-FDEE-44EB-9B4A-2CE91F743E63}"/>
              </a:ext>
            </a:extLst>
          </p:cNvPr>
          <p:cNvSpPr>
            <a:spLocks noGrp="1"/>
          </p:cNvSpPr>
          <p:nvPr>
            <p:ph idx="1"/>
          </p:nvPr>
        </p:nvSpPr>
        <p:spPr/>
        <p:txBody>
          <a:bodyPr/>
          <a:lstStyle/>
          <a:p>
            <a:r>
              <a:rPr lang="en-US"/>
              <a:t>Analysis notes and errors</a:t>
            </a:r>
          </a:p>
          <a:p>
            <a:r>
              <a:rPr lang="en-US"/>
              <a:t>Review this section for anything problematic</a:t>
            </a:r>
          </a:p>
          <a:p>
            <a:r>
              <a:rPr lang="en-US"/>
              <a:t>The notes in this output give the level of confidence for all CIs presented in the output and the number of bootstrap samples for those CIs that were bootstrapped. </a:t>
            </a:r>
          </a:p>
          <a:p>
            <a:r>
              <a:rPr lang="en-US"/>
              <a:t>In PROCESS, the default number of bootstrap samples is 5000. </a:t>
            </a:r>
          </a:p>
          <a:p>
            <a:pPr lvl="1"/>
            <a:r>
              <a:rPr lang="en-US"/>
              <a:t>This can be changed, usually to a higher number.</a:t>
            </a:r>
          </a:p>
        </p:txBody>
      </p:sp>
    </p:spTree>
    <p:extLst>
      <p:ext uri="{BB962C8B-B14F-4D97-AF65-F5344CB8AC3E}">
        <p14:creationId xmlns:p14="http://schemas.microsoft.com/office/powerpoint/2010/main" val="297345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25C2-ACF4-48C1-8716-C60CAE360FA3}"/>
              </a:ext>
            </a:extLst>
          </p:cNvPr>
          <p:cNvSpPr>
            <a:spLocks noGrp="1"/>
          </p:cNvSpPr>
          <p:nvPr>
            <p:ph type="title"/>
          </p:nvPr>
        </p:nvSpPr>
        <p:spPr/>
        <p:txBody>
          <a:bodyPr/>
          <a:lstStyle/>
          <a:p>
            <a:r>
              <a:rPr lang="en-US"/>
              <a:t>Diagram of simple mediation model with coefficients and standard errors</a:t>
            </a:r>
          </a:p>
        </p:txBody>
      </p:sp>
      <p:pic>
        <p:nvPicPr>
          <p:cNvPr id="5" name="Content Placeholder 4">
            <a:extLst>
              <a:ext uri="{FF2B5EF4-FFF2-40B4-BE49-F238E27FC236}">
                <a16:creationId xmlns:a16="http://schemas.microsoft.com/office/drawing/2014/main" id="{6B001FD8-5D44-4618-9E43-B570EF3F1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456" y="1825625"/>
            <a:ext cx="7747087" cy="4351338"/>
          </a:xfrm>
        </p:spPr>
      </p:pic>
    </p:spTree>
    <p:extLst>
      <p:ext uri="{BB962C8B-B14F-4D97-AF65-F5344CB8AC3E}">
        <p14:creationId xmlns:p14="http://schemas.microsoft.com/office/powerpoint/2010/main" val="168849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B7C1-3734-4096-990C-135BF65422A1}"/>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7768FEB4-C067-45CC-BDA9-7A7A254FA2C8}"/>
              </a:ext>
            </a:extLst>
          </p:cNvPr>
          <p:cNvSpPr>
            <a:spLocks noGrp="1"/>
          </p:cNvSpPr>
          <p:nvPr>
            <p:ph idx="1"/>
          </p:nvPr>
        </p:nvSpPr>
        <p:spPr/>
        <p:txBody>
          <a:bodyPr/>
          <a:lstStyle/>
          <a:p>
            <a:r>
              <a:rPr lang="en-US"/>
              <a:t>Can you confirm the calculations for the indirect and total effects?</a:t>
            </a:r>
          </a:p>
        </p:txBody>
      </p:sp>
    </p:spTree>
    <p:extLst>
      <p:ext uri="{BB962C8B-B14F-4D97-AF65-F5344CB8AC3E}">
        <p14:creationId xmlns:p14="http://schemas.microsoft.com/office/powerpoint/2010/main" val="1256033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5369-C2CD-4B96-B441-418ABAEA94A8}"/>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CE67DE6E-7BEA-4A2E-A98E-F7E8B5C462E1}"/>
              </a:ext>
            </a:extLst>
          </p:cNvPr>
          <p:cNvSpPr>
            <a:spLocks noGrp="1"/>
          </p:cNvSpPr>
          <p:nvPr>
            <p:ph idx="1"/>
          </p:nvPr>
        </p:nvSpPr>
        <p:spPr/>
        <p:txBody>
          <a:bodyPr/>
          <a:lstStyle/>
          <a:p>
            <a:r>
              <a:rPr lang="en-US"/>
              <a:t>The indirect effect is the coefficient of the a path multiplied by the coefficient of the b path:0.5517*0.4115 = 0.2270</a:t>
            </a:r>
          </a:p>
          <a:p>
            <a:r>
              <a:rPr lang="en-US"/>
              <a:t>The total effect is the sum of direct effect and the indirect effect:  0.4237 + 0.2270 = 0.6507 (with a little rounding error)</a:t>
            </a:r>
          </a:p>
          <a:p>
            <a:r>
              <a:rPr lang="en-US"/>
              <a:t>The total effect is not in the output above, so let’s add the </a:t>
            </a:r>
            <a:r>
              <a:rPr lang="en-US" b="1"/>
              <a:t>total</a:t>
            </a:r>
            <a:r>
              <a:rPr lang="en-US"/>
              <a:t> subcommand to get that</a:t>
            </a:r>
          </a:p>
        </p:txBody>
      </p:sp>
    </p:spTree>
    <p:extLst>
      <p:ext uri="{BB962C8B-B14F-4D97-AF65-F5344CB8AC3E}">
        <p14:creationId xmlns:p14="http://schemas.microsoft.com/office/powerpoint/2010/main" val="1269952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5487-5B4A-4172-A9A8-B2326B3C0091}"/>
              </a:ext>
            </a:extLst>
          </p:cNvPr>
          <p:cNvSpPr>
            <a:spLocks noGrp="1"/>
          </p:cNvSpPr>
          <p:nvPr>
            <p:ph type="title"/>
          </p:nvPr>
        </p:nvSpPr>
        <p:spPr/>
        <p:txBody>
          <a:bodyPr/>
          <a:lstStyle/>
          <a:p>
            <a:r>
              <a:rPr lang="en-US"/>
              <a:t>The </a:t>
            </a:r>
            <a:r>
              <a:rPr lang="en-US" b="1"/>
              <a:t>total</a:t>
            </a:r>
            <a:r>
              <a:rPr lang="en-US"/>
              <a:t> subcommand</a:t>
            </a:r>
          </a:p>
        </p:txBody>
      </p:sp>
      <p:sp>
        <p:nvSpPr>
          <p:cNvPr id="3" name="Content Placeholder 2">
            <a:extLst>
              <a:ext uri="{FF2B5EF4-FFF2-40B4-BE49-F238E27FC236}">
                <a16:creationId xmlns:a16="http://schemas.microsoft.com/office/drawing/2014/main" id="{C4D35260-1A15-44BB-9B43-A650852105AF}"/>
              </a:ext>
            </a:extLst>
          </p:cNvPr>
          <p:cNvSpPr>
            <a:spLocks noGrp="1"/>
          </p:cNvSpPr>
          <p:nvPr>
            <p:ph idx="1"/>
          </p:nvPr>
        </p:nvSpPr>
        <p:spPr/>
        <p:txBody>
          <a:bodyPr/>
          <a:lstStyle/>
          <a:p>
            <a:pPr marL="0" indent="0">
              <a:buNone/>
            </a:pPr>
            <a:r>
              <a:rPr lang="en-US" b="1"/>
              <a:t>process y = opinion /x = detail /m = feeling /model = 4 /total = 1 /seed = 30802022.</a:t>
            </a:r>
          </a:p>
          <a:p>
            <a:pPr marL="0" indent="0">
              <a:buNone/>
            </a:pPr>
            <a:endParaRPr lang="en-US"/>
          </a:p>
          <a:p>
            <a:r>
              <a:rPr lang="en-US"/>
              <a:t>Adds a new section to the output</a:t>
            </a:r>
          </a:p>
          <a:p>
            <a:r>
              <a:rPr lang="en-US"/>
              <a:t>Adds output to the top of part 4</a:t>
            </a:r>
          </a:p>
          <a:p>
            <a:pPr marL="0" indent="0">
              <a:buNone/>
            </a:pPr>
            <a:endParaRPr lang="en-US"/>
          </a:p>
        </p:txBody>
      </p:sp>
    </p:spTree>
    <p:extLst>
      <p:ext uri="{BB962C8B-B14F-4D97-AF65-F5344CB8AC3E}">
        <p14:creationId xmlns:p14="http://schemas.microsoft.com/office/powerpoint/2010/main" val="2057886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3C5A-5538-4E23-8D12-48C0C75026AE}"/>
              </a:ext>
            </a:extLst>
          </p:cNvPr>
          <p:cNvSpPr>
            <a:spLocks noGrp="1"/>
          </p:cNvSpPr>
          <p:nvPr>
            <p:ph type="title"/>
          </p:nvPr>
        </p:nvSpPr>
        <p:spPr/>
        <p:txBody>
          <a:bodyPr/>
          <a:lstStyle/>
          <a:p>
            <a:r>
              <a:rPr lang="en-US"/>
              <a:t>Added output</a:t>
            </a:r>
          </a:p>
        </p:txBody>
      </p:sp>
      <p:sp>
        <p:nvSpPr>
          <p:cNvPr id="3" name="Content Placeholder 2">
            <a:extLst>
              <a:ext uri="{FF2B5EF4-FFF2-40B4-BE49-F238E27FC236}">
                <a16:creationId xmlns:a16="http://schemas.microsoft.com/office/drawing/2014/main" id="{BDAF2239-0432-42EF-A32B-C1922A05E1DA}"/>
              </a:ext>
            </a:extLst>
          </p:cNvPr>
          <p:cNvSpPr>
            <a:spLocks noGrp="1"/>
          </p:cNvSpPr>
          <p:nvPr>
            <p:ph idx="1"/>
          </p:nvPr>
        </p:nvSpPr>
        <p:spPr/>
        <p:txBody>
          <a:bodyPr>
            <a:normAutofit fontScale="77500" lnSpcReduction="20000"/>
          </a:bodyPr>
          <a:lstStyle/>
          <a:p>
            <a:pPr marL="0" indent="0">
              <a:buNone/>
            </a:pPr>
            <a:r>
              <a:rPr lang="en-US"/>
              <a:t>************************** TOTAL EFFECT MODEL ****************************</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F          df1              df2              p</a:t>
            </a:r>
          </a:p>
          <a:p>
            <a:pPr marL="0" indent="0">
              <a:buNone/>
            </a:pPr>
            <a:r>
              <a:rPr lang="en-US"/>
              <a:t>      .6215      .3862    71.0973   124.6031     1.0000   198.0000      .0000</a:t>
            </a:r>
          </a:p>
          <a:p>
            <a:pPr marL="0" indent="0">
              <a:buNone/>
            </a:pPr>
            <a:endParaRPr lang="en-US"/>
          </a:p>
          <a:p>
            <a:pPr marL="0" indent="0">
              <a:buNone/>
            </a:pPr>
            <a:r>
              <a:rPr lang="en-US"/>
              <a:t>Model</a:t>
            </a:r>
          </a:p>
          <a:p>
            <a:pPr marL="0" indent="0">
              <a:buNone/>
            </a:pPr>
            <a:r>
              <a:rPr lang="en-US"/>
              <a:t>                        coeff              se               t              p           LLCI          ULCI</a:t>
            </a:r>
          </a:p>
          <a:p>
            <a:pPr marL="0" indent="0">
              <a:buNone/>
            </a:pPr>
            <a:r>
              <a:rPr lang="en-US"/>
              <a:t>constant    18.4162     3.1027     5.9355      .0000    12.2976    24.5348</a:t>
            </a:r>
          </a:p>
          <a:p>
            <a:pPr marL="0" indent="0">
              <a:buNone/>
            </a:pPr>
            <a:r>
              <a:rPr lang="en-US"/>
              <a:t>detail              .6508        .0583  11.1626      .0000         .5358        .7657</a:t>
            </a:r>
          </a:p>
          <a:p>
            <a:pPr marL="0" indent="0">
              <a:buNone/>
            </a:pPr>
            <a:endParaRPr lang="en-US"/>
          </a:p>
        </p:txBody>
      </p:sp>
    </p:spTree>
    <p:extLst>
      <p:ext uri="{BB962C8B-B14F-4D97-AF65-F5344CB8AC3E}">
        <p14:creationId xmlns:p14="http://schemas.microsoft.com/office/powerpoint/2010/main" val="113385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AD74-B3D2-4D33-B7D6-60CF0459F6F6}"/>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1C30277C-5B33-47D2-8954-D3CABC5E0787}"/>
              </a:ext>
            </a:extLst>
          </p:cNvPr>
          <p:cNvSpPr>
            <a:spLocks noGrp="1"/>
          </p:cNvSpPr>
          <p:nvPr>
            <p:ph idx="1"/>
          </p:nvPr>
        </p:nvSpPr>
        <p:spPr/>
        <p:txBody>
          <a:bodyPr>
            <a:normAutofit fontScale="62500" lnSpcReduction="20000"/>
          </a:bodyPr>
          <a:lstStyle/>
          <a:p>
            <a:pPr marL="0" indent="0">
              <a:buNone/>
            </a:pPr>
            <a:r>
              <a:rPr lang="en-US" b="1"/>
              <a:t>************** TOTAL, DIRECT, AND INDIRECT EFFECTS OF X ON Y **************</a:t>
            </a:r>
          </a:p>
          <a:p>
            <a:pPr marL="0" indent="0">
              <a:buNone/>
            </a:pPr>
            <a:endParaRPr lang="en-US" b="1"/>
          </a:p>
          <a:p>
            <a:pPr marL="0" indent="0">
              <a:buNone/>
            </a:pPr>
            <a:r>
              <a:rPr lang="en-US" b="1"/>
              <a:t>Total effect of X on Y</a:t>
            </a:r>
          </a:p>
          <a:p>
            <a:pPr marL="0" indent="0">
              <a:buNone/>
            </a:pPr>
            <a:r>
              <a:rPr lang="en-US" b="1"/>
              <a:t>      Effect           se                 t              p         LLCI       ULCI</a:t>
            </a:r>
          </a:p>
          <a:p>
            <a:pPr marL="0" indent="0">
              <a:buNone/>
            </a:pPr>
            <a:r>
              <a:rPr lang="en-US" b="1"/>
              <a:t>      .6508      .0583    11.1626      .0000      .5358      .7657</a:t>
            </a:r>
          </a:p>
          <a:p>
            <a:pPr marL="0" indent="0">
              <a:buNone/>
            </a:pPr>
            <a:endParaRPr lang="en-US"/>
          </a:p>
          <a:p>
            <a:pPr marL="0" indent="0">
              <a:buNone/>
            </a:pPr>
            <a:r>
              <a:rPr lang="en-US"/>
              <a:t>Direct effect of X on Y</a:t>
            </a:r>
          </a:p>
          <a:p>
            <a:pPr marL="0" indent="0">
              <a:buNone/>
            </a:pPr>
            <a:r>
              <a:rPr lang="en-US"/>
              <a:t>      Effect           se                t              p         LLCI       ULCI</a:t>
            </a:r>
          </a:p>
          <a:p>
            <a:pPr marL="0" indent="0">
              <a:buNone/>
            </a:pPr>
            <a:r>
              <a:rPr lang="en-US"/>
              <a:t>      .4237      .0676     6.2676      .0000      .2904      .5571</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feeling      .2270       .0480         .1348         .3224</a:t>
            </a:r>
          </a:p>
        </p:txBody>
      </p:sp>
    </p:spTree>
    <p:extLst>
      <p:ext uri="{BB962C8B-B14F-4D97-AF65-F5344CB8AC3E}">
        <p14:creationId xmlns:p14="http://schemas.microsoft.com/office/powerpoint/2010/main" val="2737581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8078-2FCA-409F-8CC5-13E1348FE2BB}"/>
              </a:ext>
            </a:extLst>
          </p:cNvPr>
          <p:cNvSpPr>
            <a:spLocks noGrp="1"/>
          </p:cNvSpPr>
          <p:nvPr>
            <p:ph type="title"/>
          </p:nvPr>
        </p:nvSpPr>
        <p:spPr/>
        <p:txBody>
          <a:bodyPr/>
          <a:lstStyle/>
          <a:p>
            <a:r>
              <a:rPr lang="en-US"/>
              <a:t>The </a:t>
            </a:r>
            <a:r>
              <a:rPr lang="en-US" b="1"/>
              <a:t>boot</a:t>
            </a:r>
            <a:r>
              <a:rPr lang="en-US"/>
              <a:t> subcommand</a:t>
            </a:r>
          </a:p>
        </p:txBody>
      </p:sp>
      <p:sp>
        <p:nvSpPr>
          <p:cNvPr id="3" name="Content Placeholder 2">
            <a:extLst>
              <a:ext uri="{FF2B5EF4-FFF2-40B4-BE49-F238E27FC236}">
                <a16:creationId xmlns:a16="http://schemas.microsoft.com/office/drawing/2014/main" id="{7249C272-457B-4C2D-B9F0-703E7E3F59B7}"/>
              </a:ext>
            </a:extLst>
          </p:cNvPr>
          <p:cNvSpPr>
            <a:spLocks noGrp="1"/>
          </p:cNvSpPr>
          <p:nvPr>
            <p:ph idx="1"/>
          </p:nvPr>
        </p:nvSpPr>
        <p:spPr/>
        <p:txBody>
          <a:bodyPr>
            <a:normAutofit/>
          </a:bodyPr>
          <a:lstStyle/>
          <a:p>
            <a:r>
              <a:rPr lang="en-US"/>
              <a:t>See pages 99-109</a:t>
            </a:r>
          </a:p>
          <a:p>
            <a:r>
              <a:rPr lang="en-US"/>
              <a:t>Bootstrapping is the process of resampling the data many times (with replacement) to create a standard error and/or confidence interval</a:t>
            </a:r>
          </a:p>
          <a:p>
            <a:r>
              <a:rPr lang="en-US"/>
              <a:t>The </a:t>
            </a:r>
            <a:r>
              <a:rPr lang="en-US" b="1"/>
              <a:t>boot = XXX</a:t>
            </a:r>
            <a:r>
              <a:rPr lang="en-US"/>
              <a:t> optional subcommand can be used to change the number of bootstrapped samples used to calculate the standard error and confidence interval</a:t>
            </a:r>
          </a:p>
          <a:p>
            <a:r>
              <a:rPr lang="en-US"/>
              <a:t>Replace “XXX” with the desired number of samples </a:t>
            </a:r>
          </a:p>
          <a:p>
            <a:r>
              <a:rPr lang="en-US"/>
              <a:t>The default is 5000</a:t>
            </a:r>
          </a:p>
          <a:p>
            <a:r>
              <a:rPr lang="en-US"/>
              <a:t>Let’s request 10000 bootstrapped samples</a:t>
            </a:r>
          </a:p>
        </p:txBody>
      </p:sp>
    </p:spTree>
    <p:extLst>
      <p:ext uri="{BB962C8B-B14F-4D97-AF65-F5344CB8AC3E}">
        <p14:creationId xmlns:p14="http://schemas.microsoft.com/office/powerpoint/2010/main" val="156425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FA09-83D0-42C8-9BD7-EA89DE24BD9E}"/>
              </a:ext>
            </a:extLst>
          </p:cNvPr>
          <p:cNvSpPr>
            <a:spLocks noGrp="1"/>
          </p:cNvSpPr>
          <p:nvPr>
            <p:ph type="title"/>
          </p:nvPr>
        </p:nvSpPr>
        <p:spPr/>
        <p:txBody>
          <a:bodyPr/>
          <a:lstStyle/>
          <a:p>
            <a:r>
              <a:rPr lang="en-US"/>
              <a:t>Getting the macro</a:t>
            </a:r>
          </a:p>
        </p:txBody>
      </p:sp>
      <p:sp>
        <p:nvSpPr>
          <p:cNvPr id="3" name="Content Placeholder 2">
            <a:extLst>
              <a:ext uri="{FF2B5EF4-FFF2-40B4-BE49-F238E27FC236}">
                <a16:creationId xmlns:a16="http://schemas.microsoft.com/office/drawing/2014/main" id="{91F77B56-9726-4938-8813-F33A8DAD4AD5}"/>
              </a:ext>
            </a:extLst>
          </p:cNvPr>
          <p:cNvSpPr>
            <a:spLocks noGrp="1"/>
          </p:cNvSpPr>
          <p:nvPr>
            <p:ph idx="1"/>
          </p:nvPr>
        </p:nvSpPr>
        <p:spPr/>
        <p:txBody>
          <a:bodyPr/>
          <a:lstStyle/>
          <a:p>
            <a:r>
              <a:rPr lang="en-US"/>
              <a:t>Go to </a:t>
            </a:r>
            <a:r>
              <a:rPr lang="en-US">
                <a:hlinkClick r:id="rId2"/>
              </a:rPr>
              <a:t>processmacro.org</a:t>
            </a:r>
            <a:r>
              <a:rPr lang="en-US"/>
              <a:t> </a:t>
            </a:r>
          </a:p>
          <a:p>
            <a:r>
              <a:rPr lang="en-US"/>
              <a:t>Downloads tab (at the top of the page)</a:t>
            </a:r>
          </a:p>
          <a:p>
            <a:r>
              <a:rPr lang="en-US"/>
              <a:t>Download the zipped file, and then unzip the file</a:t>
            </a:r>
          </a:p>
          <a:p>
            <a:r>
              <a:rPr lang="en-US"/>
              <a:t>Read the Installing PROCESS custom dialog PDF</a:t>
            </a:r>
          </a:p>
          <a:p>
            <a:r>
              <a:rPr lang="en-US"/>
              <a:t>Open and run the process.sps file</a:t>
            </a:r>
          </a:p>
          <a:p>
            <a:pPr lvl="1"/>
            <a:r>
              <a:rPr lang="en-US"/>
              <a:t>The custom dialog will remain installed as you open and close the SPSS program</a:t>
            </a:r>
          </a:p>
          <a:p>
            <a:pPr lvl="1"/>
            <a:r>
              <a:rPr lang="en-US"/>
              <a:t>You </a:t>
            </a:r>
            <a:r>
              <a:rPr lang="en-US" b="1"/>
              <a:t>MUST</a:t>
            </a:r>
            <a:r>
              <a:rPr lang="en-US"/>
              <a:t> run the process.sps file </a:t>
            </a:r>
            <a:r>
              <a:rPr lang="en-US" b="1"/>
              <a:t>EACH</a:t>
            </a:r>
            <a:r>
              <a:rPr lang="en-US"/>
              <a:t> time you open SPSS and want to use the PROCESS macro</a:t>
            </a:r>
          </a:p>
        </p:txBody>
      </p:sp>
    </p:spTree>
    <p:extLst>
      <p:ext uri="{BB962C8B-B14F-4D97-AF65-F5344CB8AC3E}">
        <p14:creationId xmlns:p14="http://schemas.microsoft.com/office/powerpoint/2010/main" val="419038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4298-F8D6-41F2-B990-007E48A89681}"/>
              </a:ext>
            </a:extLst>
          </p:cNvPr>
          <p:cNvSpPr>
            <a:spLocks noGrp="1"/>
          </p:cNvSpPr>
          <p:nvPr>
            <p:ph type="title"/>
          </p:nvPr>
        </p:nvSpPr>
        <p:spPr/>
        <p:txBody>
          <a:bodyPr/>
          <a:lstStyle/>
          <a:p>
            <a:r>
              <a:rPr lang="en-US"/>
              <a:t>The </a:t>
            </a:r>
            <a:r>
              <a:rPr lang="en-US" b="1"/>
              <a:t>boot</a:t>
            </a:r>
            <a:r>
              <a:rPr lang="en-US"/>
              <a:t> subcommand continued</a:t>
            </a:r>
          </a:p>
        </p:txBody>
      </p:sp>
      <p:sp>
        <p:nvSpPr>
          <p:cNvPr id="3" name="Content Placeholder 2">
            <a:extLst>
              <a:ext uri="{FF2B5EF4-FFF2-40B4-BE49-F238E27FC236}">
                <a16:creationId xmlns:a16="http://schemas.microsoft.com/office/drawing/2014/main" id="{E9323B9E-CE2A-4FEE-AC47-7EE24C9CA21C}"/>
              </a:ext>
            </a:extLst>
          </p:cNvPr>
          <p:cNvSpPr>
            <a:spLocks noGrp="1"/>
          </p:cNvSpPr>
          <p:nvPr>
            <p:ph idx="1"/>
          </p:nvPr>
        </p:nvSpPr>
        <p:spPr/>
        <p:txBody>
          <a:bodyPr/>
          <a:lstStyle/>
          <a:p>
            <a:pPr marL="0" indent="0">
              <a:buNone/>
            </a:pPr>
            <a:r>
              <a:rPr lang="en-US" b="1"/>
              <a:t>process y = opinion /x = detail /m = feeling /model = 4 /boot = 10000 /seed = 30802022.</a:t>
            </a:r>
          </a:p>
        </p:txBody>
      </p:sp>
    </p:spTree>
    <p:extLst>
      <p:ext uri="{BB962C8B-B14F-4D97-AF65-F5344CB8AC3E}">
        <p14:creationId xmlns:p14="http://schemas.microsoft.com/office/powerpoint/2010/main" val="121056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B39E-994E-4001-A361-4A28A70C7EE5}"/>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845D5A4C-1BC7-4354-9FAA-F3EEE8D7600E}"/>
              </a:ext>
            </a:extLst>
          </p:cNvPr>
          <p:cNvSpPr>
            <a:spLocks noGrp="1"/>
          </p:cNvSpPr>
          <p:nvPr>
            <p:ph idx="1"/>
          </p:nvPr>
        </p:nvSpPr>
        <p:spPr/>
        <p:txBody>
          <a:bodyPr>
            <a:normAutofit fontScale="92500" lnSpcReduction="10000"/>
          </a:bodyPr>
          <a:lstStyle/>
          <a:p>
            <a:pPr marL="0" indent="0">
              <a:buNone/>
            </a:pPr>
            <a:r>
              <a:rPr lang="en-US"/>
              <a:t>*********************** ANALYSIS NOTES AND ERRORS ************************</a:t>
            </a:r>
          </a:p>
          <a:p>
            <a:pPr marL="0" indent="0">
              <a:buNone/>
            </a:pPr>
            <a:endParaRPr lang="en-US"/>
          </a:p>
          <a:p>
            <a:pPr marL="0" indent="0">
              <a:buNone/>
            </a:pPr>
            <a:r>
              <a:rPr lang="en-US"/>
              <a:t>Level of confidence for all confidence intervals in output:</a:t>
            </a:r>
          </a:p>
          <a:p>
            <a:pPr marL="0" indent="0">
              <a:buNone/>
            </a:pPr>
            <a:r>
              <a:rPr lang="en-US"/>
              <a:t>  95.0000</a:t>
            </a:r>
          </a:p>
          <a:p>
            <a:pPr marL="0" indent="0">
              <a:buNone/>
            </a:pPr>
            <a:endParaRPr lang="en-US"/>
          </a:p>
          <a:p>
            <a:pPr marL="0" indent="0">
              <a:buNone/>
            </a:pPr>
            <a:r>
              <a:rPr lang="en-US"/>
              <a:t>Number of bootstrap samples for </a:t>
            </a:r>
            <a:r>
              <a:rPr lang="en-US" b="1"/>
              <a:t>percentile</a:t>
            </a:r>
            <a:r>
              <a:rPr lang="en-US"/>
              <a:t> bootstrap confidence intervals:</a:t>
            </a:r>
          </a:p>
          <a:p>
            <a:pPr marL="0" indent="0">
              <a:buNone/>
            </a:pPr>
            <a:r>
              <a:rPr lang="en-US" b="1"/>
              <a:t>  10000</a:t>
            </a:r>
          </a:p>
          <a:p>
            <a:pPr marL="0" indent="0">
              <a:buNone/>
            </a:pPr>
            <a:endParaRPr lang="en-US"/>
          </a:p>
          <a:p>
            <a:pPr marL="0" indent="0">
              <a:buNone/>
            </a:pPr>
            <a:r>
              <a:rPr lang="en-US"/>
              <a:t>------ END MATRIX -----</a:t>
            </a:r>
          </a:p>
        </p:txBody>
      </p:sp>
    </p:spTree>
    <p:extLst>
      <p:ext uri="{BB962C8B-B14F-4D97-AF65-F5344CB8AC3E}">
        <p14:creationId xmlns:p14="http://schemas.microsoft.com/office/powerpoint/2010/main" val="3639312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6BCB-1F43-4A55-99B7-D0E87AF7BA15}"/>
              </a:ext>
            </a:extLst>
          </p:cNvPr>
          <p:cNvSpPr>
            <a:spLocks noGrp="1"/>
          </p:cNvSpPr>
          <p:nvPr>
            <p:ph type="title"/>
          </p:nvPr>
        </p:nvSpPr>
        <p:spPr/>
        <p:txBody>
          <a:bodyPr/>
          <a:lstStyle/>
          <a:p>
            <a:r>
              <a:rPr lang="en-US"/>
              <a:t>The </a:t>
            </a:r>
            <a:r>
              <a:rPr lang="en-US" b="1"/>
              <a:t>bc</a:t>
            </a:r>
            <a:r>
              <a:rPr lang="en-US"/>
              <a:t> subcommand</a:t>
            </a:r>
          </a:p>
        </p:txBody>
      </p:sp>
      <p:sp>
        <p:nvSpPr>
          <p:cNvPr id="3" name="Content Placeholder 2">
            <a:extLst>
              <a:ext uri="{FF2B5EF4-FFF2-40B4-BE49-F238E27FC236}">
                <a16:creationId xmlns:a16="http://schemas.microsoft.com/office/drawing/2014/main" id="{777CBFF2-A83D-4C20-A862-3202736E56CD}"/>
              </a:ext>
            </a:extLst>
          </p:cNvPr>
          <p:cNvSpPr>
            <a:spLocks noGrp="1"/>
          </p:cNvSpPr>
          <p:nvPr>
            <p:ph idx="1"/>
          </p:nvPr>
        </p:nvSpPr>
        <p:spPr/>
        <p:txBody>
          <a:bodyPr>
            <a:normAutofit/>
          </a:bodyPr>
          <a:lstStyle/>
          <a:p>
            <a:r>
              <a:rPr lang="en-US"/>
              <a:t>Biased-corrected bootstrapped confidence intervals can be requested with the subcommand bc = 1</a:t>
            </a:r>
          </a:p>
          <a:p>
            <a:pPr marL="0" indent="0">
              <a:buNone/>
            </a:pPr>
            <a:endParaRPr lang="en-US"/>
          </a:p>
          <a:p>
            <a:pPr marL="0" indent="0">
              <a:buNone/>
            </a:pPr>
            <a:r>
              <a:rPr lang="en-US" b="1"/>
              <a:t>process y = opinion /x = detail /m = feeling impact /total = 1 /model = 4 /seed = 30802022 /bc = 1.</a:t>
            </a:r>
          </a:p>
          <a:p>
            <a:pPr marL="0" indent="0">
              <a:buNone/>
            </a:pPr>
            <a:endParaRPr lang="en-US"/>
          </a:p>
        </p:txBody>
      </p:sp>
    </p:spTree>
    <p:extLst>
      <p:ext uri="{BB962C8B-B14F-4D97-AF65-F5344CB8AC3E}">
        <p14:creationId xmlns:p14="http://schemas.microsoft.com/office/powerpoint/2010/main" val="675648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A095-29A9-400C-B5B8-AA326644F641}"/>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ECB20526-0AC0-436C-A9D9-201359DF1529}"/>
              </a:ext>
            </a:extLst>
          </p:cNvPr>
          <p:cNvSpPr>
            <a:spLocks noGrp="1"/>
          </p:cNvSpPr>
          <p:nvPr>
            <p:ph idx="1"/>
          </p:nvPr>
        </p:nvSpPr>
        <p:spPr/>
        <p:txBody>
          <a:bodyPr>
            <a:normAutofit fontScale="55000" lnSpcReduction="20000"/>
          </a:bodyPr>
          <a:lstStyle/>
          <a:p>
            <a:pPr marL="0" indent="0">
              <a:buNone/>
            </a:pPr>
            <a:r>
              <a:rPr lang="en-US"/>
              <a:t>************** TOTAL, DIRECT, AND INDIRECT EFFECTS OF X ON Y ************** </a:t>
            </a:r>
          </a:p>
          <a:p>
            <a:pPr marL="0" indent="0">
              <a:buNone/>
            </a:pPr>
            <a:r>
              <a:rPr lang="en-US"/>
              <a:t> </a:t>
            </a:r>
          </a:p>
          <a:p>
            <a:pPr marL="0" indent="0">
              <a:buNone/>
            </a:pPr>
            <a:r>
              <a:rPr lang="en-US"/>
              <a:t>Total effect of X on Y </a:t>
            </a:r>
          </a:p>
          <a:p>
            <a:pPr marL="0" indent="0">
              <a:buNone/>
            </a:pPr>
            <a:r>
              <a:rPr lang="en-US"/>
              <a:t>       Effect              se                t                p          LLCI         ULCI </a:t>
            </a:r>
          </a:p>
          <a:p>
            <a:pPr marL="0" indent="0">
              <a:buNone/>
            </a:pPr>
            <a:r>
              <a:rPr lang="en-US"/>
              <a:t>     0.6508     0.0583    11.1626     0.0000     0.5358     0.7657 </a:t>
            </a:r>
          </a:p>
          <a:p>
            <a:pPr marL="0" indent="0">
              <a:buNone/>
            </a:pPr>
            <a:r>
              <a:rPr lang="en-US"/>
              <a:t> </a:t>
            </a:r>
          </a:p>
          <a:p>
            <a:pPr marL="0" indent="0">
              <a:buNone/>
            </a:pPr>
            <a:r>
              <a:rPr lang="en-US"/>
              <a:t>Direct effect of X on Y </a:t>
            </a:r>
          </a:p>
          <a:p>
            <a:pPr marL="0" indent="0">
              <a:buNone/>
            </a:pPr>
            <a:r>
              <a:rPr lang="en-US"/>
              <a:t>       Effect             se                t               p          LLCI         ULCI </a:t>
            </a:r>
          </a:p>
          <a:p>
            <a:pPr marL="0" indent="0">
              <a:buNone/>
            </a:pPr>
            <a:r>
              <a:rPr lang="en-US"/>
              <a:t>     0.4213     0.0755     5.5825     0.0000     0.2724     0.5701 </a:t>
            </a:r>
          </a:p>
          <a:p>
            <a:pPr marL="0" indent="0">
              <a:buNone/>
            </a:pPr>
            <a:r>
              <a:rPr lang="en-US"/>
              <a:t> </a:t>
            </a:r>
          </a:p>
          <a:p>
            <a:pPr marL="0" indent="0">
              <a:buNone/>
            </a:pPr>
            <a:r>
              <a:rPr lang="en-US"/>
              <a:t>Indirect effect(s) of X on Y: </a:t>
            </a:r>
          </a:p>
          <a:p>
            <a:pPr marL="0" indent="0">
              <a:buNone/>
            </a:pPr>
            <a:r>
              <a:rPr lang="en-US"/>
              <a:t>                   Effect     BootSE BootLLCI BootULCI </a:t>
            </a:r>
          </a:p>
          <a:p>
            <a:pPr marL="0" indent="0">
              <a:buNone/>
            </a:pPr>
            <a:r>
              <a:rPr lang="en-US"/>
              <a:t>TOTAL      0.2295     0.0619     0.1061     0.3515 </a:t>
            </a:r>
          </a:p>
          <a:p>
            <a:pPr marL="0" indent="0">
              <a:buNone/>
            </a:pPr>
            <a:r>
              <a:rPr lang="en-US"/>
              <a:t>feeling     0.2260     0.0491     0.1351     0.3275 </a:t>
            </a:r>
          </a:p>
          <a:p>
            <a:pPr marL="0" indent="0">
              <a:buNone/>
            </a:pPr>
            <a:r>
              <a:rPr lang="en-US"/>
              <a:t>impact     0.0035     0.0503    -0.0903     0.1058</a:t>
            </a:r>
          </a:p>
        </p:txBody>
      </p:sp>
    </p:spTree>
    <p:extLst>
      <p:ext uri="{BB962C8B-B14F-4D97-AF65-F5344CB8AC3E}">
        <p14:creationId xmlns:p14="http://schemas.microsoft.com/office/powerpoint/2010/main" val="3100575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F02A-2D84-4F72-994B-4785CB4C6E82}"/>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78533E8-B53A-41DD-B64B-D6580CBA7BFD}"/>
              </a:ext>
            </a:extLst>
          </p:cNvPr>
          <p:cNvSpPr>
            <a:spLocks noGrp="1"/>
          </p:cNvSpPr>
          <p:nvPr>
            <p:ph idx="1"/>
          </p:nvPr>
        </p:nvSpPr>
        <p:spPr/>
        <p:txBody>
          <a:bodyPr>
            <a:normAutofit fontScale="92500" lnSpcReduction="20000"/>
          </a:bodyPr>
          <a:lstStyle/>
          <a:p>
            <a:pPr marL="0" indent="0">
              <a:buNone/>
            </a:pPr>
            <a:r>
              <a:rPr lang="en-US"/>
              <a:t>*********************** ANALYSIS NOTES AND ERRORS ************************ </a:t>
            </a:r>
          </a:p>
          <a:p>
            <a:pPr marL="0" indent="0">
              <a:buNone/>
            </a:pPr>
            <a:r>
              <a:rPr lang="en-US"/>
              <a:t> </a:t>
            </a:r>
          </a:p>
          <a:p>
            <a:pPr marL="0" indent="0">
              <a:buNone/>
            </a:pPr>
            <a:r>
              <a:rPr lang="en-US"/>
              <a:t>Level of confidence for all confidence intervals in output: </a:t>
            </a:r>
          </a:p>
          <a:p>
            <a:pPr marL="0" indent="0">
              <a:buNone/>
            </a:pPr>
            <a:r>
              <a:rPr lang="en-US"/>
              <a:t>  95.0000 </a:t>
            </a:r>
          </a:p>
          <a:p>
            <a:pPr marL="0" indent="0">
              <a:buNone/>
            </a:pPr>
            <a:r>
              <a:rPr lang="en-US"/>
              <a:t> </a:t>
            </a:r>
          </a:p>
          <a:p>
            <a:pPr marL="0" indent="0">
              <a:buNone/>
            </a:pPr>
            <a:r>
              <a:rPr lang="en-US"/>
              <a:t>Number of bootstrap samples for </a:t>
            </a:r>
            <a:r>
              <a:rPr lang="en-US" b="1"/>
              <a:t>bias-corrected </a:t>
            </a:r>
            <a:r>
              <a:rPr lang="en-US"/>
              <a:t>bootstrap confidence intervals: </a:t>
            </a:r>
          </a:p>
          <a:p>
            <a:pPr marL="0" indent="0">
              <a:buNone/>
            </a:pPr>
            <a:r>
              <a:rPr lang="en-US"/>
              <a:t>  5000 </a:t>
            </a:r>
          </a:p>
          <a:p>
            <a:pPr marL="0" indent="0">
              <a:buNone/>
            </a:pPr>
            <a:r>
              <a:rPr lang="en-US"/>
              <a:t> </a:t>
            </a:r>
          </a:p>
          <a:p>
            <a:pPr marL="0" indent="0">
              <a:buNone/>
            </a:pPr>
            <a:r>
              <a:rPr lang="en-US"/>
              <a:t>------ END MATRIX -----</a:t>
            </a:r>
          </a:p>
          <a:p>
            <a:pPr marL="0" indent="0">
              <a:buNone/>
            </a:pPr>
            <a:endParaRPr lang="en-US"/>
          </a:p>
        </p:txBody>
      </p:sp>
    </p:spTree>
    <p:extLst>
      <p:ext uri="{BB962C8B-B14F-4D97-AF65-F5344CB8AC3E}">
        <p14:creationId xmlns:p14="http://schemas.microsoft.com/office/powerpoint/2010/main" val="2796097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CEFC-F74C-4056-A188-6EB543F94D43}"/>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129455A3-0FDC-4F95-B0F4-013FECD59290}"/>
              </a:ext>
            </a:extLst>
          </p:cNvPr>
          <p:cNvSpPr>
            <a:spLocks noGrp="1"/>
          </p:cNvSpPr>
          <p:nvPr>
            <p:ph idx="1"/>
          </p:nvPr>
        </p:nvSpPr>
        <p:spPr/>
        <p:txBody>
          <a:bodyPr/>
          <a:lstStyle/>
          <a:p>
            <a:r>
              <a:rPr lang="en-US"/>
              <a:t>When presenting the results, should you use the original metric of the variables, or should the coefficients be standardized?</a:t>
            </a:r>
          </a:p>
        </p:txBody>
      </p:sp>
    </p:spTree>
    <p:extLst>
      <p:ext uri="{BB962C8B-B14F-4D97-AF65-F5344CB8AC3E}">
        <p14:creationId xmlns:p14="http://schemas.microsoft.com/office/powerpoint/2010/main" val="162874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1BDA-646B-4056-8471-5CC441A753E5}"/>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8C929D18-2EF6-4160-B8B0-2E51E7F89EB3}"/>
              </a:ext>
            </a:extLst>
          </p:cNvPr>
          <p:cNvSpPr>
            <a:spLocks noGrp="1"/>
          </p:cNvSpPr>
          <p:nvPr>
            <p:ph idx="1"/>
          </p:nvPr>
        </p:nvSpPr>
        <p:spPr/>
        <p:txBody>
          <a:bodyPr>
            <a:normAutofit/>
          </a:bodyPr>
          <a:lstStyle/>
          <a:p>
            <a:r>
              <a:rPr lang="en-US"/>
              <a:t>It depends!  (What other answer did you expect??)</a:t>
            </a:r>
          </a:p>
          <a:p>
            <a:r>
              <a:rPr lang="en-US"/>
              <a:t>If the original metrics of the variables are meaningful, then there may be no need to standardize the results</a:t>
            </a:r>
          </a:p>
          <a:p>
            <a:r>
              <a:rPr lang="en-US"/>
              <a:t>If the metrics of the variables are arbitrary, then perhaps standardizing is a good idea</a:t>
            </a:r>
          </a:p>
        </p:txBody>
      </p:sp>
    </p:spTree>
    <p:extLst>
      <p:ext uri="{BB962C8B-B14F-4D97-AF65-F5344CB8AC3E}">
        <p14:creationId xmlns:p14="http://schemas.microsoft.com/office/powerpoint/2010/main" val="7086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A80F-F495-49E6-9341-89FD304CCB7C}"/>
              </a:ext>
            </a:extLst>
          </p:cNvPr>
          <p:cNvSpPr>
            <a:spLocks noGrp="1"/>
          </p:cNvSpPr>
          <p:nvPr>
            <p:ph type="title"/>
          </p:nvPr>
        </p:nvSpPr>
        <p:spPr/>
        <p:txBody>
          <a:bodyPr/>
          <a:lstStyle/>
          <a:p>
            <a:r>
              <a:rPr lang="en-US"/>
              <a:t>Hayes’ comments</a:t>
            </a:r>
          </a:p>
        </p:txBody>
      </p:sp>
      <p:sp>
        <p:nvSpPr>
          <p:cNvPr id="3" name="Content Placeholder 2">
            <a:extLst>
              <a:ext uri="{FF2B5EF4-FFF2-40B4-BE49-F238E27FC236}">
                <a16:creationId xmlns:a16="http://schemas.microsoft.com/office/drawing/2014/main" id="{3103D269-4BCA-441B-AD72-CE2CE7E30CB4}"/>
              </a:ext>
            </a:extLst>
          </p:cNvPr>
          <p:cNvSpPr>
            <a:spLocks noGrp="1"/>
          </p:cNvSpPr>
          <p:nvPr>
            <p:ph idx="1"/>
          </p:nvPr>
        </p:nvSpPr>
        <p:spPr/>
        <p:txBody>
          <a:bodyPr/>
          <a:lstStyle/>
          <a:p>
            <a:r>
              <a:rPr lang="en-US"/>
              <a:t>Hayes is careful to note that fully standardized results make sense only when all of the variables in the model are continuous. </a:t>
            </a:r>
          </a:p>
          <a:p>
            <a:r>
              <a:rPr lang="en-US"/>
              <a:t>He warns against standardizing the coefficients of binary predictors, as this may not make much sense substantively. </a:t>
            </a:r>
          </a:p>
          <a:p>
            <a:r>
              <a:rPr lang="en-US"/>
              <a:t>If you request standardized coefficients and have specified a binary predictor variable (X), you will get only partially standardized results. </a:t>
            </a:r>
          </a:p>
          <a:p>
            <a:r>
              <a:rPr lang="en-US"/>
              <a:t>A note to this effect will be given in the final part of the output.</a:t>
            </a:r>
          </a:p>
        </p:txBody>
      </p:sp>
    </p:spTree>
    <p:extLst>
      <p:ext uri="{BB962C8B-B14F-4D97-AF65-F5344CB8AC3E}">
        <p14:creationId xmlns:p14="http://schemas.microsoft.com/office/powerpoint/2010/main" val="2940423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B8C4-B6AB-4E7E-8AFA-64BA1CFF23CF}"/>
              </a:ext>
            </a:extLst>
          </p:cNvPr>
          <p:cNvSpPr>
            <a:spLocks noGrp="1"/>
          </p:cNvSpPr>
          <p:nvPr>
            <p:ph type="title"/>
          </p:nvPr>
        </p:nvSpPr>
        <p:spPr/>
        <p:txBody>
          <a:bodyPr/>
          <a:lstStyle/>
          <a:p>
            <a:r>
              <a:rPr lang="en-US"/>
              <a:t>The </a:t>
            </a:r>
            <a:r>
              <a:rPr lang="en-US" b="1"/>
              <a:t>stand</a:t>
            </a:r>
            <a:r>
              <a:rPr lang="en-US"/>
              <a:t> subcommand</a:t>
            </a:r>
          </a:p>
        </p:txBody>
      </p:sp>
      <p:sp>
        <p:nvSpPr>
          <p:cNvPr id="3" name="Content Placeholder 2">
            <a:extLst>
              <a:ext uri="{FF2B5EF4-FFF2-40B4-BE49-F238E27FC236}">
                <a16:creationId xmlns:a16="http://schemas.microsoft.com/office/drawing/2014/main" id="{B929D679-D20C-4B81-BABF-985CBE227303}"/>
              </a:ext>
            </a:extLst>
          </p:cNvPr>
          <p:cNvSpPr>
            <a:spLocks noGrp="1"/>
          </p:cNvSpPr>
          <p:nvPr>
            <p:ph idx="1"/>
          </p:nvPr>
        </p:nvSpPr>
        <p:spPr/>
        <p:txBody>
          <a:bodyPr/>
          <a:lstStyle/>
          <a:p>
            <a:pPr marL="0" indent="0">
              <a:buNone/>
            </a:pPr>
            <a:r>
              <a:rPr lang="en-US" b="1"/>
              <a:t>process y = opinion /x = detail /m = feeling /total = 1/ model = 4/ seed = 30802022 /stand = 1.</a:t>
            </a:r>
          </a:p>
          <a:p>
            <a:pPr marL="0" indent="0">
              <a:buNone/>
            </a:pPr>
            <a:endParaRPr lang="en-US"/>
          </a:p>
          <a:p>
            <a:pPr marL="0" indent="0">
              <a:buNone/>
            </a:pPr>
            <a:r>
              <a:rPr lang="en-US"/>
              <a:t>Output will be added to parts 2 through 5 of the output</a:t>
            </a:r>
          </a:p>
        </p:txBody>
      </p:sp>
    </p:spTree>
    <p:extLst>
      <p:ext uri="{BB962C8B-B14F-4D97-AF65-F5344CB8AC3E}">
        <p14:creationId xmlns:p14="http://schemas.microsoft.com/office/powerpoint/2010/main" val="585985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A5FC-3423-4EFE-8673-291836CB99E9}"/>
              </a:ext>
            </a:extLst>
          </p:cNvPr>
          <p:cNvSpPr>
            <a:spLocks noGrp="1"/>
          </p:cNvSpPr>
          <p:nvPr>
            <p:ph type="title"/>
          </p:nvPr>
        </p:nvSpPr>
        <p:spPr/>
        <p:txBody>
          <a:bodyPr/>
          <a:lstStyle/>
          <a:p>
            <a:r>
              <a:rPr lang="en-US"/>
              <a:t>Added output</a:t>
            </a:r>
          </a:p>
        </p:txBody>
      </p:sp>
      <p:sp>
        <p:nvSpPr>
          <p:cNvPr id="3" name="Content Placeholder 2">
            <a:extLst>
              <a:ext uri="{FF2B5EF4-FFF2-40B4-BE49-F238E27FC236}">
                <a16:creationId xmlns:a16="http://schemas.microsoft.com/office/drawing/2014/main" id="{CF9B759A-35F6-4523-9A7A-E30EE0A3CF6A}"/>
              </a:ext>
            </a:extLst>
          </p:cNvPr>
          <p:cNvSpPr>
            <a:spLocks noGrp="1"/>
          </p:cNvSpPr>
          <p:nvPr>
            <p:ph idx="1"/>
          </p:nvPr>
        </p:nvSpPr>
        <p:spPr/>
        <p:txBody>
          <a:bodyPr>
            <a:normAutofit lnSpcReduction="10000"/>
          </a:bodyPr>
          <a:lstStyle/>
          <a:p>
            <a:pPr marL="0" indent="0">
              <a:buNone/>
            </a:pPr>
            <a:r>
              <a:rPr lang="en-US"/>
              <a:t>**************************************************************************</a:t>
            </a:r>
          </a:p>
          <a:p>
            <a:pPr marL="0" indent="0">
              <a:buNone/>
            </a:pPr>
            <a:r>
              <a:rPr lang="en-US"/>
              <a:t>OUTCOME VARIABLE:</a:t>
            </a:r>
          </a:p>
          <a:p>
            <a:pPr marL="0" indent="0">
              <a:buNone/>
            </a:pPr>
            <a:r>
              <a:rPr lang="en-US"/>
              <a:t> feeling</a:t>
            </a:r>
          </a:p>
          <a:p>
            <a:pPr marL="0" indent="0">
              <a:buNone/>
            </a:pPr>
            <a:endParaRPr lang="en-US"/>
          </a:p>
          <a:p>
            <a:pPr marL="0" indent="0">
              <a:buNone/>
            </a:pPr>
            <a:endParaRPr lang="en-US"/>
          </a:p>
          <a:p>
            <a:pPr marL="0" indent="0">
              <a:buNone/>
            </a:pPr>
            <a:r>
              <a:rPr lang="en-US" b="1"/>
              <a:t>Standardized coefficients</a:t>
            </a:r>
          </a:p>
          <a:p>
            <a:pPr marL="0" indent="0">
              <a:buNone/>
            </a:pPr>
            <a:r>
              <a:rPr lang="en-US" b="1"/>
              <a:t>                coeff</a:t>
            </a:r>
          </a:p>
          <a:p>
            <a:pPr marL="0" indent="0">
              <a:buNone/>
            </a:pPr>
            <a:r>
              <a:rPr lang="en-US" b="1"/>
              <a:t>detail      .5968</a:t>
            </a:r>
          </a:p>
        </p:txBody>
      </p:sp>
    </p:spTree>
    <p:extLst>
      <p:ext uri="{BB962C8B-B14F-4D97-AF65-F5344CB8AC3E}">
        <p14:creationId xmlns:p14="http://schemas.microsoft.com/office/powerpoint/2010/main" val="178191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40D7-FEF3-475F-889A-10514728E0F1}"/>
              </a:ext>
            </a:extLst>
          </p:cNvPr>
          <p:cNvSpPr>
            <a:spLocks noGrp="1"/>
          </p:cNvSpPr>
          <p:nvPr>
            <p:ph type="title"/>
          </p:nvPr>
        </p:nvSpPr>
        <p:spPr/>
        <p:txBody>
          <a:bodyPr/>
          <a:lstStyle/>
          <a:p>
            <a:r>
              <a:rPr lang="en-US"/>
              <a:t>Where to find model numbers and more information</a:t>
            </a:r>
          </a:p>
        </p:txBody>
      </p:sp>
      <p:sp>
        <p:nvSpPr>
          <p:cNvPr id="3" name="Content Placeholder 2">
            <a:extLst>
              <a:ext uri="{FF2B5EF4-FFF2-40B4-BE49-F238E27FC236}">
                <a16:creationId xmlns:a16="http://schemas.microsoft.com/office/drawing/2014/main" id="{F78562A2-6965-403E-8DBE-AD97E71F217B}"/>
              </a:ext>
            </a:extLst>
          </p:cNvPr>
          <p:cNvSpPr>
            <a:spLocks noGrp="1"/>
          </p:cNvSpPr>
          <p:nvPr>
            <p:ph idx="1"/>
          </p:nvPr>
        </p:nvSpPr>
        <p:spPr/>
        <p:txBody>
          <a:bodyPr/>
          <a:lstStyle/>
          <a:p>
            <a:r>
              <a:rPr lang="en-US" i="1"/>
              <a:t>Introduction to Mediation, Moderation and Conditional Process Analysis: A Regression-based Approach, Third Edition</a:t>
            </a:r>
            <a:r>
              <a:rPr lang="en-US"/>
              <a:t> by Andrew F. Hayes (2022) Appendix A</a:t>
            </a:r>
          </a:p>
          <a:p>
            <a:r>
              <a:rPr lang="en-US"/>
              <a:t>New edition of both the macro and the book expected in 2025</a:t>
            </a:r>
          </a:p>
          <a:p>
            <a:r>
              <a:rPr lang="en-US"/>
              <a:t>Go to </a:t>
            </a:r>
            <a:r>
              <a:rPr lang="en-US">
                <a:hlinkClick r:id="rId2"/>
              </a:rPr>
              <a:t>https://haskayne.ucalgary.ca/CCRAM/resource-hub</a:t>
            </a:r>
            <a:r>
              <a:rPr lang="en-US"/>
              <a:t> to watch a video describing the new features (about half way down the page)</a:t>
            </a:r>
          </a:p>
        </p:txBody>
      </p:sp>
    </p:spTree>
    <p:extLst>
      <p:ext uri="{BB962C8B-B14F-4D97-AF65-F5344CB8AC3E}">
        <p14:creationId xmlns:p14="http://schemas.microsoft.com/office/powerpoint/2010/main" val="1786919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DB5D-47F2-4866-82F8-2C20F5D0605D}"/>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7E95BA69-5E51-42EA-93FE-2905F9D6D24A}"/>
              </a:ext>
            </a:extLst>
          </p:cNvPr>
          <p:cNvSpPr>
            <a:spLocks noGrp="1"/>
          </p:cNvSpPr>
          <p:nvPr>
            <p:ph idx="1"/>
          </p:nvPr>
        </p:nvSpPr>
        <p:spPr/>
        <p:txBody>
          <a:bodyPr>
            <a:normAutofit lnSpcReduction="10000"/>
          </a:bodyPr>
          <a:lstStyle/>
          <a:p>
            <a:pPr marL="0" indent="0">
              <a:buNone/>
            </a:pPr>
            <a:r>
              <a:rPr lang="en-US"/>
              <a:t>**************************************************************************</a:t>
            </a:r>
          </a:p>
          <a:p>
            <a:pPr marL="0" indent="0">
              <a:buNone/>
            </a:pPr>
            <a:r>
              <a:rPr lang="en-US"/>
              <a:t>OUTCOME VARIABLE:</a:t>
            </a:r>
          </a:p>
          <a:p>
            <a:pPr marL="0" indent="0">
              <a:buNone/>
            </a:pPr>
            <a:r>
              <a:rPr lang="en-US"/>
              <a:t> opinion</a:t>
            </a:r>
          </a:p>
          <a:p>
            <a:pPr marL="0" indent="0">
              <a:buNone/>
            </a:pPr>
            <a:endParaRPr lang="en-US"/>
          </a:p>
          <a:p>
            <a:pPr marL="0" indent="0">
              <a:buNone/>
            </a:pPr>
            <a:r>
              <a:rPr lang="en-US" b="1"/>
              <a:t>Standardized coefficients</a:t>
            </a:r>
          </a:p>
          <a:p>
            <a:pPr marL="0" indent="0">
              <a:buNone/>
            </a:pPr>
            <a:r>
              <a:rPr lang="en-US" b="1"/>
              <a:t>            coeff</a:t>
            </a:r>
          </a:p>
          <a:p>
            <a:pPr marL="0" indent="0">
              <a:buNone/>
            </a:pPr>
            <a:r>
              <a:rPr lang="en-US" b="1"/>
              <a:t>detail      .4047</a:t>
            </a:r>
          </a:p>
          <a:p>
            <a:pPr marL="0" indent="0">
              <a:buNone/>
            </a:pPr>
            <a:r>
              <a:rPr lang="en-US" b="1"/>
              <a:t>feeling    .3633</a:t>
            </a:r>
          </a:p>
        </p:txBody>
      </p:sp>
    </p:spTree>
    <p:extLst>
      <p:ext uri="{BB962C8B-B14F-4D97-AF65-F5344CB8AC3E}">
        <p14:creationId xmlns:p14="http://schemas.microsoft.com/office/powerpoint/2010/main" val="1420056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1232-F89A-4C0F-BAF1-947B806C1FF5}"/>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6EB31EF2-EFD7-4A79-B852-EACC3B1EE713}"/>
              </a:ext>
            </a:extLst>
          </p:cNvPr>
          <p:cNvSpPr>
            <a:spLocks noGrp="1"/>
          </p:cNvSpPr>
          <p:nvPr>
            <p:ph idx="1"/>
          </p:nvPr>
        </p:nvSpPr>
        <p:spPr/>
        <p:txBody>
          <a:bodyPr>
            <a:normAutofit/>
          </a:bodyPr>
          <a:lstStyle/>
          <a:p>
            <a:pPr marL="0" indent="0">
              <a:buNone/>
            </a:pPr>
            <a:r>
              <a:rPr lang="en-US"/>
              <a:t>************************** TOTAL EFFECT MODEL ****************************</a:t>
            </a:r>
          </a:p>
          <a:p>
            <a:pPr marL="0" indent="0">
              <a:buNone/>
            </a:pPr>
            <a:r>
              <a:rPr lang="en-US"/>
              <a:t>OUTCOME VARIABLE:</a:t>
            </a:r>
          </a:p>
          <a:p>
            <a:pPr marL="0" indent="0">
              <a:buNone/>
            </a:pPr>
            <a:r>
              <a:rPr lang="en-US"/>
              <a:t> opinion</a:t>
            </a:r>
          </a:p>
          <a:p>
            <a:pPr marL="0" indent="0">
              <a:buNone/>
            </a:pPr>
            <a:endParaRPr lang="en-US"/>
          </a:p>
          <a:p>
            <a:pPr marL="0" indent="0">
              <a:buNone/>
            </a:pPr>
            <a:r>
              <a:rPr lang="en-US" b="1"/>
              <a:t>Standardized coefficients</a:t>
            </a:r>
          </a:p>
          <a:p>
            <a:pPr marL="0" indent="0">
              <a:buNone/>
            </a:pPr>
            <a:r>
              <a:rPr lang="en-US" b="1"/>
              <a:t>                 coeff</a:t>
            </a:r>
          </a:p>
          <a:p>
            <a:pPr marL="0" indent="0">
              <a:buNone/>
            </a:pPr>
            <a:r>
              <a:rPr lang="en-US" b="1"/>
              <a:t>detail      .6215</a:t>
            </a:r>
          </a:p>
        </p:txBody>
      </p:sp>
    </p:spTree>
    <p:extLst>
      <p:ext uri="{BB962C8B-B14F-4D97-AF65-F5344CB8AC3E}">
        <p14:creationId xmlns:p14="http://schemas.microsoft.com/office/powerpoint/2010/main" val="2536849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AD77-4D11-4531-986C-B56B0351450B}"/>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9402F2C4-9160-4A84-B9E0-7D879E215440}"/>
              </a:ext>
            </a:extLst>
          </p:cNvPr>
          <p:cNvSpPr>
            <a:spLocks noGrp="1"/>
          </p:cNvSpPr>
          <p:nvPr>
            <p:ph idx="1"/>
          </p:nvPr>
        </p:nvSpPr>
        <p:spPr/>
        <p:txBody>
          <a:bodyPr>
            <a:normAutofit fontScale="40000" lnSpcReduction="20000"/>
          </a:bodyPr>
          <a:lstStyle/>
          <a:p>
            <a:pPr marL="0" indent="0">
              <a:buNone/>
            </a:pPr>
            <a:r>
              <a:rPr lang="en-US"/>
              <a:t>************** TOTAL, DIRECT, AND INDIRECT EFFECTS OF X ON Y **************</a:t>
            </a:r>
          </a:p>
          <a:p>
            <a:pPr marL="0" indent="0">
              <a:buNone/>
            </a:pPr>
            <a:endParaRPr lang="en-US"/>
          </a:p>
          <a:p>
            <a:pPr marL="0" indent="0">
              <a:buNone/>
            </a:pPr>
            <a:r>
              <a:rPr lang="en-US"/>
              <a:t>Total effect of X on Y</a:t>
            </a:r>
          </a:p>
          <a:p>
            <a:pPr marL="0" indent="0">
              <a:buNone/>
            </a:pPr>
            <a:r>
              <a:rPr lang="en-US"/>
              <a:t>      Effect           se                t               p         LLCI         ULCI       c_cs</a:t>
            </a:r>
          </a:p>
          <a:p>
            <a:pPr marL="0" indent="0">
              <a:buNone/>
            </a:pPr>
            <a:r>
              <a:rPr lang="en-US"/>
              <a:t>      .6508      .0583    11.1626      .0000      .5358      .7657      .6215</a:t>
            </a:r>
          </a:p>
          <a:p>
            <a:pPr marL="0" indent="0">
              <a:buNone/>
            </a:pPr>
            <a:endParaRPr lang="en-US"/>
          </a:p>
          <a:p>
            <a:pPr marL="0" indent="0">
              <a:buNone/>
            </a:pPr>
            <a:r>
              <a:rPr lang="en-US"/>
              <a:t>Direct effect of X on Y</a:t>
            </a:r>
          </a:p>
          <a:p>
            <a:pPr marL="0" indent="0">
              <a:buNone/>
            </a:pPr>
            <a:r>
              <a:rPr lang="en-US"/>
              <a:t>      Effect           se               t               p       LLCI         ULCI        c'_cs</a:t>
            </a:r>
          </a:p>
          <a:p>
            <a:pPr marL="0" indent="0">
              <a:buNone/>
            </a:pPr>
            <a:r>
              <a:rPr lang="en-US"/>
              <a:t>      .4237      .0676     6.2676      .0000      .2904      .5571      .4047</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feeling     .2270      .0480        .1348         .3224</a:t>
            </a:r>
          </a:p>
          <a:p>
            <a:pPr marL="0" indent="0">
              <a:buNone/>
            </a:pPr>
            <a:endParaRPr lang="en-US"/>
          </a:p>
          <a:p>
            <a:pPr marL="0" indent="0">
              <a:buNone/>
            </a:pPr>
            <a:r>
              <a:rPr lang="en-US" b="1"/>
              <a:t>Completely standardized indirect effect(s) of X on Y:</a:t>
            </a:r>
          </a:p>
          <a:p>
            <a:pPr marL="0" indent="0">
              <a:buNone/>
            </a:pPr>
            <a:r>
              <a:rPr lang="en-US" b="1"/>
              <a:t>                  Effect     BootSE   BootLLCI   BootULCI</a:t>
            </a:r>
          </a:p>
          <a:p>
            <a:pPr marL="0" indent="0">
              <a:buNone/>
            </a:pPr>
            <a:r>
              <a:rPr lang="en-US"/>
              <a:t>feeling</a:t>
            </a:r>
            <a:r>
              <a:rPr lang="en-US" b="1"/>
              <a:t>      .2168       .0432         .1302          .3016</a:t>
            </a:r>
          </a:p>
        </p:txBody>
      </p:sp>
    </p:spTree>
    <p:extLst>
      <p:ext uri="{BB962C8B-B14F-4D97-AF65-F5344CB8AC3E}">
        <p14:creationId xmlns:p14="http://schemas.microsoft.com/office/powerpoint/2010/main" val="3586770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305E-C677-40DA-974C-2F63886E995A}"/>
              </a:ext>
            </a:extLst>
          </p:cNvPr>
          <p:cNvSpPr>
            <a:spLocks noGrp="1"/>
          </p:cNvSpPr>
          <p:nvPr>
            <p:ph type="title"/>
          </p:nvPr>
        </p:nvSpPr>
        <p:spPr/>
        <p:txBody>
          <a:bodyPr/>
          <a:lstStyle/>
          <a:p>
            <a:r>
              <a:rPr lang="en-US"/>
              <a:t>The </a:t>
            </a:r>
            <a:r>
              <a:rPr lang="en-US" b="1"/>
              <a:t>decimals</a:t>
            </a:r>
            <a:r>
              <a:rPr lang="en-US"/>
              <a:t> subcommand</a:t>
            </a:r>
          </a:p>
        </p:txBody>
      </p:sp>
      <p:sp>
        <p:nvSpPr>
          <p:cNvPr id="3" name="Content Placeholder 2">
            <a:extLst>
              <a:ext uri="{FF2B5EF4-FFF2-40B4-BE49-F238E27FC236}">
                <a16:creationId xmlns:a16="http://schemas.microsoft.com/office/drawing/2014/main" id="{13828D76-F339-43CC-97F2-B390E4ABA573}"/>
              </a:ext>
            </a:extLst>
          </p:cNvPr>
          <p:cNvSpPr>
            <a:spLocks noGrp="1"/>
          </p:cNvSpPr>
          <p:nvPr>
            <p:ph idx="1"/>
          </p:nvPr>
        </p:nvSpPr>
        <p:spPr/>
        <p:txBody>
          <a:bodyPr/>
          <a:lstStyle/>
          <a:p>
            <a:r>
              <a:rPr lang="en-US"/>
              <a:t>The </a:t>
            </a:r>
            <a:r>
              <a:rPr lang="en-US" b="1"/>
              <a:t>decimals</a:t>
            </a:r>
            <a:r>
              <a:rPr lang="en-US"/>
              <a:t> optional subcommand can be added to alter the number of decimal places shown in the output. </a:t>
            </a:r>
          </a:p>
          <a:p>
            <a:r>
              <a:rPr lang="en-US"/>
              <a:t>Notice that the this change is using the type of format notation that would be used in SPSS to change the format of a numeric variable</a:t>
            </a:r>
          </a:p>
          <a:p>
            <a:endParaRPr lang="en-US"/>
          </a:p>
          <a:p>
            <a:pPr marL="0" indent="0">
              <a:buNone/>
            </a:pPr>
            <a:r>
              <a:rPr lang="en-US" b="1"/>
              <a:t>process y = opinion /x = detail /m = feeling /model = 4 /seed = 30802022 /decimals = f10.2.</a:t>
            </a:r>
          </a:p>
        </p:txBody>
      </p:sp>
    </p:spTree>
    <p:extLst>
      <p:ext uri="{BB962C8B-B14F-4D97-AF65-F5344CB8AC3E}">
        <p14:creationId xmlns:p14="http://schemas.microsoft.com/office/powerpoint/2010/main" val="395145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642349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0983-FE29-42B6-ABE8-8FDF24B95FE6}"/>
              </a:ext>
            </a:extLst>
          </p:cNvPr>
          <p:cNvSpPr>
            <a:spLocks noGrp="1"/>
          </p:cNvSpPr>
          <p:nvPr>
            <p:ph type="title"/>
          </p:nvPr>
        </p:nvSpPr>
        <p:spPr/>
        <p:txBody>
          <a:bodyPr/>
          <a:lstStyle/>
          <a:p>
            <a:r>
              <a:rPr lang="en-US"/>
              <a:t>Let’s take a short break</a:t>
            </a:r>
          </a:p>
        </p:txBody>
      </p:sp>
      <p:sp>
        <p:nvSpPr>
          <p:cNvPr id="3" name="Content Placeholder 2">
            <a:extLst>
              <a:ext uri="{FF2B5EF4-FFF2-40B4-BE49-F238E27FC236}">
                <a16:creationId xmlns:a16="http://schemas.microsoft.com/office/drawing/2014/main" id="{01E2A0C3-2F31-4970-998F-56230FE99AD3}"/>
              </a:ext>
            </a:extLst>
          </p:cNvPr>
          <p:cNvSpPr>
            <a:spLocks noGrp="1"/>
          </p:cNvSpPr>
          <p:nvPr>
            <p:ph idx="1"/>
          </p:nvPr>
        </p:nvSpPr>
        <p:spPr/>
        <p:txBody>
          <a:bodyPr/>
          <a:lstStyle/>
          <a:p>
            <a:r>
              <a:rPr lang="en-US"/>
              <a:t>Let’s come back in five minutes</a:t>
            </a:r>
          </a:p>
        </p:txBody>
      </p:sp>
      <p:pic>
        <p:nvPicPr>
          <p:cNvPr id="4" name="Content Placeholder 4">
            <a:extLst>
              <a:ext uri="{FF2B5EF4-FFF2-40B4-BE49-F238E27FC236}">
                <a16:creationId xmlns:a16="http://schemas.microsoft.com/office/drawing/2014/main" id="{C5614915-00C1-4B68-AA60-A315C1D31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220" y="2476789"/>
            <a:ext cx="3443119" cy="3932176"/>
          </a:xfrm>
          <a:prstGeom prst="rect">
            <a:avLst/>
          </a:prstGeom>
        </p:spPr>
      </p:pic>
    </p:spTree>
    <p:extLst>
      <p:ext uri="{BB962C8B-B14F-4D97-AF65-F5344CB8AC3E}">
        <p14:creationId xmlns:p14="http://schemas.microsoft.com/office/powerpoint/2010/main" val="3574532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F4E5-CEF2-4A4B-A16D-EC2D4F0E8459}"/>
              </a:ext>
            </a:extLst>
          </p:cNvPr>
          <p:cNvSpPr>
            <a:spLocks noGrp="1"/>
          </p:cNvSpPr>
          <p:nvPr>
            <p:ph type="title"/>
          </p:nvPr>
        </p:nvSpPr>
        <p:spPr/>
        <p:txBody>
          <a:bodyPr/>
          <a:lstStyle/>
          <a:p>
            <a:r>
              <a:rPr lang="en-US"/>
              <a:t>Simple mediation with a binary predictor</a:t>
            </a:r>
          </a:p>
        </p:txBody>
      </p:sp>
      <p:sp>
        <p:nvSpPr>
          <p:cNvPr id="3" name="Content Placeholder 2">
            <a:extLst>
              <a:ext uri="{FF2B5EF4-FFF2-40B4-BE49-F238E27FC236}">
                <a16:creationId xmlns:a16="http://schemas.microsoft.com/office/drawing/2014/main" id="{1B2029E1-AA1C-4016-8367-303E069F8758}"/>
              </a:ext>
            </a:extLst>
          </p:cNvPr>
          <p:cNvSpPr>
            <a:spLocks noGrp="1"/>
          </p:cNvSpPr>
          <p:nvPr>
            <p:ph idx="1"/>
          </p:nvPr>
        </p:nvSpPr>
        <p:spPr/>
        <p:txBody>
          <a:bodyPr/>
          <a:lstStyle/>
          <a:p>
            <a:pPr marL="0" indent="0">
              <a:buNone/>
            </a:pPr>
            <a:r>
              <a:rPr lang="en-US" b="1"/>
              <a:t>process y = opinion /x = detail2 /m = feeling /model = 4 /total = 1 /seed = 30802022.</a:t>
            </a:r>
          </a:p>
          <a:p>
            <a:pPr marL="0" indent="0">
              <a:buNone/>
            </a:pPr>
            <a:endParaRPr lang="en-US"/>
          </a:p>
          <a:p>
            <a:r>
              <a:rPr lang="en-US"/>
              <a:t>Use the binary variable </a:t>
            </a:r>
            <a:r>
              <a:rPr lang="en-US" b="1"/>
              <a:t>detail2</a:t>
            </a:r>
            <a:r>
              <a:rPr lang="en-US"/>
              <a:t> on the X subcommand rather than the continuous variable </a:t>
            </a:r>
            <a:r>
              <a:rPr lang="en-US" b="1"/>
              <a:t>detail</a:t>
            </a:r>
            <a:endParaRPr lang="en-US"/>
          </a:p>
          <a:p>
            <a:pPr marL="0" indent="0">
              <a:buNone/>
            </a:pPr>
            <a:endParaRPr lang="en-US"/>
          </a:p>
          <a:p>
            <a:r>
              <a:rPr lang="en-US"/>
              <a:t>Nothing about the interpretation changes when X is binary rather than continuous!</a:t>
            </a:r>
          </a:p>
        </p:txBody>
      </p:sp>
    </p:spTree>
    <p:extLst>
      <p:ext uri="{BB962C8B-B14F-4D97-AF65-F5344CB8AC3E}">
        <p14:creationId xmlns:p14="http://schemas.microsoft.com/office/powerpoint/2010/main" val="2024765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09B6-5FC0-4B98-8D8B-2F865BA23F94}"/>
              </a:ext>
            </a:extLst>
          </p:cNvPr>
          <p:cNvSpPr>
            <a:spLocks noGrp="1"/>
          </p:cNvSpPr>
          <p:nvPr>
            <p:ph type="title"/>
          </p:nvPr>
        </p:nvSpPr>
        <p:spPr/>
        <p:txBody>
          <a:bodyPr>
            <a:normAutofit fontScale="90000"/>
          </a:bodyPr>
          <a:lstStyle/>
          <a:p>
            <a:r>
              <a:rPr lang="en-US"/>
              <a:t>Diagram of simple mediation model with binary predictor with coefficients and standard errors</a:t>
            </a:r>
          </a:p>
        </p:txBody>
      </p:sp>
      <p:pic>
        <p:nvPicPr>
          <p:cNvPr id="5" name="Content Placeholder 4">
            <a:extLst>
              <a:ext uri="{FF2B5EF4-FFF2-40B4-BE49-F238E27FC236}">
                <a16:creationId xmlns:a16="http://schemas.microsoft.com/office/drawing/2014/main" id="{6E32523D-38FC-4786-B5CE-B143935776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358" y="1825625"/>
            <a:ext cx="6989283" cy="4351338"/>
          </a:xfrm>
        </p:spPr>
      </p:pic>
    </p:spTree>
    <p:extLst>
      <p:ext uri="{BB962C8B-B14F-4D97-AF65-F5344CB8AC3E}">
        <p14:creationId xmlns:p14="http://schemas.microsoft.com/office/powerpoint/2010/main" val="2931200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83D0-483B-421A-AB56-4A5EFC7B1C7D}"/>
              </a:ext>
            </a:extLst>
          </p:cNvPr>
          <p:cNvSpPr>
            <a:spLocks noGrp="1"/>
          </p:cNvSpPr>
          <p:nvPr>
            <p:ph type="title"/>
          </p:nvPr>
        </p:nvSpPr>
        <p:spPr/>
        <p:txBody>
          <a:bodyPr/>
          <a:lstStyle/>
          <a:p>
            <a:r>
              <a:rPr lang="en-US"/>
              <a:t>Add the </a:t>
            </a:r>
            <a:r>
              <a:rPr lang="en-US" b="1"/>
              <a:t>stand</a:t>
            </a:r>
            <a:r>
              <a:rPr lang="en-US"/>
              <a:t> option</a:t>
            </a:r>
          </a:p>
        </p:txBody>
      </p:sp>
      <p:sp>
        <p:nvSpPr>
          <p:cNvPr id="3" name="Content Placeholder 2">
            <a:extLst>
              <a:ext uri="{FF2B5EF4-FFF2-40B4-BE49-F238E27FC236}">
                <a16:creationId xmlns:a16="http://schemas.microsoft.com/office/drawing/2014/main" id="{058B4D33-0586-46E3-8ED5-3728D61322EB}"/>
              </a:ext>
            </a:extLst>
          </p:cNvPr>
          <p:cNvSpPr>
            <a:spLocks noGrp="1"/>
          </p:cNvSpPr>
          <p:nvPr>
            <p:ph idx="1"/>
          </p:nvPr>
        </p:nvSpPr>
        <p:spPr/>
        <p:txBody>
          <a:bodyPr/>
          <a:lstStyle/>
          <a:p>
            <a:pPr marL="0" indent="0">
              <a:buNone/>
            </a:pPr>
            <a:r>
              <a:rPr lang="en-US" b="1"/>
              <a:t>process y = opinion /x = detail2 /m = feeling / model = 4 /total = 1 /seed = 30802022 /stand = 1.</a:t>
            </a:r>
          </a:p>
          <a:p>
            <a:pPr marL="0" indent="0">
              <a:buNone/>
            </a:pPr>
            <a:endParaRPr lang="en-US"/>
          </a:p>
          <a:p>
            <a:pPr marL="0" indent="0">
              <a:buNone/>
            </a:pPr>
            <a:r>
              <a:rPr lang="en-US"/>
              <a:t>What do you think will happen?</a:t>
            </a:r>
          </a:p>
          <a:p>
            <a:pPr marL="0" indent="0">
              <a:buNone/>
            </a:pPr>
            <a:endParaRPr lang="en-US"/>
          </a:p>
        </p:txBody>
      </p:sp>
    </p:spTree>
    <p:extLst>
      <p:ext uri="{BB962C8B-B14F-4D97-AF65-F5344CB8AC3E}">
        <p14:creationId xmlns:p14="http://schemas.microsoft.com/office/powerpoint/2010/main" val="2641741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28C9-8CC7-47C4-8597-401DFE680E62}"/>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7467C05D-C0A1-404D-82EE-1093EE278924}"/>
              </a:ext>
            </a:extLst>
          </p:cNvPr>
          <p:cNvSpPr>
            <a:spLocks noGrp="1"/>
          </p:cNvSpPr>
          <p:nvPr>
            <p:ph idx="1"/>
          </p:nvPr>
        </p:nvSpPr>
        <p:spPr/>
        <p:txBody>
          <a:bodyPr>
            <a:normAutofit fontScale="40000" lnSpcReduction="20000"/>
          </a:bodyPr>
          <a:lstStyle/>
          <a:p>
            <a:pPr marL="0" indent="0">
              <a:buNone/>
            </a:pPr>
            <a:r>
              <a:rPr lang="en-US"/>
              <a:t>************** TOTAL, DIRECT, AND INDIRECT EFFECTS OF X ON Y **************</a:t>
            </a:r>
          </a:p>
          <a:p>
            <a:pPr marL="0" indent="0">
              <a:buNone/>
            </a:pPr>
            <a:endParaRPr lang="en-US"/>
          </a:p>
          <a:p>
            <a:pPr marL="0" indent="0">
              <a:buNone/>
            </a:pPr>
            <a:r>
              <a:rPr lang="en-US"/>
              <a:t>Total effect of X on Y</a:t>
            </a:r>
          </a:p>
          <a:p>
            <a:pPr marL="0" indent="0">
              <a:buNone/>
            </a:pPr>
            <a:r>
              <a:rPr lang="en-US"/>
              <a:t>       Effect              se               t               p         LLCI           ULCI         c_ps</a:t>
            </a:r>
          </a:p>
          <a:p>
            <a:pPr marL="0" indent="0">
              <a:buNone/>
            </a:pPr>
            <a:r>
              <a:rPr lang="en-US"/>
              <a:t>    11.3792     1.2896     8.8239      .0000     8.8361    13.9223     1.0599</a:t>
            </a:r>
          </a:p>
          <a:p>
            <a:pPr marL="0" indent="0">
              <a:buNone/>
            </a:pPr>
            <a:endParaRPr lang="en-US"/>
          </a:p>
          <a:p>
            <a:pPr marL="0" indent="0">
              <a:buNone/>
            </a:pPr>
            <a:r>
              <a:rPr lang="en-US"/>
              <a:t>Direct effect of X on Y</a:t>
            </a:r>
          </a:p>
          <a:p>
            <a:pPr marL="0" indent="0">
              <a:buNone/>
            </a:pPr>
            <a:r>
              <a:rPr lang="en-US"/>
              <a:t>     Effect              se                t              p          LLCI          ULCI      c'_ps</a:t>
            </a:r>
          </a:p>
          <a:p>
            <a:pPr marL="0" indent="0">
              <a:buNone/>
            </a:pPr>
            <a:r>
              <a:rPr lang="en-US"/>
              <a:t>     6.0495     1.3967     4.3314      .0000     3.2951     8.8038      .5635</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feeling     5.3298    1.0324       3.4409       7.4931</a:t>
            </a:r>
          </a:p>
          <a:p>
            <a:pPr marL="0" indent="0">
              <a:buNone/>
            </a:pPr>
            <a:endParaRPr lang="en-US"/>
          </a:p>
          <a:p>
            <a:pPr marL="0" indent="0">
              <a:buNone/>
            </a:pPr>
            <a:r>
              <a:rPr lang="en-US" b="1"/>
              <a:t>Partially standardized indirect effect(s) of X on Y:</a:t>
            </a:r>
          </a:p>
          <a:p>
            <a:pPr marL="0" indent="0">
              <a:buNone/>
            </a:pPr>
            <a:r>
              <a:rPr lang="en-US" b="1"/>
              <a:t>                 Effect     BootSE   BootLLCI   BootULCI</a:t>
            </a:r>
          </a:p>
          <a:p>
            <a:pPr marL="0" indent="0">
              <a:buNone/>
            </a:pPr>
            <a:r>
              <a:rPr lang="en-US"/>
              <a:t>feeling</a:t>
            </a:r>
            <a:r>
              <a:rPr lang="en-US" b="1"/>
              <a:t>      .4964        .0893         .3305          .6767</a:t>
            </a:r>
          </a:p>
        </p:txBody>
      </p:sp>
    </p:spTree>
    <p:extLst>
      <p:ext uri="{BB962C8B-B14F-4D97-AF65-F5344CB8AC3E}">
        <p14:creationId xmlns:p14="http://schemas.microsoft.com/office/powerpoint/2010/main" val="315707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8328-EC98-4296-8774-9B92AAEF8748}"/>
              </a:ext>
            </a:extLst>
          </p:cNvPr>
          <p:cNvSpPr>
            <a:spLocks noGrp="1"/>
          </p:cNvSpPr>
          <p:nvPr>
            <p:ph type="title"/>
          </p:nvPr>
        </p:nvSpPr>
        <p:spPr/>
        <p:txBody>
          <a:bodyPr>
            <a:normAutofit/>
          </a:bodyPr>
          <a:lstStyle/>
          <a:p>
            <a:r>
              <a:rPr lang="en-US"/>
              <a:t>Linear regression</a:t>
            </a:r>
          </a:p>
        </p:txBody>
      </p:sp>
      <p:sp>
        <p:nvSpPr>
          <p:cNvPr id="3" name="Content Placeholder 2">
            <a:extLst>
              <a:ext uri="{FF2B5EF4-FFF2-40B4-BE49-F238E27FC236}">
                <a16:creationId xmlns:a16="http://schemas.microsoft.com/office/drawing/2014/main" id="{19E7A06E-6D37-4955-BC09-21809D7E3DF1}"/>
              </a:ext>
            </a:extLst>
          </p:cNvPr>
          <p:cNvSpPr>
            <a:spLocks noGrp="1"/>
          </p:cNvSpPr>
          <p:nvPr>
            <p:ph idx="1"/>
          </p:nvPr>
        </p:nvSpPr>
        <p:spPr/>
        <p:txBody>
          <a:bodyPr/>
          <a:lstStyle/>
          <a:p>
            <a:r>
              <a:rPr lang="en-US"/>
              <a:t>Linear regression (AKA OLS) is the foundation of mediation</a:t>
            </a:r>
          </a:p>
          <a:p>
            <a:r>
              <a:rPr lang="en-US"/>
              <a:t>OLS gives the relationship between X (the predictor) and Y (the outcome)</a:t>
            </a:r>
          </a:p>
          <a:p>
            <a:r>
              <a:rPr lang="en-US"/>
              <a:t>Relationship is a general term that could be</a:t>
            </a:r>
          </a:p>
          <a:p>
            <a:pPr lvl="1"/>
            <a:r>
              <a:rPr lang="en-US"/>
              <a:t>Correlational</a:t>
            </a:r>
          </a:p>
          <a:p>
            <a:pPr lvl="1"/>
            <a:r>
              <a:rPr lang="en-US"/>
              <a:t>Causal</a:t>
            </a:r>
          </a:p>
          <a:p>
            <a:pPr lvl="1"/>
            <a:r>
              <a:rPr lang="en-US"/>
              <a:t>Other</a:t>
            </a:r>
          </a:p>
          <a:p>
            <a:r>
              <a:rPr lang="en-US"/>
              <a:t>The analysis cannot tell you the nature of the relationship!</a:t>
            </a:r>
          </a:p>
        </p:txBody>
      </p:sp>
    </p:spTree>
    <p:extLst>
      <p:ext uri="{BB962C8B-B14F-4D97-AF65-F5344CB8AC3E}">
        <p14:creationId xmlns:p14="http://schemas.microsoft.com/office/powerpoint/2010/main" val="618703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49EA-9406-4CE0-B6DD-DDD2E4DC05F1}"/>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F4408ED6-2E0E-4F6C-ADB9-9F34CF08AC08}"/>
              </a:ext>
            </a:extLst>
          </p:cNvPr>
          <p:cNvSpPr>
            <a:spLocks noGrp="1"/>
          </p:cNvSpPr>
          <p:nvPr>
            <p:ph idx="1"/>
          </p:nvPr>
        </p:nvSpPr>
        <p:spPr/>
        <p:txBody>
          <a:bodyPr>
            <a:normAutofit fontScale="77500" lnSpcReduction="20000"/>
          </a:bodyPr>
          <a:lstStyle/>
          <a:p>
            <a:pPr marL="0" indent="0">
              <a:buNone/>
            </a:pPr>
            <a:r>
              <a:rPr lang="en-US"/>
              <a:t>*********************** ANALYSIS NOTES AND ERRORS ************************</a:t>
            </a:r>
          </a:p>
          <a:p>
            <a:pPr marL="0" indent="0">
              <a:buNone/>
            </a:pPr>
            <a:endParaRPr lang="en-US"/>
          </a:p>
          <a:p>
            <a:pPr marL="0" indent="0">
              <a:buNone/>
            </a:pPr>
            <a:r>
              <a:rPr lang="en-US"/>
              <a:t>Level of confidence for all confidence intervals in output:</a:t>
            </a:r>
          </a:p>
          <a:p>
            <a:pPr marL="0" indent="0">
              <a:buNone/>
            </a:pPr>
            <a:r>
              <a:rPr lang="en-US"/>
              <a:t>  95.0000</a:t>
            </a:r>
          </a:p>
          <a:p>
            <a:pPr marL="0" indent="0">
              <a:buNone/>
            </a:pPr>
            <a:endParaRPr lang="en-US"/>
          </a:p>
          <a:p>
            <a:pPr marL="0" indent="0">
              <a:buNone/>
            </a:pPr>
            <a:r>
              <a:rPr lang="en-US"/>
              <a:t>Number of bootstrap samples for percentile bootstrap confidence intervals:</a:t>
            </a:r>
          </a:p>
          <a:p>
            <a:pPr marL="0" indent="0">
              <a:buNone/>
            </a:pPr>
            <a:r>
              <a:rPr lang="en-US"/>
              <a:t>  5000</a:t>
            </a:r>
          </a:p>
          <a:p>
            <a:pPr marL="0" indent="0">
              <a:buNone/>
            </a:pPr>
            <a:endParaRPr lang="en-US"/>
          </a:p>
          <a:p>
            <a:pPr marL="0" indent="0">
              <a:buNone/>
            </a:pPr>
            <a:r>
              <a:rPr lang="en-US" b="1"/>
              <a:t>NOTE: Standardized coefficients for dichotomous or multicategorical X are in</a:t>
            </a:r>
          </a:p>
          <a:p>
            <a:pPr marL="0" indent="0">
              <a:buNone/>
            </a:pPr>
            <a:r>
              <a:rPr lang="en-US" b="1"/>
              <a:t>            partially standardized form.</a:t>
            </a:r>
          </a:p>
          <a:p>
            <a:pPr marL="0" indent="0">
              <a:buNone/>
            </a:pPr>
            <a:endParaRPr lang="en-US"/>
          </a:p>
          <a:p>
            <a:pPr marL="0" indent="0">
              <a:buNone/>
            </a:pPr>
            <a:r>
              <a:rPr lang="en-US"/>
              <a:t>------ END MATRIX -----</a:t>
            </a:r>
          </a:p>
        </p:txBody>
      </p:sp>
    </p:spTree>
    <p:extLst>
      <p:ext uri="{BB962C8B-B14F-4D97-AF65-F5344CB8AC3E}">
        <p14:creationId xmlns:p14="http://schemas.microsoft.com/office/powerpoint/2010/main" val="172317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54BB-3706-426A-918D-1C5319E650AB}"/>
              </a:ext>
            </a:extLst>
          </p:cNvPr>
          <p:cNvSpPr>
            <a:spLocks noGrp="1"/>
          </p:cNvSpPr>
          <p:nvPr>
            <p:ph type="title"/>
          </p:nvPr>
        </p:nvSpPr>
        <p:spPr/>
        <p:txBody>
          <a:bodyPr/>
          <a:lstStyle/>
          <a:p>
            <a:r>
              <a:rPr lang="en-US"/>
              <a:t>Simple mediation model with multicategorical predictor</a:t>
            </a:r>
          </a:p>
        </p:txBody>
      </p:sp>
      <p:sp>
        <p:nvSpPr>
          <p:cNvPr id="3" name="Content Placeholder 2">
            <a:extLst>
              <a:ext uri="{FF2B5EF4-FFF2-40B4-BE49-F238E27FC236}">
                <a16:creationId xmlns:a16="http://schemas.microsoft.com/office/drawing/2014/main" id="{6CF141C2-D9B3-418A-9F40-9CD4150D787D}"/>
              </a:ext>
            </a:extLst>
          </p:cNvPr>
          <p:cNvSpPr>
            <a:spLocks noGrp="1"/>
          </p:cNvSpPr>
          <p:nvPr>
            <p:ph idx="1"/>
          </p:nvPr>
        </p:nvSpPr>
        <p:spPr/>
        <p:txBody>
          <a:bodyPr>
            <a:normAutofit/>
          </a:bodyPr>
          <a:lstStyle/>
          <a:p>
            <a:r>
              <a:rPr lang="en-US"/>
              <a:t>A predictor (X) that has three levels (</a:t>
            </a:r>
            <a:r>
              <a:rPr lang="en-US" b="1"/>
              <a:t>detail3</a:t>
            </a:r>
            <a:r>
              <a:rPr lang="en-US"/>
              <a:t>)</a:t>
            </a:r>
          </a:p>
          <a:p>
            <a:r>
              <a:rPr lang="en-US"/>
              <a:t>Can be ordinal or nominal</a:t>
            </a:r>
          </a:p>
          <a:p>
            <a:r>
              <a:rPr lang="en-US"/>
              <a:t>The coding system matters!</a:t>
            </a:r>
          </a:p>
          <a:p>
            <a:r>
              <a:rPr lang="en-US"/>
              <a:t>PROCESS offers a few different ways to code the categories of the predictor variable</a:t>
            </a:r>
          </a:p>
          <a:p>
            <a:r>
              <a:rPr lang="en-US"/>
              <a:t>Indicator (AKA dummy) coding is most commonly used</a:t>
            </a:r>
          </a:p>
        </p:txBody>
      </p:sp>
    </p:spTree>
    <p:extLst>
      <p:ext uri="{BB962C8B-B14F-4D97-AF65-F5344CB8AC3E}">
        <p14:creationId xmlns:p14="http://schemas.microsoft.com/office/powerpoint/2010/main" val="3443363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E03B-A33D-45E9-9921-51DAAB36071D}"/>
              </a:ext>
            </a:extLst>
          </p:cNvPr>
          <p:cNvSpPr>
            <a:spLocks noGrp="1"/>
          </p:cNvSpPr>
          <p:nvPr>
            <p:ph type="title"/>
          </p:nvPr>
        </p:nvSpPr>
        <p:spPr/>
        <p:txBody>
          <a:bodyPr/>
          <a:lstStyle/>
          <a:p>
            <a:r>
              <a:rPr lang="en-US"/>
              <a:t>Simple mediation model with multicategorical predictor continued</a:t>
            </a:r>
          </a:p>
        </p:txBody>
      </p:sp>
      <p:sp>
        <p:nvSpPr>
          <p:cNvPr id="3" name="Content Placeholder 2">
            <a:extLst>
              <a:ext uri="{FF2B5EF4-FFF2-40B4-BE49-F238E27FC236}">
                <a16:creationId xmlns:a16="http://schemas.microsoft.com/office/drawing/2014/main" id="{EA4012BF-263B-4F41-95A3-F358D7A3EA98}"/>
              </a:ext>
            </a:extLst>
          </p:cNvPr>
          <p:cNvSpPr>
            <a:spLocks noGrp="1"/>
          </p:cNvSpPr>
          <p:nvPr>
            <p:ph idx="1"/>
          </p:nvPr>
        </p:nvSpPr>
        <p:spPr/>
        <p:txBody>
          <a:bodyPr/>
          <a:lstStyle/>
          <a:p>
            <a:r>
              <a:rPr lang="en-US"/>
              <a:t>A multicategorical predictor must have between 3 and 9 levels</a:t>
            </a:r>
          </a:p>
          <a:p>
            <a:r>
              <a:rPr lang="en-US"/>
              <a:t>The </a:t>
            </a:r>
            <a:r>
              <a:rPr lang="en-US" b="1"/>
              <a:t>mcx = 1</a:t>
            </a:r>
            <a:r>
              <a:rPr lang="en-US"/>
              <a:t> optional subcommand is included to tell PROCESS that the predictor (X) has more than two categories and to use indicator (AKA dummy) coding</a:t>
            </a:r>
          </a:p>
          <a:p>
            <a:r>
              <a:rPr lang="en-US"/>
              <a:t>PROCESS will make the dummy variables for you (but not add them to your dataset) - you do not need to create new variables</a:t>
            </a:r>
          </a:p>
          <a:p>
            <a:r>
              <a:rPr lang="en-US"/>
              <a:t>PROCESS offers four different types of coding for categorical predictors (discussed later)</a:t>
            </a:r>
          </a:p>
          <a:p>
            <a:pPr marL="0" indent="0">
              <a:buNone/>
            </a:pPr>
            <a:endParaRPr lang="en-US"/>
          </a:p>
          <a:p>
            <a:endParaRPr lang="en-US"/>
          </a:p>
        </p:txBody>
      </p:sp>
    </p:spTree>
    <p:extLst>
      <p:ext uri="{BB962C8B-B14F-4D97-AF65-F5344CB8AC3E}">
        <p14:creationId xmlns:p14="http://schemas.microsoft.com/office/powerpoint/2010/main" val="2219882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2EB-5C09-4D19-89B0-6A6AE1506856}"/>
              </a:ext>
            </a:extLst>
          </p:cNvPr>
          <p:cNvSpPr>
            <a:spLocks noGrp="1"/>
          </p:cNvSpPr>
          <p:nvPr>
            <p:ph type="title"/>
          </p:nvPr>
        </p:nvSpPr>
        <p:spPr/>
        <p:txBody>
          <a:bodyPr/>
          <a:lstStyle/>
          <a:p>
            <a:r>
              <a:rPr lang="en-US"/>
              <a:t>Reference groups</a:t>
            </a:r>
          </a:p>
        </p:txBody>
      </p:sp>
      <p:sp>
        <p:nvSpPr>
          <p:cNvPr id="3" name="Content Placeholder 2">
            <a:extLst>
              <a:ext uri="{FF2B5EF4-FFF2-40B4-BE49-F238E27FC236}">
                <a16:creationId xmlns:a16="http://schemas.microsoft.com/office/drawing/2014/main" id="{11187CAD-ACC4-4235-9CE9-FB495348465B}"/>
              </a:ext>
            </a:extLst>
          </p:cNvPr>
          <p:cNvSpPr>
            <a:spLocks noGrp="1"/>
          </p:cNvSpPr>
          <p:nvPr>
            <p:ph idx="1"/>
          </p:nvPr>
        </p:nvSpPr>
        <p:spPr/>
        <p:txBody>
          <a:bodyPr/>
          <a:lstStyle/>
          <a:p>
            <a:r>
              <a:rPr lang="en-US"/>
              <a:t>We will use the lowest-numbered category as our reference group</a:t>
            </a:r>
          </a:p>
          <a:p>
            <a:r>
              <a:rPr lang="en-US"/>
              <a:t>The reference group cannot be changed in PROCESS</a:t>
            </a:r>
          </a:p>
          <a:p>
            <a:r>
              <a:rPr lang="en-US"/>
              <a:t>The lowest-numbered level will be used as the reference group (see page 595)</a:t>
            </a:r>
          </a:p>
          <a:p>
            <a:r>
              <a:rPr lang="en-US"/>
              <a:t>To change the reference group, you need to recode the variable in SPSS</a:t>
            </a:r>
          </a:p>
          <a:p>
            <a:r>
              <a:rPr lang="en-US"/>
              <a:t>Better to create a new variable and include value labels!!!</a:t>
            </a:r>
          </a:p>
        </p:txBody>
      </p:sp>
    </p:spTree>
    <p:extLst>
      <p:ext uri="{BB962C8B-B14F-4D97-AF65-F5344CB8AC3E}">
        <p14:creationId xmlns:p14="http://schemas.microsoft.com/office/powerpoint/2010/main" val="1819136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083-AA4D-4A73-B0CF-F0078E5B76B1}"/>
              </a:ext>
            </a:extLst>
          </p:cNvPr>
          <p:cNvSpPr>
            <a:spLocks noGrp="1"/>
          </p:cNvSpPr>
          <p:nvPr>
            <p:ph type="title"/>
          </p:nvPr>
        </p:nvSpPr>
        <p:spPr/>
        <p:txBody>
          <a:bodyPr/>
          <a:lstStyle/>
          <a:p>
            <a:r>
              <a:rPr lang="en-US"/>
              <a:t>PROCESS syntax for multicategorical predictor</a:t>
            </a:r>
          </a:p>
        </p:txBody>
      </p:sp>
      <p:sp>
        <p:nvSpPr>
          <p:cNvPr id="3" name="Content Placeholder 2">
            <a:extLst>
              <a:ext uri="{FF2B5EF4-FFF2-40B4-BE49-F238E27FC236}">
                <a16:creationId xmlns:a16="http://schemas.microsoft.com/office/drawing/2014/main" id="{EB488842-4E56-4E7B-A40A-4BC4DA5467C9}"/>
              </a:ext>
            </a:extLst>
          </p:cNvPr>
          <p:cNvSpPr>
            <a:spLocks noGrp="1"/>
          </p:cNvSpPr>
          <p:nvPr>
            <p:ph idx="1"/>
          </p:nvPr>
        </p:nvSpPr>
        <p:spPr/>
        <p:txBody>
          <a:bodyPr/>
          <a:lstStyle/>
          <a:p>
            <a:pPr marL="0" indent="0">
              <a:buNone/>
            </a:pPr>
            <a:r>
              <a:rPr lang="en-US" b="1"/>
              <a:t>process y = opinion /x = detail3 /m = feeling /mcx = 1 /model = 4 /total = 1 /seed = 30802022.</a:t>
            </a:r>
          </a:p>
        </p:txBody>
      </p:sp>
    </p:spTree>
    <p:extLst>
      <p:ext uri="{BB962C8B-B14F-4D97-AF65-F5344CB8AC3E}">
        <p14:creationId xmlns:p14="http://schemas.microsoft.com/office/powerpoint/2010/main" val="699517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1ADB-C480-42A9-95C9-A257F0CA1A72}"/>
              </a:ext>
            </a:extLst>
          </p:cNvPr>
          <p:cNvSpPr>
            <a:spLocks noGrp="1"/>
          </p:cNvSpPr>
          <p:nvPr>
            <p:ph type="title"/>
          </p:nvPr>
        </p:nvSpPr>
        <p:spPr/>
        <p:txBody>
          <a:bodyPr/>
          <a:lstStyle/>
          <a:p>
            <a:r>
              <a:rPr lang="en-US"/>
              <a:t>Linking values to output</a:t>
            </a:r>
          </a:p>
        </p:txBody>
      </p:sp>
      <p:sp>
        <p:nvSpPr>
          <p:cNvPr id="3" name="Content Placeholder 2">
            <a:extLst>
              <a:ext uri="{FF2B5EF4-FFF2-40B4-BE49-F238E27FC236}">
                <a16:creationId xmlns:a16="http://schemas.microsoft.com/office/drawing/2014/main" id="{C1200454-F1F1-45EF-B429-0BB7BB26D181}"/>
              </a:ext>
            </a:extLst>
          </p:cNvPr>
          <p:cNvSpPr>
            <a:spLocks noGrp="1"/>
          </p:cNvSpPr>
          <p:nvPr>
            <p:ph idx="1"/>
          </p:nvPr>
        </p:nvSpPr>
        <p:spPr/>
        <p:txBody>
          <a:bodyPr>
            <a:normAutofit fontScale="32500" lnSpcReduction="20000"/>
          </a:bodyPr>
          <a:lstStyle/>
          <a:p>
            <a:pPr marL="0" indent="0">
              <a:buNone/>
            </a:pPr>
            <a:r>
              <a:rPr lang="en-US"/>
              <a:t>Run MATRIX procedure:</a:t>
            </a:r>
          </a:p>
          <a:p>
            <a:pPr marL="0" indent="0">
              <a:buNone/>
            </a:pPr>
            <a:endParaRPr lang="en-US"/>
          </a:p>
          <a:p>
            <a:pPr marL="0" indent="0">
              <a:buNone/>
            </a:pPr>
            <a:r>
              <a:rPr lang="en-US"/>
              <a:t>Model  : 4</a:t>
            </a:r>
          </a:p>
          <a:p>
            <a:pPr marL="0" indent="0">
              <a:buNone/>
            </a:pPr>
            <a:r>
              <a:rPr lang="en-US"/>
              <a:t>    Y  : opinion</a:t>
            </a:r>
          </a:p>
          <a:p>
            <a:pPr marL="0" indent="0">
              <a:buNone/>
            </a:pPr>
            <a:r>
              <a:rPr lang="en-US"/>
              <a:t>    X  : detail3</a:t>
            </a:r>
          </a:p>
          <a:p>
            <a:pPr marL="0" indent="0">
              <a:buNone/>
            </a:pPr>
            <a:r>
              <a:rPr lang="en-US"/>
              <a:t>    M  : feeling</a:t>
            </a:r>
          </a:p>
          <a:p>
            <a:pPr marL="0" indent="0">
              <a:buNone/>
            </a:pPr>
            <a:endParaRPr lang="en-US"/>
          </a:p>
          <a:p>
            <a:pPr marL="0" indent="0">
              <a:buNone/>
            </a:pPr>
            <a:r>
              <a:rPr lang="en-US"/>
              <a:t>Sample</a:t>
            </a:r>
          </a:p>
          <a:p>
            <a:pPr marL="0" indent="0">
              <a:buNone/>
            </a:pPr>
            <a:r>
              <a:rPr lang="en-US"/>
              <a:t>Size:  200</a:t>
            </a:r>
          </a:p>
          <a:p>
            <a:pPr marL="0" indent="0">
              <a:buNone/>
            </a:pPr>
            <a:endParaRPr lang="en-US"/>
          </a:p>
          <a:p>
            <a:pPr marL="0" indent="0">
              <a:buNone/>
            </a:pPr>
            <a:r>
              <a:rPr lang="en-US"/>
              <a:t>Custom</a:t>
            </a:r>
          </a:p>
          <a:p>
            <a:pPr marL="0" indent="0">
              <a:buNone/>
            </a:pPr>
            <a:r>
              <a:rPr lang="en-US"/>
              <a:t>Seed:     30802022</a:t>
            </a:r>
          </a:p>
          <a:p>
            <a:pPr marL="0" indent="0">
              <a:buNone/>
            </a:pPr>
            <a:endParaRPr lang="en-US"/>
          </a:p>
          <a:p>
            <a:pPr marL="0" indent="0">
              <a:buNone/>
            </a:pPr>
            <a:r>
              <a:rPr lang="en-US" b="1"/>
              <a:t>Coding of categorical X variable for analysis:</a:t>
            </a:r>
          </a:p>
          <a:p>
            <a:pPr marL="0" indent="0">
              <a:buNone/>
            </a:pPr>
            <a:r>
              <a:rPr lang="en-US" b="1"/>
              <a:t>  detail3      X1      X2</a:t>
            </a:r>
          </a:p>
          <a:p>
            <a:pPr marL="0" indent="0">
              <a:buNone/>
            </a:pPr>
            <a:r>
              <a:rPr lang="en-US" b="1"/>
              <a:t>      .000    .000    .000</a:t>
            </a:r>
          </a:p>
          <a:p>
            <a:pPr marL="0" indent="0">
              <a:buNone/>
            </a:pPr>
            <a:r>
              <a:rPr lang="en-US" b="1"/>
              <a:t>   1.000   1.000    .000</a:t>
            </a:r>
          </a:p>
          <a:p>
            <a:pPr marL="0" indent="0">
              <a:buNone/>
            </a:pPr>
            <a:r>
              <a:rPr lang="en-US" b="1"/>
              <a:t>   2.000    .000   1.000</a:t>
            </a:r>
          </a:p>
        </p:txBody>
      </p:sp>
    </p:spTree>
    <p:extLst>
      <p:ext uri="{BB962C8B-B14F-4D97-AF65-F5344CB8AC3E}">
        <p14:creationId xmlns:p14="http://schemas.microsoft.com/office/powerpoint/2010/main" val="1024905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7FA8-8990-4AD8-BCDE-1A58AA21650D}"/>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991C03AA-AB3B-415E-BD87-C55896C87CEF}"/>
              </a:ext>
            </a:extLst>
          </p:cNvPr>
          <p:cNvSpPr>
            <a:spLocks noGrp="1"/>
          </p:cNvSpPr>
          <p:nvPr>
            <p:ph idx="1"/>
          </p:nvPr>
        </p:nvSpPr>
        <p:spPr/>
        <p:txBody>
          <a:bodyPr>
            <a:normAutofit fontScale="62500" lnSpcReduction="20000"/>
          </a:bodyPr>
          <a:lstStyle/>
          <a:p>
            <a:pPr marL="0" indent="0">
              <a:buNone/>
            </a:pPr>
            <a:r>
              <a:rPr lang="en-US"/>
              <a:t>**************************************************************************</a:t>
            </a:r>
          </a:p>
          <a:p>
            <a:pPr marL="0" indent="0">
              <a:buNone/>
            </a:pPr>
            <a:r>
              <a:rPr lang="en-US"/>
              <a:t>OUTCOME VARIABLE:                                                </a:t>
            </a:r>
          </a:p>
          <a:p>
            <a:pPr marL="0" indent="0">
              <a:buNone/>
            </a:pPr>
            <a:r>
              <a:rPr lang="en-US"/>
              <a:t> feeling</a:t>
            </a:r>
          </a:p>
          <a:p>
            <a:pPr marL="0" indent="0">
              <a:buNone/>
            </a:pPr>
            <a:endParaRPr lang="en-US"/>
          </a:p>
          <a:p>
            <a:pPr marL="0" indent="0">
              <a:buNone/>
            </a:pPr>
            <a:r>
              <a:rPr lang="en-US"/>
              <a:t>Model Summary</a:t>
            </a:r>
          </a:p>
          <a:p>
            <a:pPr marL="0" indent="0">
              <a:buNone/>
            </a:pPr>
            <a:r>
              <a:rPr lang="en-US"/>
              <a:t>              R        R-sq          MSE                 F           df1              df2             p</a:t>
            </a:r>
          </a:p>
          <a:p>
            <a:pPr marL="0" indent="0">
              <a:buNone/>
            </a:pPr>
            <a:r>
              <a:rPr lang="en-US"/>
              <a:t>      .5607      .3143    62.2276    45.1572     2.0000   197.0000      .0000</a:t>
            </a:r>
          </a:p>
          <a:p>
            <a:pPr marL="0" indent="0">
              <a:buNone/>
            </a:pPr>
            <a:endParaRPr lang="en-US"/>
          </a:p>
          <a:p>
            <a:pPr marL="0" indent="0">
              <a:buNone/>
            </a:pPr>
            <a:r>
              <a:rPr lang="en-US"/>
              <a:t>Model</a:t>
            </a:r>
          </a:p>
          <a:p>
            <a:pPr marL="0" indent="0">
              <a:buNone/>
            </a:pPr>
            <a:r>
              <a:rPr lang="en-US"/>
              <a:t>                         coeff             se                t               p           LLCI          ULCI</a:t>
            </a:r>
          </a:p>
          <a:p>
            <a:pPr marL="0" indent="0">
              <a:buNone/>
            </a:pPr>
            <a:r>
              <a:rPr lang="en-US"/>
              <a:t>constant    45.5273     1.0637    42.8018       .0000    43.4296    47.6249</a:t>
            </a:r>
          </a:p>
          <a:p>
            <a:pPr marL="0" indent="0">
              <a:buNone/>
            </a:pPr>
            <a:r>
              <a:rPr lang="en-US" b="1"/>
              <a:t>X1</a:t>
            </a:r>
            <a:r>
              <a:rPr lang="en-US"/>
              <a:t>                 6.7527     1.4004       4.8220      .0000       3.9910      9.5144</a:t>
            </a:r>
          </a:p>
          <a:p>
            <a:pPr marL="0" indent="0">
              <a:buNone/>
            </a:pPr>
            <a:r>
              <a:rPr lang="en-US" b="1"/>
              <a:t>X2</a:t>
            </a:r>
            <a:r>
              <a:rPr lang="en-US"/>
              <a:t>               13.4727     1.4214       9.4785      .0000     10.6696    16.2758</a:t>
            </a:r>
          </a:p>
        </p:txBody>
      </p:sp>
    </p:spTree>
    <p:extLst>
      <p:ext uri="{BB962C8B-B14F-4D97-AF65-F5344CB8AC3E}">
        <p14:creationId xmlns:p14="http://schemas.microsoft.com/office/powerpoint/2010/main" val="1984712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40FA-5836-421D-B590-416C731BAA12}"/>
              </a:ext>
            </a:extLst>
          </p:cNvPr>
          <p:cNvSpPr>
            <a:spLocks noGrp="1"/>
          </p:cNvSpPr>
          <p:nvPr>
            <p:ph type="title"/>
          </p:nvPr>
        </p:nvSpPr>
        <p:spPr/>
        <p:txBody>
          <a:bodyPr>
            <a:normAutofit fontScale="90000"/>
          </a:bodyPr>
          <a:lstStyle/>
          <a:p>
            <a:r>
              <a:rPr lang="en-US"/>
              <a:t>Diagram of simple mediation model with multicategorical predictor with coefficients and standard errors</a:t>
            </a:r>
          </a:p>
        </p:txBody>
      </p:sp>
      <p:pic>
        <p:nvPicPr>
          <p:cNvPr id="5" name="Content Placeholder 4">
            <a:extLst>
              <a:ext uri="{FF2B5EF4-FFF2-40B4-BE49-F238E27FC236}">
                <a16:creationId xmlns:a16="http://schemas.microsoft.com/office/drawing/2014/main" id="{1CDB63B4-26E6-4FDE-BA77-4A305F6219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721" y="1825625"/>
            <a:ext cx="5780557" cy="4351338"/>
          </a:xfrm>
        </p:spPr>
      </p:pic>
    </p:spTree>
    <p:extLst>
      <p:ext uri="{BB962C8B-B14F-4D97-AF65-F5344CB8AC3E}">
        <p14:creationId xmlns:p14="http://schemas.microsoft.com/office/powerpoint/2010/main" val="910575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9903-CC90-4FE4-82D9-21752490E744}"/>
              </a:ext>
            </a:extLst>
          </p:cNvPr>
          <p:cNvSpPr>
            <a:spLocks noGrp="1"/>
          </p:cNvSpPr>
          <p:nvPr>
            <p:ph type="title"/>
          </p:nvPr>
        </p:nvSpPr>
        <p:spPr/>
        <p:txBody>
          <a:bodyPr/>
          <a:lstStyle/>
          <a:p>
            <a:r>
              <a:rPr lang="en-US"/>
              <a:t>Relative effects</a:t>
            </a:r>
          </a:p>
        </p:txBody>
      </p:sp>
      <p:sp>
        <p:nvSpPr>
          <p:cNvPr id="3" name="Content Placeholder 2">
            <a:extLst>
              <a:ext uri="{FF2B5EF4-FFF2-40B4-BE49-F238E27FC236}">
                <a16:creationId xmlns:a16="http://schemas.microsoft.com/office/drawing/2014/main" id="{B6C0416E-9F97-4A18-AEE8-C60B3D9FACFE}"/>
              </a:ext>
            </a:extLst>
          </p:cNvPr>
          <p:cNvSpPr>
            <a:spLocks noGrp="1"/>
          </p:cNvSpPr>
          <p:nvPr>
            <p:ph idx="1"/>
          </p:nvPr>
        </p:nvSpPr>
        <p:spPr/>
        <p:txBody>
          <a:bodyPr/>
          <a:lstStyle/>
          <a:p>
            <a:r>
              <a:rPr lang="en-US"/>
              <a:t>When there is more than one arrow from X to M, we have relative effects</a:t>
            </a:r>
          </a:p>
          <a:p>
            <a:r>
              <a:rPr lang="en-US"/>
              <a:t>When interpreting relative effects, remember which group of X is the reference group</a:t>
            </a:r>
          </a:p>
          <a:p>
            <a:r>
              <a:rPr lang="en-US"/>
              <a:t>The variable </a:t>
            </a:r>
            <a:r>
              <a:rPr lang="en-US" b="1"/>
              <a:t>detail3</a:t>
            </a:r>
            <a:r>
              <a:rPr lang="en-US"/>
              <a:t> is coded 0, 1, 2</a:t>
            </a:r>
          </a:p>
          <a:p>
            <a:r>
              <a:rPr lang="en-US"/>
              <a:t>0 is the reference group</a:t>
            </a:r>
          </a:p>
          <a:p>
            <a:pPr marL="0" indent="0">
              <a:buNone/>
            </a:pPr>
            <a:endParaRPr lang="en-US"/>
          </a:p>
        </p:txBody>
      </p:sp>
    </p:spTree>
    <p:extLst>
      <p:ext uri="{BB962C8B-B14F-4D97-AF65-F5344CB8AC3E}">
        <p14:creationId xmlns:p14="http://schemas.microsoft.com/office/powerpoint/2010/main" val="2712463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1823-1F10-4096-B690-014117B03A74}"/>
              </a:ext>
            </a:extLst>
          </p:cNvPr>
          <p:cNvSpPr>
            <a:spLocks noGrp="1"/>
          </p:cNvSpPr>
          <p:nvPr>
            <p:ph type="title"/>
          </p:nvPr>
        </p:nvSpPr>
        <p:spPr/>
        <p:txBody>
          <a:bodyPr/>
          <a:lstStyle/>
          <a:p>
            <a:r>
              <a:rPr lang="en-US"/>
              <a:t>Interpretation of relative effects</a:t>
            </a:r>
          </a:p>
        </p:txBody>
      </p:sp>
      <p:sp>
        <p:nvSpPr>
          <p:cNvPr id="3" name="Content Placeholder 2">
            <a:extLst>
              <a:ext uri="{FF2B5EF4-FFF2-40B4-BE49-F238E27FC236}">
                <a16:creationId xmlns:a16="http://schemas.microsoft.com/office/drawing/2014/main" id="{24C52B20-A118-4869-AA4B-0EF62DE6EE70}"/>
              </a:ext>
            </a:extLst>
          </p:cNvPr>
          <p:cNvSpPr>
            <a:spLocks noGrp="1"/>
          </p:cNvSpPr>
          <p:nvPr>
            <p:ph idx="1"/>
          </p:nvPr>
        </p:nvSpPr>
        <p:spPr/>
        <p:txBody>
          <a:bodyPr>
            <a:normAutofit/>
          </a:bodyPr>
          <a:lstStyle/>
          <a:p>
            <a:r>
              <a:rPr lang="en-US"/>
              <a:t>The path for </a:t>
            </a:r>
            <a:r>
              <a:rPr lang="en-US" i="1"/>
              <a:t>a1</a:t>
            </a:r>
            <a:r>
              <a:rPr lang="en-US"/>
              <a:t> is the mean of M1 – the mean of M0</a:t>
            </a:r>
          </a:p>
          <a:p>
            <a:r>
              <a:rPr lang="en-US"/>
              <a:t>The path for </a:t>
            </a:r>
            <a:r>
              <a:rPr lang="en-US" i="1"/>
              <a:t>a2</a:t>
            </a:r>
            <a:r>
              <a:rPr lang="en-US"/>
              <a:t> is the mean of M2 – the mean of M0</a:t>
            </a:r>
          </a:p>
          <a:p>
            <a:r>
              <a:rPr lang="en-US"/>
              <a:t>The interpretation of the single coefficient from M to Y does not change even though there are multiple paths from X to M</a:t>
            </a:r>
          </a:p>
          <a:p>
            <a:r>
              <a:rPr lang="en-US"/>
              <a:t>Part 5 of the output gives the relative direct, relative indirect and relative total effects</a:t>
            </a:r>
          </a:p>
        </p:txBody>
      </p:sp>
    </p:spTree>
    <p:extLst>
      <p:ext uri="{BB962C8B-B14F-4D97-AF65-F5344CB8AC3E}">
        <p14:creationId xmlns:p14="http://schemas.microsoft.com/office/powerpoint/2010/main" val="405959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73CA-43A9-4277-A5ED-E13CC1F41CD4}"/>
              </a:ext>
            </a:extLst>
          </p:cNvPr>
          <p:cNvSpPr>
            <a:spLocks noGrp="1"/>
          </p:cNvSpPr>
          <p:nvPr>
            <p:ph type="title"/>
          </p:nvPr>
        </p:nvSpPr>
        <p:spPr/>
        <p:txBody>
          <a:bodyPr/>
          <a:lstStyle/>
          <a:p>
            <a:r>
              <a:rPr lang="en-US"/>
              <a:t>Diagram of regression of Y on X</a:t>
            </a:r>
          </a:p>
        </p:txBody>
      </p:sp>
      <p:pic>
        <p:nvPicPr>
          <p:cNvPr id="5" name="Content Placeholder 4">
            <a:extLst>
              <a:ext uri="{FF2B5EF4-FFF2-40B4-BE49-F238E27FC236}">
                <a16:creationId xmlns:a16="http://schemas.microsoft.com/office/drawing/2014/main" id="{54B7709C-1F46-4527-A1B9-27F30397EF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4732" y="2991503"/>
            <a:ext cx="5982535" cy="2019582"/>
          </a:xfrm>
        </p:spPr>
      </p:pic>
    </p:spTree>
    <p:extLst>
      <p:ext uri="{BB962C8B-B14F-4D97-AF65-F5344CB8AC3E}">
        <p14:creationId xmlns:p14="http://schemas.microsoft.com/office/powerpoint/2010/main" val="3101701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8729-E3B2-4533-A985-F526100C03E8}"/>
              </a:ext>
            </a:extLst>
          </p:cNvPr>
          <p:cNvSpPr>
            <a:spLocks noGrp="1"/>
          </p:cNvSpPr>
          <p:nvPr>
            <p:ph type="title"/>
          </p:nvPr>
        </p:nvSpPr>
        <p:spPr/>
        <p:txBody>
          <a:bodyPr/>
          <a:lstStyle/>
          <a:p>
            <a:r>
              <a:rPr lang="en-US"/>
              <a:t>Can you calculate the relative indirect and relative total effects by hand?</a:t>
            </a:r>
          </a:p>
        </p:txBody>
      </p:sp>
      <p:sp>
        <p:nvSpPr>
          <p:cNvPr id="3" name="Content Placeholder 2">
            <a:extLst>
              <a:ext uri="{FF2B5EF4-FFF2-40B4-BE49-F238E27FC236}">
                <a16:creationId xmlns:a16="http://schemas.microsoft.com/office/drawing/2014/main" id="{F9889337-F385-4F09-B7CD-A9D803507DDC}"/>
              </a:ext>
            </a:extLst>
          </p:cNvPr>
          <p:cNvSpPr>
            <a:spLocks noGrp="1"/>
          </p:cNvSpPr>
          <p:nvPr>
            <p:ph idx="1"/>
          </p:nvPr>
        </p:nvSpPr>
        <p:spPr/>
        <p:txBody>
          <a:bodyPr/>
          <a:lstStyle/>
          <a:p>
            <a:pPr marL="0" indent="0">
              <a:buNone/>
            </a:pPr>
            <a:r>
              <a:rPr lang="en-US"/>
              <a:t>Let’s take a minute to try this!</a:t>
            </a:r>
          </a:p>
        </p:txBody>
      </p:sp>
    </p:spTree>
    <p:extLst>
      <p:ext uri="{BB962C8B-B14F-4D97-AF65-F5344CB8AC3E}">
        <p14:creationId xmlns:p14="http://schemas.microsoft.com/office/powerpoint/2010/main" val="1692871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6FF9-E1B7-46AE-B5C3-FFF412F00D46}"/>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CDDE91E0-60F1-47FF-9586-E6210A6593DB}"/>
              </a:ext>
            </a:extLst>
          </p:cNvPr>
          <p:cNvSpPr>
            <a:spLocks noGrp="1"/>
          </p:cNvSpPr>
          <p:nvPr>
            <p:ph idx="1"/>
          </p:nvPr>
        </p:nvSpPr>
        <p:spPr/>
        <p:txBody>
          <a:bodyPr/>
          <a:lstStyle/>
          <a:p>
            <a:r>
              <a:rPr lang="en-US"/>
              <a:t>The </a:t>
            </a:r>
            <a:r>
              <a:rPr lang="en-US" i="1"/>
              <a:t>a1</a:t>
            </a:r>
            <a:r>
              <a:rPr lang="en-US"/>
              <a:t> path relative indirect effect: 6.7527*0.4771 = 3.2217 (with rounding error)</a:t>
            </a:r>
          </a:p>
          <a:p>
            <a:r>
              <a:rPr lang="en-US"/>
              <a:t>The </a:t>
            </a:r>
            <a:r>
              <a:rPr lang="en-US" i="1"/>
              <a:t>a2</a:t>
            </a:r>
            <a:r>
              <a:rPr lang="en-US"/>
              <a:t> path relative indirect effect: 13.4727*0.4771 = 6.4278 (with rounding error)</a:t>
            </a:r>
          </a:p>
          <a:p>
            <a:r>
              <a:rPr lang="en-US"/>
              <a:t>The relative total effects, for the </a:t>
            </a:r>
            <a:r>
              <a:rPr lang="en-US" i="1"/>
              <a:t>a1</a:t>
            </a:r>
            <a:r>
              <a:rPr lang="en-US"/>
              <a:t> path: 3.2217 + 4.3066 = 7.5283 (with rounding error). </a:t>
            </a:r>
          </a:p>
          <a:p>
            <a:r>
              <a:rPr lang="en-US"/>
              <a:t>The relative total effects, for the </a:t>
            </a:r>
            <a:r>
              <a:rPr lang="en-US" i="1"/>
              <a:t>a2</a:t>
            </a:r>
            <a:r>
              <a:rPr lang="en-US"/>
              <a:t> path: 6.4278 + 8.8965 = 15.3243 (with rounding error).</a:t>
            </a:r>
          </a:p>
        </p:txBody>
      </p:sp>
    </p:spTree>
    <p:extLst>
      <p:ext uri="{BB962C8B-B14F-4D97-AF65-F5344CB8AC3E}">
        <p14:creationId xmlns:p14="http://schemas.microsoft.com/office/powerpoint/2010/main" val="835627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DF8-9D2A-4B21-8B06-6035E81B0618}"/>
              </a:ext>
            </a:extLst>
          </p:cNvPr>
          <p:cNvSpPr>
            <a:spLocks noGrp="1"/>
          </p:cNvSpPr>
          <p:nvPr>
            <p:ph type="title"/>
          </p:nvPr>
        </p:nvSpPr>
        <p:spPr/>
        <p:txBody>
          <a:bodyPr/>
          <a:lstStyle/>
          <a:p>
            <a:r>
              <a:rPr lang="en-US"/>
              <a:t>Omnibus tests</a:t>
            </a:r>
          </a:p>
        </p:txBody>
      </p:sp>
      <p:sp>
        <p:nvSpPr>
          <p:cNvPr id="3" name="Content Placeholder 2">
            <a:extLst>
              <a:ext uri="{FF2B5EF4-FFF2-40B4-BE49-F238E27FC236}">
                <a16:creationId xmlns:a16="http://schemas.microsoft.com/office/drawing/2014/main" id="{5E5DFBA6-E4C9-4D2C-A688-A134D6BA87F2}"/>
              </a:ext>
            </a:extLst>
          </p:cNvPr>
          <p:cNvSpPr>
            <a:spLocks noGrp="1"/>
          </p:cNvSpPr>
          <p:nvPr>
            <p:ph idx="1"/>
          </p:nvPr>
        </p:nvSpPr>
        <p:spPr/>
        <p:txBody>
          <a:bodyPr/>
          <a:lstStyle/>
          <a:p>
            <a:r>
              <a:rPr lang="en-US"/>
              <a:t>Omnibus (AKA multi-degree-of-freedom) tests of these effects are also provided in the output</a:t>
            </a:r>
          </a:p>
          <a:p>
            <a:r>
              <a:rPr lang="en-US"/>
              <a:t>These omnibus tests are used to determine if the overall effect is statistically significant</a:t>
            </a:r>
          </a:p>
          <a:p>
            <a:r>
              <a:rPr lang="en-US"/>
              <a:t>The omnibus tests should be included in the reporting of the results</a:t>
            </a:r>
          </a:p>
        </p:txBody>
      </p:sp>
    </p:spTree>
    <p:extLst>
      <p:ext uri="{BB962C8B-B14F-4D97-AF65-F5344CB8AC3E}">
        <p14:creationId xmlns:p14="http://schemas.microsoft.com/office/powerpoint/2010/main" val="1616305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0259-F26A-41A3-9CB4-4EAD0B29F0A7}"/>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59A5B42A-F77F-4D8B-AB6B-BEAF8BFA860A}"/>
              </a:ext>
            </a:extLst>
          </p:cNvPr>
          <p:cNvSpPr>
            <a:spLocks noGrp="1"/>
          </p:cNvSpPr>
          <p:nvPr>
            <p:ph idx="1"/>
          </p:nvPr>
        </p:nvSpPr>
        <p:spPr/>
        <p:txBody>
          <a:bodyPr>
            <a:normAutofit fontScale="25000" lnSpcReduction="20000"/>
          </a:bodyPr>
          <a:lstStyle/>
          <a:p>
            <a:pPr marL="0" indent="0">
              <a:buNone/>
            </a:pPr>
            <a:r>
              <a:rPr lang="en-US"/>
              <a:t>************** TOTAL, DIRECT, AND INDIRECT EFFECTS OF X ON Y ************** </a:t>
            </a:r>
          </a:p>
          <a:p>
            <a:pPr marL="0" indent="0">
              <a:buNone/>
            </a:pPr>
            <a:r>
              <a:rPr lang="en-US"/>
              <a:t> </a:t>
            </a:r>
          </a:p>
          <a:p>
            <a:pPr marL="0" indent="0">
              <a:buNone/>
            </a:pPr>
            <a:r>
              <a:rPr lang="en-US"/>
              <a:t>Relative total effects of X on Y: </a:t>
            </a:r>
          </a:p>
          <a:p>
            <a:pPr marL="0" indent="0">
              <a:buNone/>
            </a:pPr>
            <a:r>
              <a:rPr lang="en-US"/>
              <a:t>           Effect             se               t               p          LLCI           ULCI </a:t>
            </a:r>
          </a:p>
          <a:p>
            <a:pPr marL="0" indent="0">
              <a:buNone/>
            </a:pPr>
            <a:r>
              <a:rPr lang="en-US"/>
              <a:t>X1     7.5285     1.5823     4.7579     0.0000      4.4080     10.6490 </a:t>
            </a:r>
          </a:p>
          <a:p>
            <a:pPr marL="0" indent="0">
              <a:buNone/>
            </a:pPr>
            <a:r>
              <a:rPr lang="en-US"/>
              <a:t>X2    15.3247     1.6061     9.5418     0.0000    12.1574    18.4920 </a:t>
            </a:r>
          </a:p>
          <a:p>
            <a:pPr marL="0" indent="0">
              <a:buNone/>
            </a:pPr>
            <a:r>
              <a:rPr lang="en-US"/>
              <a:t> </a:t>
            </a:r>
          </a:p>
          <a:p>
            <a:pPr marL="0" indent="0">
              <a:buNone/>
            </a:pPr>
            <a:r>
              <a:rPr lang="en-US" b="1"/>
              <a:t>Omnibus test of total effect of X on Y: </a:t>
            </a:r>
          </a:p>
          <a:p>
            <a:pPr marL="0" indent="0">
              <a:buNone/>
            </a:pPr>
            <a:r>
              <a:rPr lang="en-US" b="1"/>
              <a:t>    R2-chng              F           df1             df2               p </a:t>
            </a:r>
          </a:p>
          <a:p>
            <a:pPr marL="0" indent="0">
              <a:buNone/>
            </a:pPr>
            <a:r>
              <a:rPr lang="en-US" b="1"/>
              <a:t>     0.3176    45.8501     2.0000   197.0000     0.0000 </a:t>
            </a:r>
          </a:p>
          <a:p>
            <a:pPr marL="0" indent="0">
              <a:buNone/>
            </a:pPr>
            <a:r>
              <a:rPr lang="en-US"/>
              <a:t>---------- </a:t>
            </a:r>
          </a:p>
          <a:p>
            <a:pPr marL="0" indent="0">
              <a:buNone/>
            </a:pPr>
            <a:r>
              <a:rPr lang="en-US"/>
              <a:t> </a:t>
            </a:r>
          </a:p>
          <a:p>
            <a:pPr marL="0" indent="0">
              <a:buNone/>
            </a:pPr>
            <a:r>
              <a:rPr lang="en-US"/>
              <a:t>Relative direct effects of X on Y </a:t>
            </a:r>
          </a:p>
          <a:p>
            <a:pPr marL="0" indent="0">
              <a:buNone/>
            </a:pPr>
            <a:r>
              <a:rPr lang="en-US"/>
              <a:t>           Effect             se              t                p         LLCI         ULCI </a:t>
            </a:r>
          </a:p>
          <a:p>
            <a:pPr marL="0" indent="0">
              <a:buNone/>
            </a:pPr>
            <a:r>
              <a:rPr lang="en-US"/>
              <a:t>X1     4.3066     1.5205     2.8324     0.0051     1.3080     7.3052 </a:t>
            </a:r>
          </a:p>
          <a:p>
            <a:pPr marL="0" indent="0">
              <a:buNone/>
            </a:pPr>
            <a:r>
              <a:rPr lang="en-US"/>
              <a:t>X2     8.8965     1.7612     5.0514     0.0000     5.4232    12.3698 </a:t>
            </a:r>
          </a:p>
          <a:p>
            <a:pPr marL="0" indent="0">
              <a:buNone/>
            </a:pPr>
            <a:r>
              <a:rPr lang="en-US"/>
              <a:t> </a:t>
            </a:r>
          </a:p>
          <a:p>
            <a:pPr marL="0" indent="0">
              <a:buNone/>
            </a:pPr>
            <a:r>
              <a:rPr lang="en-US" b="1"/>
              <a:t>Omnibus test of direct effect of X on Y: </a:t>
            </a:r>
          </a:p>
          <a:p>
            <a:pPr marL="0" indent="0">
              <a:buNone/>
            </a:pPr>
            <a:r>
              <a:rPr lang="en-US" b="1"/>
              <a:t>    R2-chng              F           df1             df2               p </a:t>
            </a:r>
          </a:p>
          <a:p>
            <a:pPr marL="0" indent="0">
              <a:buNone/>
            </a:pPr>
            <a:r>
              <a:rPr lang="en-US" b="1"/>
              <a:t>     0.0735    12.8516     2.0000   196.0000     0.0000</a:t>
            </a:r>
          </a:p>
        </p:txBody>
      </p:sp>
    </p:spTree>
    <p:extLst>
      <p:ext uri="{BB962C8B-B14F-4D97-AF65-F5344CB8AC3E}">
        <p14:creationId xmlns:p14="http://schemas.microsoft.com/office/powerpoint/2010/main" val="849221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B44E-0E7D-48A3-9036-1FCFBF8B7565}"/>
              </a:ext>
            </a:extLst>
          </p:cNvPr>
          <p:cNvSpPr>
            <a:spLocks noGrp="1"/>
          </p:cNvSpPr>
          <p:nvPr>
            <p:ph type="title"/>
          </p:nvPr>
        </p:nvSpPr>
        <p:spPr/>
        <p:txBody>
          <a:bodyPr/>
          <a:lstStyle/>
          <a:p>
            <a:r>
              <a:rPr lang="en-US"/>
              <a:t>Different coding systems</a:t>
            </a:r>
          </a:p>
        </p:txBody>
      </p:sp>
      <p:sp>
        <p:nvSpPr>
          <p:cNvPr id="3" name="Content Placeholder 2">
            <a:extLst>
              <a:ext uri="{FF2B5EF4-FFF2-40B4-BE49-F238E27FC236}">
                <a16:creationId xmlns:a16="http://schemas.microsoft.com/office/drawing/2014/main" id="{2D18C514-9F40-4017-9B42-3007F5B914F2}"/>
              </a:ext>
            </a:extLst>
          </p:cNvPr>
          <p:cNvSpPr>
            <a:spLocks noGrp="1"/>
          </p:cNvSpPr>
          <p:nvPr>
            <p:ph idx="1"/>
          </p:nvPr>
        </p:nvSpPr>
        <p:spPr/>
        <p:txBody>
          <a:bodyPr>
            <a:normAutofit lnSpcReduction="10000"/>
          </a:bodyPr>
          <a:lstStyle/>
          <a:p>
            <a:r>
              <a:rPr lang="en-US"/>
              <a:t>PROCESS has four choices for coding systems: </a:t>
            </a:r>
          </a:p>
          <a:p>
            <a:pPr lvl="1"/>
            <a:r>
              <a:rPr lang="en-US"/>
              <a:t>Indicator (AKA dummy) (</a:t>
            </a:r>
            <a:r>
              <a:rPr lang="en-US" b="1"/>
              <a:t>mcx = 1</a:t>
            </a:r>
            <a:r>
              <a:rPr lang="en-US"/>
              <a:t>): compares each level to a single reference level</a:t>
            </a:r>
          </a:p>
          <a:p>
            <a:pPr lvl="1"/>
            <a:r>
              <a:rPr lang="en-US"/>
              <a:t>Sequential (</a:t>
            </a:r>
            <a:r>
              <a:rPr lang="en-US" b="1"/>
              <a:t>mcx = 2</a:t>
            </a:r>
            <a:r>
              <a:rPr lang="en-US"/>
              <a:t>): compares each level to the next highest level</a:t>
            </a:r>
          </a:p>
          <a:p>
            <a:pPr lvl="1"/>
            <a:r>
              <a:rPr lang="en-US"/>
              <a:t>Helmert (</a:t>
            </a:r>
            <a:r>
              <a:rPr lang="en-US" b="1"/>
              <a:t>mcx = 3</a:t>
            </a:r>
            <a:r>
              <a:rPr lang="en-US"/>
              <a:t>): compares each level of a categorical variable to the mean of the subsequent levels </a:t>
            </a:r>
          </a:p>
          <a:p>
            <a:pPr lvl="1"/>
            <a:r>
              <a:rPr lang="en-US"/>
              <a:t>Effect (</a:t>
            </a:r>
            <a:r>
              <a:rPr lang="en-US" b="1"/>
              <a:t>mcx = 4</a:t>
            </a:r>
            <a:r>
              <a:rPr lang="en-US"/>
              <a:t>): ANOVA-style coding (using -1 and 1)</a:t>
            </a:r>
          </a:p>
          <a:p>
            <a:pPr lvl="2"/>
            <a:r>
              <a:rPr lang="en-US"/>
              <a:t>More useful when the levels have the same sample size</a:t>
            </a:r>
          </a:p>
          <a:p>
            <a:r>
              <a:rPr lang="en-US"/>
              <a:t>You should choose which coding system to use based on the comparisons you wish to make</a:t>
            </a:r>
          </a:p>
          <a:p>
            <a:r>
              <a:rPr lang="en-US"/>
              <a:t>See pages 594-597</a:t>
            </a:r>
          </a:p>
        </p:txBody>
      </p:sp>
    </p:spTree>
    <p:extLst>
      <p:ext uri="{BB962C8B-B14F-4D97-AF65-F5344CB8AC3E}">
        <p14:creationId xmlns:p14="http://schemas.microsoft.com/office/powerpoint/2010/main" val="248857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Indicator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3837138984"/>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X1</a:t>
                      </a:r>
                    </a:p>
                  </a:txBody>
                  <a:tcPr/>
                </a:tc>
                <a:tc>
                  <a:txBody>
                    <a:bodyPr/>
                    <a:lstStyle/>
                    <a:p>
                      <a:r>
                        <a:rPr lang="en-US"/>
                        <a:t>X2</a:t>
                      </a:r>
                    </a:p>
                  </a:txBody>
                  <a:tcPr/>
                </a:tc>
                <a:tc>
                  <a:txBody>
                    <a:bodyPr/>
                    <a:lstStyle/>
                    <a:p>
                      <a:r>
                        <a:rPr lang="en-US"/>
                        <a:t>X3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0</a:t>
                      </a:r>
                    </a:p>
                  </a:txBody>
                  <a:tcPr/>
                </a:tc>
                <a:tc>
                  <a:txBody>
                    <a:bodyPr/>
                    <a:lstStyle/>
                    <a:p>
                      <a:r>
                        <a:rPr lang="en-US"/>
                        <a:t>1</a:t>
                      </a:r>
                    </a:p>
                  </a:txBody>
                  <a:tcPr/>
                </a:tc>
                <a:tc>
                  <a:txBody>
                    <a:bodyPr/>
                    <a:lstStyle/>
                    <a:p>
                      <a:r>
                        <a:rPr lang="en-US"/>
                        <a:t>0</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0</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3947327764"/>
                  </a:ext>
                </a:extLst>
              </a:tr>
            </a:tbl>
          </a:graphicData>
        </a:graphic>
      </p:graphicFrame>
      <p:sp>
        <p:nvSpPr>
          <p:cNvPr id="6" name="TextBox 5">
            <a:extLst>
              <a:ext uri="{FF2B5EF4-FFF2-40B4-BE49-F238E27FC236}">
                <a16:creationId xmlns:a16="http://schemas.microsoft.com/office/drawing/2014/main" id="{BEBC5EC3-0694-4A42-9800-B306B2A1FF8D}"/>
              </a:ext>
            </a:extLst>
          </p:cNvPr>
          <p:cNvSpPr txBox="1"/>
          <p:nvPr/>
        </p:nvSpPr>
        <p:spPr>
          <a:xfrm>
            <a:off x="838200" y="4037610"/>
            <a:ext cx="3286496" cy="369332"/>
          </a:xfrm>
          <a:prstGeom prst="rect">
            <a:avLst/>
          </a:prstGeom>
          <a:noFill/>
        </p:spPr>
        <p:txBody>
          <a:bodyPr wrap="square" rtlCol="0">
            <a:spAutoFit/>
          </a:bodyPr>
          <a:lstStyle/>
          <a:p>
            <a:r>
              <a:rPr lang="en-US"/>
              <a:t>NOTE:  0 is the reference level</a:t>
            </a:r>
          </a:p>
        </p:txBody>
      </p:sp>
    </p:spTree>
    <p:extLst>
      <p:ext uri="{BB962C8B-B14F-4D97-AF65-F5344CB8AC3E}">
        <p14:creationId xmlns:p14="http://schemas.microsoft.com/office/powerpoint/2010/main" val="3763018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Sequential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2025547139"/>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W1</a:t>
                      </a:r>
                    </a:p>
                  </a:txBody>
                  <a:tcPr/>
                </a:tc>
                <a:tc>
                  <a:txBody>
                    <a:bodyPr/>
                    <a:lstStyle/>
                    <a:p>
                      <a:r>
                        <a:rPr lang="en-US"/>
                        <a:t>W2</a:t>
                      </a:r>
                    </a:p>
                  </a:txBody>
                  <a:tcPr/>
                </a:tc>
                <a:tc>
                  <a:txBody>
                    <a:bodyPr/>
                    <a:lstStyle/>
                    <a:p>
                      <a:r>
                        <a:rPr lang="en-US"/>
                        <a:t>W3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1</a:t>
                      </a:r>
                    </a:p>
                  </a:txBody>
                  <a:tcPr/>
                </a:tc>
                <a:tc>
                  <a:txBody>
                    <a:bodyPr/>
                    <a:lstStyle/>
                    <a:p>
                      <a:r>
                        <a:rPr lang="en-US"/>
                        <a:t>1</a:t>
                      </a:r>
                    </a:p>
                  </a:txBody>
                  <a:tcPr/>
                </a:tc>
                <a:tc>
                  <a:txBody>
                    <a:bodyPr/>
                    <a:lstStyle/>
                    <a:p>
                      <a:r>
                        <a:rPr lang="en-US"/>
                        <a:t>0</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1</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3947327764"/>
                  </a:ext>
                </a:extLst>
              </a:tr>
            </a:tbl>
          </a:graphicData>
        </a:graphic>
      </p:graphicFrame>
      <p:pic>
        <p:nvPicPr>
          <p:cNvPr id="3" name="Picture 2">
            <a:extLst>
              <a:ext uri="{FF2B5EF4-FFF2-40B4-BE49-F238E27FC236}">
                <a16:creationId xmlns:a16="http://schemas.microsoft.com/office/drawing/2014/main" id="{A917E8A3-55F8-4FEB-9903-CF778111DA5E}"/>
              </a:ext>
            </a:extLst>
          </p:cNvPr>
          <p:cNvPicPr>
            <a:picLocks noChangeAspect="1"/>
          </p:cNvPicPr>
          <p:nvPr/>
        </p:nvPicPr>
        <p:blipFill>
          <a:blip r:embed="rId2"/>
          <a:stretch>
            <a:fillRect/>
          </a:stretch>
        </p:blipFill>
        <p:spPr>
          <a:xfrm>
            <a:off x="716491" y="3942111"/>
            <a:ext cx="3340898" cy="493819"/>
          </a:xfrm>
          <a:prstGeom prst="rect">
            <a:avLst/>
          </a:prstGeom>
        </p:spPr>
      </p:pic>
    </p:spTree>
    <p:extLst>
      <p:ext uri="{BB962C8B-B14F-4D97-AF65-F5344CB8AC3E}">
        <p14:creationId xmlns:p14="http://schemas.microsoft.com/office/powerpoint/2010/main" val="1530048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Helmert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2975333105"/>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Z1</a:t>
                      </a:r>
                    </a:p>
                  </a:txBody>
                  <a:tcPr/>
                </a:tc>
                <a:tc>
                  <a:txBody>
                    <a:bodyPr/>
                    <a:lstStyle/>
                    <a:p>
                      <a:r>
                        <a:rPr lang="en-US"/>
                        <a:t>Z2</a:t>
                      </a:r>
                    </a:p>
                  </a:txBody>
                  <a:tcPr/>
                </a:tc>
                <a:tc>
                  <a:txBody>
                    <a:bodyPr/>
                    <a:lstStyle/>
                    <a:p>
                      <a:r>
                        <a:rPr lang="en-US"/>
                        <a:t>Z3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-3/4</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1/4</a:t>
                      </a:r>
                    </a:p>
                  </a:txBody>
                  <a:tcPr/>
                </a:tc>
                <a:tc>
                  <a:txBody>
                    <a:bodyPr/>
                    <a:lstStyle/>
                    <a:p>
                      <a:r>
                        <a:rPr lang="en-US"/>
                        <a:t>-2/3</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1/4</a:t>
                      </a:r>
                    </a:p>
                  </a:txBody>
                  <a:tcPr/>
                </a:tc>
                <a:tc>
                  <a:txBody>
                    <a:bodyPr/>
                    <a:lstStyle/>
                    <a:p>
                      <a:r>
                        <a:rPr lang="en-US"/>
                        <a:t>1/3</a:t>
                      </a:r>
                    </a:p>
                  </a:txBody>
                  <a:tcPr/>
                </a:tc>
                <a:tc>
                  <a:txBody>
                    <a:bodyPr/>
                    <a:lstStyle/>
                    <a:p>
                      <a:r>
                        <a:rPr lang="en-US"/>
                        <a:t>-1/2</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1/4</a:t>
                      </a:r>
                    </a:p>
                  </a:txBody>
                  <a:tcPr/>
                </a:tc>
                <a:tc>
                  <a:txBody>
                    <a:bodyPr/>
                    <a:lstStyle/>
                    <a:p>
                      <a:r>
                        <a:rPr lang="en-US"/>
                        <a:t>1/3</a:t>
                      </a:r>
                    </a:p>
                  </a:txBody>
                  <a:tcPr/>
                </a:tc>
                <a:tc>
                  <a:txBody>
                    <a:bodyPr/>
                    <a:lstStyle/>
                    <a:p>
                      <a:r>
                        <a:rPr lang="en-US"/>
                        <a:t>1/2</a:t>
                      </a:r>
                    </a:p>
                  </a:txBody>
                  <a:tcPr/>
                </a:tc>
                <a:extLst>
                  <a:ext uri="{0D108BD9-81ED-4DB2-BD59-A6C34878D82A}">
                    <a16:rowId xmlns:a16="http://schemas.microsoft.com/office/drawing/2014/main" val="3947327764"/>
                  </a:ext>
                </a:extLst>
              </a:tr>
            </a:tbl>
          </a:graphicData>
        </a:graphic>
      </p:graphicFrame>
      <p:pic>
        <p:nvPicPr>
          <p:cNvPr id="3" name="Picture 2">
            <a:extLst>
              <a:ext uri="{FF2B5EF4-FFF2-40B4-BE49-F238E27FC236}">
                <a16:creationId xmlns:a16="http://schemas.microsoft.com/office/drawing/2014/main" id="{804C0239-D3C7-4FB4-B369-28B09FD0FEC7}"/>
              </a:ext>
            </a:extLst>
          </p:cNvPr>
          <p:cNvPicPr>
            <a:picLocks noChangeAspect="1"/>
          </p:cNvPicPr>
          <p:nvPr/>
        </p:nvPicPr>
        <p:blipFill>
          <a:blip r:embed="rId2"/>
          <a:stretch>
            <a:fillRect/>
          </a:stretch>
        </p:blipFill>
        <p:spPr>
          <a:xfrm>
            <a:off x="692741" y="3957945"/>
            <a:ext cx="3340898" cy="493819"/>
          </a:xfrm>
          <a:prstGeom prst="rect">
            <a:avLst/>
          </a:prstGeom>
        </p:spPr>
      </p:pic>
    </p:spTree>
    <p:extLst>
      <p:ext uri="{BB962C8B-B14F-4D97-AF65-F5344CB8AC3E}">
        <p14:creationId xmlns:p14="http://schemas.microsoft.com/office/powerpoint/2010/main" val="4025833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Effect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2839667431"/>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X1</a:t>
                      </a:r>
                    </a:p>
                  </a:txBody>
                  <a:tcPr/>
                </a:tc>
                <a:tc>
                  <a:txBody>
                    <a:bodyPr/>
                    <a:lstStyle/>
                    <a:p>
                      <a:r>
                        <a:rPr lang="en-US"/>
                        <a:t>X2</a:t>
                      </a:r>
                    </a:p>
                  </a:txBody>
                  <a:tcPr/>
                </a:tc>
                <a:tc>
                  <a:txBody>
                    <a:bodyPr/>
                    <a:lstStyle/>
                    <a:p>
                      <a:r>
                        <a:rPr lang="en-US"/>
                        <a:t>X3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-1</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0</a:t>
                      </a:r>
                    </a:p>
                  </a:txBody>
                  <a:tcPr/>
                </a:tc>
                <a:tc>
                  <a:txBody>
                    <a:bodyPr/>
                    <a:lstStyle/>
                    <a:p>
                      <a:r>
                        <a:rPr lang="en-US"/>
                        <a:t>1</a:t>
                      </a:r>
                    </a:p>
                  </a:txBody>
                  <a:tcPr/>
                </a:tc>
                <a:tc>
                  <a:txBody>
                    <a:bodyPr/>
                    <a:lstStyle/>
                    <a:p>
                      <a:r>
                        <a:rPr lang="en-US"/>
                        <a:t>0</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0</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3947327764"/>
                  </a:ext>
                </a:extLst>
              </a:tr>
            </a:tbl>
          </a:graphicData>
        </a:graphic>
      </p:graphicFrame>
      <p:pic>
        <p:nvPicPr>
          <p:cNvPr id="3" name="Picture 2">
            <a:extLst>
              <a:ext uri="{FF2B5EF4-FFF2-40B4-BE49-F238E27FC236}">
                <a16:creationId xmlns:a16="http://schemas.microsoft.com/office/drawing/2014/main" id="{6841CC33-0A1A-4BF3-B26B-F1902D034C6B}"/>
              </a:ext>
            </a:extLst>
          </p:cNvPr>
          <p:cNvPicPr>
            <a:picLocks noChangeAspect="1"/>
          </p:cNvPicPr>
          <p:nvPr/>
        </p:nvPicPr>
        <p:blipFill>
          <a:blip r:embed="rId2"/>
          <a:stretch>
            <a:fillRect/>
          </a:stretch>
        </p:blipFill>
        <p:spPr>
          <a:xfrm>
            <a:off x="688783" y="3898568"/>
            <a:ext cx="3340898" cy="493819"/>
          </a:xfrm>
          <a:prstGeom prst="rect">
            <a:avLst/>
          </a:prstGeom>
        </p:spPr>
      </p:pic>
    </p:spTree>
    <p:extLst>
      <p:ext uri="{BB962C8B-B14F-4D97-AF65-F5344CB8AC3E}">
        <p14:creationId xmlns:p14="http://schemas.microsoft.com/office/powerpoint/2010/main" val="101695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5E55-A183-4175-BAEC-8727E26F0A16}"/>
              </a:ext>
            </a:extLst>
          </p:cNvPr>
          <p:cNvSpPr>
            <a:spLocks noGrp="1"/>
          </p:cNvSpPr>
          <p:nvPr>
            <p:ph type="title"/>
          </p:nvPr>
        </p:nvSpPr>
        <p:spPr/>
        <p:txBody>
          <a:bodyPr/>
          <a:lstStyle/>
          <a:p>
            <a:r>
              <a:rPr lang="en-US"/>
              <a:t>Custom coding</a:t>
            </a:r>
          </a:p>
        </p:txBody>
      </p:sp>
      <p:sp>
        <p:nvSpPr>
          <p:cNvPr id="3" name="Content Placeholder 2">
            <a:extLst>
              <a:ext uri="{FF2B5EF4-FFF2-40B4-BE49-F238E27FC236}">
                <a16:creationId xmlns:a16="http://schemas.microsoft.com/office/drawing/2014/main" id="{FEFDFD20-762B-467A-B09E-841050DDFFDF}"/>
              </a:ext>
            </a:extLst>
          </p:cNvPr>
          <p:cNvSpPr>
            <a:spLocks noGrp="1"/>
          </p:cNvSpPr>
          <p:nvPr>
            <p:ph idx="1"/>
          </p:nvPr>
        </p:nvSpPr>
        <p:spPr/>
        <p:txBody>
          <a:bodyPr/>
          <a:lstStyle/>
          <a:p>
            <a:r>
              <a:rPr lang="en-US"/>
              <a:t>You can also use your own coding system</a:t>
            </a:r>
          </a:p>
          <a:p>
            <a:r>
              <a:rPr lang="en-US"/>
              <a:t>See pages 596-597 for an example</a:t>
            </a:r>
          </a:p>
        </p:txBody>
      </p:sp>
    </p:spTree>
    <p:extLst>
      <p:ext uri="{BB962C8B-B14F-4D97-AF65-F5344CB8AC3E}">
        <p14:creationId xmlns:p14="http://schemas.microsoft.com/office/powerpoint/2010/main" val="279803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9813-E547-48CD-ADA0-4D0F80336844}"/>
              </a:ext>
            </a:extLst>
          </p:cNvPr>
          <p:cNvSpPr>
            <a:spLocks noGrp="1"/>
          </p:cNvSpPr>
          <p:nvPr>
            <p:ph type="title"/>
          </p:nvPr>
        </p:nvSpPr>
        <p:spPr/>
        <p:txBody>
          <a:bodyPr/>
          <a:lstStyle/>
          <a:p>
            <a:r>
              <a:rPr lang="en-US"/>
              <a:t>Simple mediation model with continuous predictor</a:t>
            </a:r>
          </a:p>
        </p:txBody>
      </p:sp>
      <p:sp>
        <p:nvSpPr>
          <p:cNvPr id="3" name="Content Placeholder 2">
            <a:extLst>
              <a:ext uri="{FF2B5EF4-FFF2-40B4-BE49-F238E27FC236}">
                <a16:creationId xmlns:a16="http://schemas.microsoft.com/office/drawing/2014/main" id="{826BB87A-5E47-4581-8B12-69E5ED264235}"/>
              </a:ext>
            </a:extLst>
          </p:cNvPr>
          <p:cNvSpPr>
            <a:spLocks noGrp="1"/>
          </p:cNvSpPr>
          <p:nvPr>
            <p:ph idx="1"/>
          </p:nvPr>
        </p:nvSpPr>
        <p:spPr/>
        <p:txBody>
          <a:bodyPr/>
          <a:lstStyle/>
          <a:p>
            <a:r>
              <a:rPr lang="en-US"/>
              <a:t>Mediation includes a variable between X and Y</a:t>
            </a:r>
          </a:p>
          <a:p>
            <a:pPr lvl="1"/>
            <a:r>
              <a:rPr lang="en-US"/>
              <a:t>Called M (the mediator)</a:t>
            </a:r>
          </a:p>
          <a:p>
            <a:r>
              <a:rPr lang="en-US"/>
              <a:t>Mathematically, the mediator acts like a covariate in the model</a:t>
            </a:r>
          </a:p>
          <a:p>
            <a:r>
              <a:rPr lang="en-US"/>
              <a:t>Conceptually, the mediator changes the simple regression model from a model that looks at the association of two variables to a model that tries to look at a causal relationship</a:t>
            </a:r>
          </a:p>
          <a:p>
            <a:endParaRPr lang="en-US"/>
          </a:p>
        </p:txBody>
      </p:sp>
    </p:spTree>
    <p:extLst>
      <p:ext uri="{BB962C8B-B14F-4D97-AF65-F5344CB8AC3E}">
        <p14:creationId xmlns:p14="http://schemas.microsoft.com/office/powerpoint/2010/main" val="196623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75BF-1009-402F-8574-CE5CF4D043C8}"/>
              </a:ext>
            </a:extLst>
          </p:cNvPr>
          <p:cNvSpPr>
            <a:spLocks noGrp="1"/>
          </p:cNvSpPr>
          <p:nvPr>
            <p:ph type="title"/>
          </p:nvPr>
        </p:nvSpPr>
        <p:spPr/>
        <p:txBody>
          <a:bodyPr/>
          <a:lstStyle/>
          <a:p>
            <a:r>
              <a:rPr lang="en-US"/>
              <a:t>Omnibus tests, AKA multi-degree-of-freedom tests</a:t>
            </a:r>
          </a:p>
        </p:txBody>
      </p:sp>
      <p:sp>
        <p:nvSpPr>
          <p:cNvPr id="3" name="Content Placeholder 2">
            <a:extLst>
              <a:ext uri="{FF2B5EF4-FFF2-40B4-BE49-F238E27FC236}">
                <a16:creationId xmlns:a16="http://schemas.microsoft.com/office/drawing/2014/main" id="{339F0A54-263A-4A75-A9B3-1909F36B1BDA}"/>
              </a:ext>
            </a:extLst>
          </p:cNvPr>
          <p:cNvSpPr>
            <a:spLocks noGrp="1"/>
          </p:cNvSpPr>
          <p:nvPr>
            <p:ph idx="1"/>
          </p:nvPr>
        </p:nvSpPr>
        <p:spPr/>
        <p:txBody>
          <a:bodyPr/>
          <a:lstStyle/>
          <a:p>
            <a:r>
              <a:rPr lang="en-US"/>
              <a:t>The omnibus test will be the same regardless of which coding system you use</a:t>
            </a:r>
          </a:p>
          <a:p>
            <a:r>
              <a:rPr lang="en-US"/>
              <a:t>The values of the coefficients will be different, and the associated p-values may be different as well </a:t>
            </a:r>
          </a:p>
          <a:p>
            <a:pPr lvl="1"/>
            <a:r>
              <a:rPr lang="en-US"/>
              <a:t>A coefficient may be statistically significant using one coding system and not statistically significant using a different coding system</a:t>
            </a:r>
          </a:p>
        </p:txBody>
      </p:sp>
    </p:spTree>
    <p:extLst>
      <p:ext uri="{BB962C8B-B14F-4D97-AF65-F5344CB8AC3E}">
        <p14:creationId xmlns:p14="http://schemas.microsoft.com/office/powerpoint/2010/main" val="282332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2636493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86CD-ED12-49B8-905F-754F972088FD}"/>
              </a:ext>
            </a:extLst>
          </p:cNvPr>
          <p:cNvSpPr>
            <a:spLocks noGrp="1"/>
          </p:cNvSpPr>
          <p:nvPr>
            <p:ph type="title"/>
          </p:nvPr>
        </p:nvSpPr>
        <p:spPr/>
        <p:txBody>
          <a:bodyPr/>
          <a:lstStyle/>
          <a:p>
            <a:r>
              <a:rPr lang="en-US"/>
              <a:t>Simple mediation model with covariates</a:t>
            </a:r>
          </a:p>
        </p:txBody>
      </p:sp>
      <p:sp>
        <p:nvSpPr>
          <p:cNvPr id="3" name="Content Placeholder 2">
            <a:extLst>
              <a:ext uri="{FF2B5EF4-FFF2-40B4-BE49-F238E27FC236}">
                <a16:creationId xmlns:a16="http://schemas.microsoft.com/office/drawing/2014/main" id="{6CD6CDBC-B8DA-4117-A112-5D2FB0E47D94}"/>
              </a:ext>
            </a:extLst>
          </p:cNvPr>
          <p:cNvSpPr>
            <a:spLocks noGrp="1"/>
          </p:cNvSpPr>
          <p:nvPr>
            <p:ph idx="1"/>
          </p:nvPr>
        </p:nvSpPr>
        <p:spPr/>
        <p:txBody>
          <a:bodyPr/>
          <a:lstStyle/>
          <a:p>
            <a:r>
              <a:rPr lang="en-US"/>
              <a:t>Covariates can be added to any mediation model</a:t>
            </a:r>
          </a:p>
          <a:p>
            <a:r>
              <a:rPr lang="en-US"/>
              <a:t>The covariates can be either continuous or binary</a:t>
            </a:r>
          </a:p>
          <a:p>
            <a:r>
              <a:rPr lang="en-US"/>
              <a:t>In our example, we include two covariates, one continuous (the variable </a:t>
            </a:r>
            <a:r>
              <a:rPr lang="en-US" b="1"/>
              <a:t>ccovar</a:t>
            </a:r>
            <a:r>
              <a:rPr lang="en-US"/>
              <a:t>) and one binary (the variable </a:t>
            </a:r>
            <a:r>
              <a:rPr lang="en-US" b="1"/>
              <a:t>bcovar</a:t>
            </a:r>
            <a:r>
              <a:rPr lang="en-US"/>
              <a:t>)</a:t>
            </a:r>
          </a:p>
          <a:p>
            <a:r>
              <a:rPr lang="en-US"/>
              <a:t>Notice that both covariates are added to both equations</a:t>
            </a:r>
          </a:p>
          <a:p>
            <a:r>
              <a:rPr lang="en-US"/>
              <a:t>This is necessary for the direct effect and indirect effect(s) to sum to the total effect!</a:t>
            </a:r>
          </a:p>
        </p:txBody>
      </p:sp>
    </p:spTree>
    <p:extLst>
      <p:ext uri="{BB962C8B-B14F-4D97-AF65-F5344CB8AC3E}">
        <p14:creationId xmlns:p14="http://schemas.microsoft.com/office/powerpoint/2010/main" val="31400568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86A8-F9C4-45EA-A996-132ACA5CE3B7}"/>
              </a:ext>
            </a:extLst>
          </p:cNvPr>
          <p:cNvSpPr>
            <a:spLocks noGrp="1"/>
          </p:cNvSpPr>
          <p:nvPr>
            <p:ph type="title"/>
          </p:nvPr>
        </p:nvSpPr>
        <p:spPr/>
        <p:txBody>
          <a:bodyPr/>
          <a:lstStyle/>
          <a:p>
            <a:r>
              <a:rPr lang="en-US"/>
              <a:t>Diagram of simple mediation model with two covariates</a:t>
            </a:r>
          </a:p>
        </p:txBody>
      </p:sp>
      <p:pic>
        <p:nvPicPr>
          <p:cNvPr id="5" name="Content Placeholder 4">
            <a:extLst>
              <a:ext uri="{FF2B5EF4-FFF2-40B4-BE49-F238E27FC236}">
                <a16:creationId xmlns:a16="http://schemas.microsoft.com/office/drawing/2014/main" id="{EC75524E-1E69-48F5-A829-6A7BFF3EC9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1455" y="1825625"/>
            <a:ext cx="4509090" cy="4351338"/>
          </a:xfrm>
        </p:spPr>
      </p:pic>
    </p:spTree>
    <p:extLst>
      <p:ext uri="{BB962C8B-B14F-4D97-AF65-F5344CB8AC3E}">
        <p14:creationId xmlns:p14="http://schemas.microsoft.com/office/powerpoint/2010/main" val="2992525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C7ED-CFAE-47E3-87E0-1BA157730D2D}"/>
              </a:ext>
            </a:extLst>
          </p:cNvPr>
          <p:cNvSpPr>
            <a:spLocks noGrp="1"/>
          </p:cNvSpPr>
          <p:nvPr>
            <p:ph type="title"/>
          </p:nvPr>
        </p:nvSpPr>
        <p:spPr/>
        <p:txBody>
          <a:bodyPr/>
          <a:lstStyle/>
          <a:p>
            <a:r>
              <a:rPr lang="en-US"/>
              <a:t>PROCESS syntax for simple mediation model with two covariates</a:t>
            </a:r>
          </a:p>
        </p:txBody>
      </p:sp>
      <p:sp>
        <p:nvSpPr>
          <p:cNvPr id="3" name="Content Placeholder 2">
            <a:extLst>
              <a:ext uri="{FF2B5EF4-FFF2-40B4-BE49-F238E27FC236}">
                <a16:creationId xmlns:a16="http://schemas.microsoft.com/office/drawing/2014/main" id="{2965F950-18D8-4038-B9A2-2B7C56EAD9AA}"/>
              </a:ext>
            </a:extLst>
          </p:cNvPr>
          <p:cNvSpPr>
            <a:spLocks noGrp="1"/>
          </p:cNvSpPr>
          <p:nvPr>
            <p:ph idx="1"/>
          </p:nvPr>
        </p:nvSpPr>
        <p:spPr/>
        <p:txBody>
          <a:bodyPr/>
          <a:lstStyle/>
          <a:p>
            <a:pPr marL="0" indent="0">
              <a:buNone/>
            </a:pPr>
            <a:r>
              <a:rPr lang="en-US" b="1"/>
              <a:t>process y = opinion /x = detail /m = feeling /model = 4 /total = 1 /cov = bcovar ccovar /seed = 30802022.</a:t>
            </a:r>
          </a:p>
        </p:txBody>
      </p:sp>
    </p:spTree>
    <p:extLst>
      <p:ext uri="{BB962C8B-B14F-4D97-AF65-F5344CB8AC3E}">
        <p14:creationId xmlns:p14="http://schemas.microsoft.com/office/powerpoint/2010/main" val="3075817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2B9A-F9AC-40AD-9670-19A4686DF993}"/>
              </a:ext>
            </a:extLst>
          </p:cNvPr>
          <p:cNvSpPr>
            <a:spLocks noGrp="1"/>
          </p:cNvSpPr>
          <p:nvPr>
            <p:ph type="title"/>
          </p:nvPr>
        </p:nvSpPr>
        <p:spPr/>
        <p:txBody>
          <a:bodyPr/>
          <a:lstStyle/>
          <a:p>
            <a:r>
              <a:rPr lang="en-US"/>
              <a:t>The output</a:t>
            </a:r>
          </a:p>
        </p:txBody>
      </p:sp>
      <p:sp>
        <p:nvSpPr>
          <p:cNvPr id="3" name="Content Placeholder 2">
            <a:extLst>
              <a:ext uri="{FF2B5EF4-FFF2-40B4-BE49-F238E27FC236}">
                <a16:creationId xmlns:a16="http://schemas.microsoft.com/office/drawing/2014/main" id="{B250CDDB-793C-4A1C-A5EE-E5EE158FF9BE}"/>
              </a:ext>
            </a:extLst>
          </p:cNvPr>
          <p:cNvSpPr>
            <a:spLocks noGrp="1"/>
          </p:cNvSpPr>
          <p:nvPr>
            <p:ph idx="1"/>
          </p:nvPr>
        </p:nvSpPr>
        <p:spPr/>
        <p:txBody>
          <a:bodyPr/>
          <a:lstStyle/>
          <a:p>
            <a:r>
              <a:rPr lang="en-US"/>
              <a:t>Information about the covariates is included at the bottom of parts 2 through 4 of the output</a:t>
            </a:r>
          </a:p>
          <a:p>
            <a:r>
              <a:rPr lang="en-US"/>
              <a:t>The interpretation of the path coefficients is just the same as before, except that we now add "holding the covariates constant" to the discussion of the path coefficients</a:t>
            </a:r>
          </a:p>
        </p:txBody>
      </p:sp>
    </p:spTree>
    <p:extLst>
      <p:ext uri="{BB962C8B-B14F-4D97-AF65-F5344CB8AC3E}">
        <p14:creationId xmlns:p14="http://schemas.microsoft.com/office/powerpoint/2010/main" val="37452484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6C41-4585-4F71-A40E-01B0333B1BD7}"/>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5E171822-DB37-4040-B766-B855A5F13479}"/>
              </a:ext>
            </a:extLst>
          </p:cNvPr>
          <p:cNvSpPr>
            <a:spLocks noGrp="1"/>
          </p:cNvSpPr>
          <p:nvPr>
            <p:ph idx="1"/>
          </p:nvPr>
        </p:nvSpPr>
        <p:spPr/>
        <p:txBody>
          <a:bodyPr>
            <a:normAutofit fontScale="55000" lnSpcReduction="20000"/>
          </a:bodyPr>
          <a:lstStyle/>
          <a:p>
            <a:pPr marL="0" indent="0">
              <a:buNone/>
            </a:pPr>
            <a:r>
              <a:rPr lang="en-US"/>
              <a:t>************************************************************************** </a:t>
            </a:r>
          </a:p>
          <a:p>
            <a:pPr marL="0" indent="0">
              <a:buNone/>
            </a:pPr>
            <a:r>
              <a:rPr lang="en-US"/>
              <a:t>OUTCOME VARIABLE: </a:t>
            </a:r>
          </a:p>
          <a:p>
            <a:pPr marL="0" indent="0">
              <a:buNone/>
            </a:pPr>
            <a:r>
              <a:rPr lang="en-US"/>
              <a:t> feeling </a:t>
            </a:r>
          </a:p>
          <a:p>
            <a:pPr marL="0" indent="0">
              <a:buNone/>
            </a:pPr>
            <a:r>
              <a:rPr lang="en-US"/>
              <a:t> </a:t>
            </a:r>
          </a:p>
          <a:p>
            <a:pPr marL="0" indent="0">
              <a:buNone/>
            </a:pPr>
            <a:r>
              <a:rPr lang="en-US"/>
              <a:t>Model Summary </a:t>
            </a:r>
          </a:p>
          <a:p>
            <a:pPr marL="0" indent="0">
              <a:buNone/>
            </a:pPr>
            <a:r>
              <a:rPr lang="en-US"/>
              <a:t>              R          R-sq           MSE                F            df1              df2               p </a:t>
            </a:r>
          </a:p>
          <a:p>
            <a:pPr marL="0" indent="0">
              <a:buNone/>
            </a:pPr>
            <a:r>
              <a:rPr lang="en-US"/>
              <a:t>     0.7253     0.5261    43.2323    72.5180     3.0000   196.0000     0.0000 </a:t>
            </a:r>
          </a:p>
          <a:p>
            <a:pPr marL="0" indent="0">
              <a:buNone/>
            </a:pPr>
            <a:r>
              <a:rPr lang="en-US"/>
              <a:t> </a:t>
            </a:r>
          </a:p>
          <a:p>
            <a:pPr marL="0" indent="0">
              <a:buNone/>
            </a:pPr>
            <a:r>
              <a:rPr lang="en-US"/>
              <a:t>Model </a:t>
            </a:r>
          </a:p>
          <a:p>
            <a:pPr marL="0" indent="0">
              <a:buNone/>
            </a:pPr>
            <a:r>
              <a:rPr lang="en-US"/>
              <a:t>                         coeff              se               t               p           LLCI          ULCI </a:t>
            </a:r>
          </a:p>
          <a:p>
            <a:pPr marL="0" indent="0">
              <a:buNone/>
            </a:pPr>
            <a:r>
              <a:rPr lang="en-US"/>
              <a:t>constant    11.8957     2.8628     4.1552     0.0000     6.2497    17.5416 </a:t>
            </a:r>
          </a:p>
          <a:p>
            <a:pPr marL="0" indent="0">
              <a:buNone/>
            </a:pPr>
            <a:r>
              <a:rPr lang="en-US"/>
              <a:t>detail            0.3252     0.0607     5.3551     0.0000     0.2055      0.4450 </a:t>
            </a:r>
          </a:p>
          <a:p>
            <a:pPr marL="0" indent="0">
              <a:buNone/>
            </a:pPr>
            <a:r>
              <a:rPr lang="en-US" b="1"/>
              <a:t>bcovar          5.4434     0.9350     5.8218     0.0000     3.5994      7.2873 </a:t>
            </a:r>
          </a:p>
          <a:p>
            <a:pPr marL="0" indent="0">
              <a:buNone/>
            </a:pPr>
            <a:r>
              <a:rPr lang="en-US" b="1"/>
              <a:t>ccovar           0.3975     0.0664     5.9858     0.0000     0.2665     0.5284</a:t>
            </a:r>
          </a:p>
        </p:txBody>
      </p:sp>
    </p:spTree>
    <p:extLst>
      <p:ext uri="{BB962C8B-B14F-4D97-AF65-F5344CB8AC3E}">
        <p14:creationId xmlns:p14="http://schemas.microsoft.com/office/powerpoint/2010/main" val="7447394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A22B-05D1-43FE-B86C-222DBD274F67}"/>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6A6573B8-78CD-48DF-8BAA-67E9A20CD835}"/>
              </a:ext>
            </a:extLst>
          </p:cNvPr>
          <p:cNvSpPr>
            <a:spLocks noGrp="1"/>
          </p:cNvSpPr>
          <p:nvPr>
            <p:ph idx="1"/>
          </p:nvPr>
        </p:nvSpPr>
        <p:spPr/>
        <p:txBody>
          <a:bodyPr>
            <a:normAutofit fontScale="55000" lnSpcReduction="20000"/>
          </a:bodyPr>
          <a:lstStyle/>
          <a:p>
            <a:pPr marL="0" indent="0">
              <a:buNone/>
            </a:pPr>
            <a:r>
              <a:rPr lang="en-US"/>
              <a:t>**************************************************************************</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F            df1              df2             p</a:t>
            </a:r>
          </a:p>
          <a:p>
            <a:pPr marL="0" indent="0">
              <a:buNone/>
            </a:pPr>
            <a:r>
              <a:rPr lang="en-US"/>
              <a:t>      .6906      .4769    61.5242    44.4499     4.0000   195.0000      .0000</a:t>
            </a:r>
          </a:p>
          <a:p>
            <a:pPr marL="0" indent="0">
              <a:buNone/>
            </a:pPr>
            <a:endParaRPr lang="en-US"/>
          </a:p>
          <a:p>
            <a:pPr marL="0" indent="0">
              <a:buNone/>
            </a:pPr>
            <a:r>
              <a:rPr lang="en-US"/>
              <a:t>Model</a:t>
            </a:r>
          </a:p>
          <a:p>
            <a:pPr marL="0" indent="0">
              <a:buNone/>
            </a:pPr>
            <a:r>
              <a:rPr lang="en-US"/>
              <a:t>                       coeff              se               t               p         LLCI          ULCI</a:t>
            </a:r>
          </a:p>
          <a:p>
            <a:pPr marL="0" indent="0">
              <a:buNone/>
            </a:pPr>
            <a:r>
              <a:rPr lang="en-US"/>
              <a:t>constant     7.0291     3.5625     1.9731      .0499      .0032    14.0550</a:t>
            </a:r>
          </a:p>
          <a:p>
            <a:pPr marL="0" indent="0">
              <a:buNone/>
            </a:pPr>
            <a:r>
              <a:rPr lang="en-US"/>
              <a:t>detail             .3697       .0776     4.7656      .0000      .2167        .5227</a:t>
            </a:r>
          </a:p>
          <a:p>
            <a:pPr marL="0" indent="0">
              <a:buNone/>
            </a:pPr>
            <a:r>
              <a:rPr lang="en-US"/>
              <a:t>feeling           .3757       .0852     4.4097      .0000      .2077        .5438</a:t>
            </a:r>
          </a:p>
          <a:p>
            <a:pPr marL="0" indent="0">
              <a:buNone/>
            </a:pPr>
            <a:r>
              <a:rPr lang="en-US" b="1"/>
              <a:t>bcovar          -.2341    1.2080      -.1938      .8466   -2.6165      2.1484</a:t>
            </a:r>
          </a:p>
          <a:p>
            <a:pPr marL="0" indent="0">
              <a:buNone/>
            </a:pPr>
            <a:r>
              <a:rPr lang="en-US" b="1"/>
              <a:t>ccovar            .1209      .0862      1.4033      .1621    -.0490         .2908</a:t>
            </a:r>
          </a:p>
        </p:txBody>
      </p:sp>
    </p:spTree>
    <p:extLst>
      <p:ext uri="{BB962C8B-B14F-4D97-AF65-F5344CB8AC3E}">
        <p14:creationId xmlns:p14="http://schemas.microsoft.com/office/powerpoint/2010/main" val="2832605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3566-31A5-4324-A84A-7A67DBB4A9D5}"/>
              </a:ext>
            </a:extLst>
          </p:cNvPr>
          <p:cNvSpPr>
            <a:spLocks noGrp="1"/>
          </p:cNvSpPr>
          <p:nvPr>
            <p:ph type="title"/>
          </p:nvPr>
        </p:nvSpPr>
        <p:spPr/>
        <p:txBody>
          <a:bodyPr/>
          <a:lstStyle/>
          <a:p>
            <a:r>
              <a:rPr lang="en-US"/>
              <a:t>Simple mediation model with two covariates</a:t>
            </a:r>
          </a:p>
        </p:txBody>
      </p:sp>
      <p:pic>
        <p:nvPicPr>
          <p:cNvPr id="5" name="Content Placeholder 4">
            <a:extLst>
              <a:ext uri="{FF2B5EF4-FFF2-40B4-BE49-F238E27FC236}">
                <a16:creationId xmlns:a16="http://schemas.microsoft.com/office/drawing/2014/main" id="{D7D68A8D-F2F0-482D-93C8-2F0DDB1AD1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954" y="1825625"/>
            <a:ext cx="6802092" cy="4351338"/>
          </a:xfrm>
        </p:spPr>
      </p:pic>
    </p:spTree>
    <p:extLst>
      <p:ext uri="{BB962C8B-B14F-4D97-AF65-F5344CB8AC3E}">
        <p14:creationId xmlns:p14="http://schemas.microsoft.com/office/powerpoint/2010/main" val="6897309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7D86-EEC5-4AEE-A6E8-EBB1DCF69F48}"/>
              </a:ext>
            </a:extLst>
          </p:cNvPr>
          <p:cNvSpPr>
            <a:spLocks noGrp="1"/>
          </p:cNvSpPr>
          <p:nvPr>
            <p:ph type="title"/>
          </p:nvPr>
        </p:nvSpPr>
        <p:spPr/>
        <p:txBody>
          <a:bodyPr/>
          <a:lstStyle/>
          <a:p>
            <a:r>
              <a:rPr lang="en-US"/>
              <a:t>Simple mediation with covariates and robust standard errors</a:t>
            </a:r>
          </a:p>
        </p:txBody>
      </p:sp>
      <p:sp>
        <p:nvSpPr>
          <p:cNvPr id="3" name="Content Placeholder 2">
            <a:extLst>
              <a:ext uri="{FF2B5EF4-FFF2-40B4-BE49-F238E27FC236}">
                <a16:creationId xmlns:a16="http://schemas.microsoft.com/office/drawing/2014/main" id="{B8E1EDDF-891D-4B9B-A648-A1DE51522B0A}"/>
              </a:ext>
            </a:extLst>
          </p:cNvPr>
          <p:cNvSpPr>
            <a:spLocks noGrp="1"/>
          </p:cNvSpPr>
          <p:nvPr>
            <p:ph idx="1"/>
          </p:nvPr>
        </p:nvSpPr>
        <p:spPr/>
        <p:txBody>
          <a:bodyPr/>
          <a:lstStyle/>
          <a:p>
            <a:r>
              <a:rPr lang="en-US"/>
              <a:t>Robust standard errors often used when there is a question about meeting the assumption of homogeneity of variance</a:t>
            </a:r>
          </a:p>
          <a:p>
            <a:r>
              <a:rPr lang="en-US"/>
              <a:t>Some authors use them in all analyses, just assuming that there are always at least minor violations of homogeneity of variance</a:t>
            </a:r>
          </a:p>
        </p:txBody>
      </p:sp>
    </p:spTree>
    <p:extLst>
      <p:ext uri="{BB962C8B-B14F-4D97-AF65-F5344CB8AC3E}">
        <p14:creationId xmlns:p14="http://schemas.microsoft.com/office/powerpoint/2010/main" val="110256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E984-F335-4054-BC55-FB70DE872313}"/>
              </a:ext>
            </a:extLst>
          </p:cNvPr>
          <p:cNvSpPr>
            <a:spLocks noGrp="1"/>
          </p:cNvSpPr>
          <p:nvPr>
            <p:ph type="title"/>
          </p:nvPr>
        </p:nvSpPr>
        <p:spPr/>
        <p:txBody>
          <a:bodyPr/>
          <a:lstStyle/>
          <a:p>
            <a:r>
              <a:rPr lang="en-US"/>
              <a:t>Simple mediation model</a:t>
            </a:r>
          </a:p>
        </p:txBody>
      </p:sp>
      <p:pic>
        <p:nvPicPr>
          <p:cNvPr id="5" name="Content Placeholder 4">
            <a:extLst>
              <a:ext uri="{FF2B5EF4-FFF2-40B4-BE49-F238E27FC236}">
                <a16:creationId xmlns:a16="http://schemas.microsoft.com/office/drawing/2014/main" id="{5BDF2F4C-6451-4C96-A01F-06CFD1540F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0916" y="2043633"/>
            <a:ext cx="6030167" cy="3915321"/>
          </a:xfrm>
        </p:spPr>
      </p:pic>
    </p:spTree>
    <p:extLst>
      <p:ext uri="{BB962C8B-B14F-4D97-AF65-F5344CB8AC3E}">
        <p14:creationId xmlns:p14="http://schemas.microsoft.com/office/powerpoint/2010/main" val="514398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B28F-04D0-4E19-B410-5BAFAC75D22C}"/>
              </a:ext>
            </a:extLst>
          </p:cNvPr>
          <p:cNvSpPr>
            <a:spLocks noGrp="1"/>
          </p:cNvSpPr>
          <p:nvPr>
            <p:ph type="title"/>
          </p:nvPr>
        </p:nvSpPr>
        <p:spPr/>
        <p:txBody>
          <a:bodyPr/>
          <a:lstStyle/>
          <a:p>
            <a:r>
              <a:rPr lang="en-US"/>
              <a:t>Simple mediation with covariates and robust standard errors continued</a:t>
            </a:r>
          </a:p>
        </p:txBody>
      </p:sp>
      <p:sp>
        <p:nvSpPr>
          <p:cNvPr id="3" name="Content Placeholder 2">
            <a:extLst>
              <a:ext uri="{FF2B5EF4-FFF2-40B4-BE49-F238E27FC236}">
                <a16:creationId xmlns:a16="http://schemas.microsoft.com/office/drawing/2014/main" id="{B8D4DDE4-06BB-4819-BC5B-18A26AF8B524}"/>
              </a:ext>
            </a:extLst>
          </p:cNvPr>
          <p:cNvSpPr>
            <a:spLocks noGrp="1"/>
          </p:cNvSpPr>
          <p:nvPr>
            <p:ph idx="1"/>
          </p:nvPr>
        </p:nvSpPr>
        <p:spPr/>
        <p:txBody>
          <a:bodyPr/>
          <a:lstStyle/>
          <a:p>
            <a:r>
              <a:rPr lang="en-US"/>
              <a:t>There are five different types of robust standard errors available, and they are numbered from 0 to 4</a:t>
            </a:r>
          </a:p>
          <a:p>
            <a:r>
              <a:rPr lang="en-US"/>
              <a:t>See slide in Subcommands section for definitions</a:t>
            </a:r>
          </a:p>
          <a:p>
            <a:r>
              <a:rPr lang="en-US"/>
              <a:t>Rarely much difference in the results when using the different types of robust standard errors</a:t>
            </a:r>
          </a:p>
        </p:txBody>
      </p:sp>
    </p:spTree>
    <p:extLst>
      <p:ext uri="{BB962C8B-B14F-4D97-AF65-F5344CB8AC3E}">
        <p14:creationId xmlns:p14="http://schemas.microsoft.com/office/powerpoint/2010/main" val="4072337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AD52-DA62-48E3-B261-4C91094136F9}"/>
              </a:ext>
            </a:extLst>
          </p:cNvPr>
          <p:cNvSpPr>
            <a:spLocks noGrp="1"/>
          </p:cNvSpPr>
          <p:nvPr>
            <p:ph type="title"/>
          </p:nvPr>
        </p:nvSpPr>
        <p:spPr/>
        <p:txBody>
          <a:bodyPr/>
          <a:lstStyle/>
          <a:p>
            <a:r>
              <a:rPr lang="en-US"/>
              <a:t>PROCESS syntax of a simple mediation model with covariates and robust standard errors</a:t>
            </a:r>
          </a:p>
        </p:txBody>
      </p:sp>
      <p:sp>
        <p:nvSpPr>
          <p:cNvPr id="3" name="Content Placeholder 2">
            <a:extLst>
              <a:ext uri="{FF2B5EF4-FFF2-40B4-BE49-F238E27FC236}">
                <a16:creationId xmlns:a16="http://schemas.microsoft.com/office/drawing/2014/main" id="{748DEB33-D2FA-49D0-BAED-589BB7AE7999}"/>
              </a:ext>
            </a:extLst>
          </p:cNvPr>
          <p:cNvSpPr>
            <a:spLocks noGrp="1"/>
          </p:cNvSpPr>
          <p:nvPr>
            <p:ph idx="1"/>
          </p:nvPr>
        </p:nvSpPr>
        <p:spPr/>
        <p:txBody>
          <a:bodyPr/>
          <a:lstStyle/>
          <a:p>
            <a:pPr marL="0" indent="0">
              <a:buNone/>
            </a:pPr>
            <a:r>
              <a:rPr lang="en-US" b="1"/>
              <a:t>process y = opinion /x = detail /m = feeling /model = 4 /total = 1 /cov = bcovar ccovar /seed = 30802022 /hc = 4.</a:t>
            </a:r>
          </a:p>
        </p:txBody>
      </p:sp>
    </p:spTree>
    <p:extLst>
      <p:ext uri="{BB962C8B-B14F-4D97-AF65-F5344CB8AC3E}">
        <p14:creationId xmlns:p14="http://schemas.microsoft.com/office/powerpoint/2010/main" val="3909504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1DBE-5402-48E3-9AEC-0671048DF92B}"/>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317AC8AF-FD9D-467E-9305-7ED79E4F43C8}"/>
              </a:ext>
            </a:extLst>
          </p:cNvPr>
          <p:cNvSpPr>
            <a:spLocks noGrp="1"/>
          </p:cNvSpPr>
          <p:nvPr>
            <p:ph idx="1"/>
          </p:nvPr>
        </p:nvSpPr>
        <p:spPr/>
        <p:txBody>
          <a:bodyPr>
            <a:normAutofit fontScale="55000" lnSpcReduction="20000"/>
          </a:bodyPr>
          <a:lstStyle/>
          <a:p>
            <a:pPr marL="0" indent="0">
              <a:buNone/>
            </a:pPr>
            <a:endParaRPr lang="en-US"/>
          </a:p>
          <a:p>
            <a:pPr marL="0" indent="0">
              <a:buNone/>
            </a:pPr>
            <a:r>
              <a:rPr lang="en-US"/>
              <a:t>**************************************************************************</a:t>
            </a:r>
          </a:p>
          <a:p>
            <a:pPr marL="0" indent="0">
              <a:buNone/>
            </a:pPr>
            <a:r>
              <a:rPr lang="en-US"/>
              <a:t>OUTCOME VARIABLE:</a:t>
            </a:r>
          </a:p>
          <a:p>
            <a:pPr marL="0" indent="0">
              <a:buNone/>
            </a:pPr>
            <a:r>
              <a:rPr lang="en-US"/>
              <a:t> feeling</a:t>
            </a:r>
          </a:p>
          <a:p>
            <a:pPr marL="0" indent="0">
              <a:buNone/>
            </a:pPr>
            <a:endParaRPr lang="en-US"/>
          </a:p>
          <a:p>
            <a:pPr marL="0" indent="0">
              <a:buNone/>
            </a:pPr>
            <a:r>
              <a:rPr lang="en-US"/>
              <a:t>Model Summary</a:t>
            </a:r>
          </a:p>
          <a:p>
            <a:pPr marL="0" indent="0">
              <a:buNone/>
            </a:pPr>
            <a:r>
              <a:rPr lang="en-US"/>
              <a:t>              R        R-sq          MSE       </a:t>
            </a:r>
            <a:r>
              <a:rPr lang="en-US" b="1"/>
              <a:t>F(HC4)           </a:t>
            </a:r>
            <a:r>
              <a:rPr lang="en-US"/>
              <a:t>df1              df2              p</a:t>
            </a:r>
          </a:p>
          <a:p>
            <a:pPr marL="0" indent="0">
              <a:buNone/>
            </a:pPr>
            <a:r>
              <a:rPr lang="en-US"/>
              <a:t>      .7253      .5261    43.2323    97.9149     3.0000   196.0000      .0000</a:t>
            </a:r>
          </a:p>
          <a:p>
            <a:pPr marL="0" indent="0">
              <a:buNone/>
            </a:pPr>
            <a:endParaRPr lang="en-US"/>
          </a:p>
          <a:p>
            <a:pPr marL="0" indent="0">
              <a:buNone/>
            </a:pPr>
            <a:r>
              <a:rPr lang="en-US"/>
              <a:t>Model</a:t>
            </a:r>
          </a:p>
          <a:p>
            <a:pPr marL="0" indent="0">
              <a:buNone/>
            </a:pPr>
            <a:r>
              <a:rPr lang="en-US"/>
              <a:t>                          coeff   </a:t>
            </a:r>
            <a:r>
              <a:rPr lang="en-US" b="1"/>
              <a:t>se(HC4)              </a:t>
            </a:r>
            <a:r>
              <a:rPr lang="en-US"/>
              <a:t>t               p         LLCI           ULCI</a:t>
            </a:r>
          </a:p>
          <a:p>
            <a:pPr marL="0" indent="0">
              <a:buNone/>
            </a:pPr>
            <a:r>
              <a:rPr lang="en-US"/>
              <a:t>constant    11.8957     2.5967     4.5811      .0000     6.7746    17.0167</a:t>
            </a:r>
          </a:p>
          <a:p>
            <a:pPr marL="0" indent="0">
              <a:buNone/>
            </a:pPr>
            <a:r>
              <a:rPr lang="en-US"/>
              <a:t>detail              .3252       .0593     5.4824      .0000        .2082        .4422</a:t>
            </a:r>
          </a:p>
          <a:p>
            <a:pPr marL="0" indent="0">
              <a:buNone/>
            </a:pPr>
            <a:r>
              <a:rPr lang="en-US"/>
              <a:t>bcovar          5.4434       .9501     5.7293      .0000     3.5696      7.3171</a:t>
            </a:r>
          </a:p>
          <a:p>
            <a:pPr marL="0" indent="0">
              <a:buNone/>
            </a:pPr>
            <a:r>
              <a:rPr lang="en-US"/>
              <a:t>ccovar             .3975       .0641     6.1967      .0000       .2710        .5240</a:t>
            </a:r>
          </a:p>
        </p:txBody>
      </p:sp>
    </p:spTree>
    <p:extLst>
      <p:ext uri="{BB962C8B-B14F-4D97-AF65-F5344CB8AC3E}">
        <p14:creationId xmlns:p14="http://schemas.microsoft.com/office/powerpoint/2010/main" val="2560212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B232-45B8-4EFB-944C-CCAFA7EDAFC1}"/>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7217E493-4AE4-4BC9-8FF5-B4A7C13B8BEE}"/>
              </a:ext>
            </a:extLst>
          </p:cNvPr>
          <p:cNvSpPr>
            <a:spLocks noGrp="1"/>
          </p:cNvSpPr>
          <p:nvPr>
            <p:ph idx="1"/>
          </p:nvPr>
        </p:nvSpPr>
        <p:spPr/>
        <p:txBody>
          <a:bodyPr>
            <a:normAutofit fontScale="55000" lnSpcReduction="20000"/>
          </a:bodyPr>
          <a:lstStyle/>
          <a:p>
            <a:pPr marL="0" indent="0">
              <a:buNone/>
            </a:pPr>
            <a:r>
              <a:rPr lang="en-US"/>
              <a:t>**************************************************************************</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a:t>
            </a:r>
            <a:r>
              <a:rPr lang="en-US" b="1"/>
              <a:t>F(HC4)            </a:t>
            </a:r>
            <a:r>
              <a:rPr lang="en-US"/>
              <a:t>df1             df2              p</a:t>
            </a:r>
          </a:p>
          <a:p>
            <a:pPr marL="0" indent="0">
              <a:buNone/>
            </a:pPr>
            <a:r>
              <a:rPr lang="en-US"/>
              <a:t>      .6906      .4769    61.5242    53.9715     4.0000   195.0000      .0000</a:t>
            </a:r>
          </a:p>
          <a:p>
            <a:pPr marL="0" indent="0">
              <a:buNone/>
            </a:pPr>
            <a:endParaRPr lang="en-US"/>
          </a:p>
          <a:p>
            <a:pPr marL="0" indent="0">
              <a:buNone/>
            </a:pPr>
            <a:r>
              <a:rPr lang="en-US"/>
              <a:t>Model</a:t>
            </a:r>
          </a:p>
          <a:p>
            <a:pPr marL="0" indent="0">
              <a:buNone/>
            </a:pPr>
            <a:r>
              <a:rPr lang="en-US"/>
              <a:t>                        coeff     </a:t>
            </a:r>
            <a:r>
              <a:rPr lang="en-US" b="1"/>
              <a:t>se(HC4</a:t>
            </a:r>
            <a:r>
              <a:rPr lang="en-US"/>
              <a:t>)             t               p         LLCI         ULCI</a:t>
            </a:r>
          </a:p>
          <a:p>
            <a:pPr marL="0" indent="0">
              <a:buNone/>
            </a:pPr>
            <a:r>
              <a:rPr lang="en-US"/>
              <a:t>constant     7.0291     3.4393     2.0437      .0423      .2460    13.8122</a:t>
            </a:r>
          </a:p>
          <a:p>
            <a:pPr marL="0" indent="0">
              <a:buNone/>
            </a:pPr>
            <a:r>
              <a:rPr lang="en-US"/>
              <a:t>detail             .3697       .0761     4.8583      .0000      .2196         .5198</a:t>
            </a:r>
          </a:p>
          <a:p>
            <a:pPr marL="0" indent="0">
              <a:buNone/>
            </a:pPr>
            <a:r>
              <a:rPr lang="en-US"/>
              <a:t>feeling           .3757       .0909     4.1347      .0001      .1965         .5550</a:t>
            </a:r>
          </a:p>
          <a:p>
            <a:pPr marL="0" indent="0">
              <a:buNone/>
            </a:pPr>
            <a:r>
              <a:rPr lang="en-US"/>
              <a:t>bcovar          -.2341     1.1511      -.2033      .8391   -2.5043      2.0362</a:t>
            </a:r>
          </a:p>
          <a:p>
            <a:pPr marL="0" indent="0">
              <a:buNone/>
            </a:pPr>
            <a:r>
              <a:rPr lang="en-US"/>
              <a:t>ccovar            .1209       .0926     1.3052      .1934     -.0618         .3036</a:t>
            </a:r>
          </a:p>
        </p:txBody>
      </p:sp>
    </p:spTree>
    <p:extLst>
      <p:ext uri="{BB962C8B-B14F-4D97-AF65-F5344CB8AC3E}">
        <p14:creationId xmlns:p14="http://schemas.microsoft.com/office/powerpoint/2010/main" val="2739474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3FEB-EF4B-43F6-85BC-7526FB386FD5}"/>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5DA8851D-6C54-4BEF-A2E7-151AB1CCB531}"/>
              </a:ext>
            </a:extLst>
          </p:cNvPr>
          <p:cNvSpPr>
            <a:spLocks noGrp="1"/>
          </p:cNvSpPr>
          <p:nvPr>
            <p:ph idx="1"/>
          </p:nvPr>
        </p:nvSpPr>
        <p:spPr/>
        <p:txBody>
          <a:bodyPr>
            <a:normAutofit fontScale="55000" lnSpcReduction="20000"/>
          </a:bodyPr>
          <a:lstStyle/>
          <a:p>
            <a:pPr marL="0" indent="0">
              <a:buNone/>
            </a:pPr>
            <a:r>
              <a:rPr lang="en-US"/>
              <a:t>************************** TOTAL EFFECT MODEL ****************************</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a:t>
            </a:r>
            <a:r>
              <a:rPr lang="en-US" b="1"/>
              <a:t>F(HC4)</a:t>
            </a:r>
            <a:r>
              <a:rPr lang="en-US"/>
              <a:t>           df1             df2              p</a:t>
            </a:r>
          </a:p>
          <a:p>
            <a:pPr marL="0" indent="0">
              <a:buNone/>
            </a:pPr>
            <a:r>
              <a:rPr lang="en-US"/>
              <a:t>      .6517      .4248    67.3141    57.9148     3.0000   196.0000      .0000</a:t>
            </a:r>
          </a:p>
          <a:p>
            <a:pPr marL="0" indent="0">
              <a:buNone/>
            </a:pPr>
            <a:endParaRPr lang="en-US"/>
          </a:p>
          <a:p>
            <a:pPr marL="0" indent="0">
              <a:buNone/>
            </a:pPr>
            <a:r>
              <a:rPr lang="en-US"/>
              <a:t>Model</a:t>
            </a:r>
          </a:p>
          <a:p>
            <a:pPr marL="0" indent="0">
              <a:buNone/>
            </a:pPr>
            <a:r>
              <a:rPr lang="en-US"/>
              <a:t>                         coeff    </a:t>
            </a:r>
            <a:r>
              <a:rPr lang="en-US" b="1"/>
              <a:t>se(HC4)</a:t>
            </a:r>
            <a:r>
              <a:rPr lang="en-US"/>
              <a:t>               t              p          LLCI           ULCI</a:t>
            </a:r>
          </a:p>
          <a:p>
            <a:pPr marL="0" indent="0">
              <a:buNone/>
            </a:pPr>
            <a:r>
              <a:rPr lang="en-US"/>
              <a:t>constant    11.4989     3.5004     3.2850      .0012     4.5956    18.4021</a:t>
            </a:r>
          </a:p>
          <a:p>
            <a:pPr marL="0" indent="0">
              <a:buNone/>
            </a:pPr>
            <a:r>
              <a:rPr lang="en-US"/>
              <a:t>detail              .4919       .0752     6.5396      .0000        .3436        .6402</a:t>
            </a:r>
          </a:p>
          <a:p>
            <a:pPr marL="0" indent="0">
              <a:buNone/>
            </a:pPr>
            <a:r>
              <a:rPr lang="en-US"/>
              <a:t>bcovar          1.8113    1.1894     1.5228      .1294        -.5345     4.1571</a:t>
            </a:r>
          </a:p>
          <a:p>
            <a:pPr marL="0" indent="0">
              <a:buNone/>
            </a:pPr>
            <a:r>
              <a:rPr lang="en-US"/>
              <a:t>ccovar             .2703      .0838     3.2255      .0015         .1050        .4355</a:t>
            </a:r>
          </a:p>
        </p:txBody>
      </p:sp>
    </p:spTree>
    <p:extLst>
      <p:ext uri="{BB962C8B-B14F-4D97-AF65-F5344CB8AC3E}">
        <p14:creationId xmlns:p14="http://schemas.microsoft.com/office/powerpoint/2010/main" val="18380438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904D-EB12-495D-953B-8C4986767509}"/>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88D697C4-E370-4A5E-8E26-FD5E34308046}"/>
              </a:ext>
            </a:extLst>
          </p:cNvPr>
          <p:cNvSpPr>
            <a:spLocks noGrp="1"/>
          </p:cNvSpPr>
          <p:nvPr>
            <p:ph idx="1"/>
          </p:nvPr>
        </p:nvSpPr>
        <p:spPr/>
        <p:txBody>
          <a:bodyPr>
            <a:normAutofit fontScale="62500" lnSpcReduction="20000"/>
          </a:bodyPr>
          <a:lstStyle/>
          <a:p>
            <a:pPr marL="0" indent="0">
              <a:buNone/>
            </a:pPr>
            <a:r>
              <a:rPr lang="en-US"/>
              <a:t>************** TOTAL, DIRECT, AND INDIRECT EFFECTS OF X ON Y **************</a:t>
            </a:r>
          </a:p>
          <a:p>
            <a:pPr marL="0" indent="0">
              <a:buNone/>
            </a:pPr>
            <a:endParaRPr lang="en-US"/>
          </a:p>
          <a:p>
            <a:pPr marL="0" indent="0">
              <a:buNone/>
            </a:pPr>
            <a:r>
              <a:rPr lang="en-US"/>
              <a:t>Total effect of X on Y</a:t>
            </a:r>
          </a:p>
          <a:p>
            <a:pPr marL="0" indent="0">
              <a:buNone/>
            </a:pPr>
            <a:r>
              <a:rPr lang="en-US"/>
              <a:t>       Effect    </a:t>
            </a:r>
            <a:r>
              <a:rPr lang="en-US" b="1"/>
              <a:t>se(HC4)</a:t>
            </a:r>
            <a:r>
              <a:rPr lang="en-US"/>
              <a:t>               t               p       LLCI        ULCI</a:t>
            </a:r>
          </a:p>
          <a:p>
            <a:pPr marL="0" indent="0">
              <a:buNone/>
            </a:pPr>
            <a:r>
              <a:rPr lang="en-US"/>
              <a:t>      .4919         .0752     6.5396      .0000      .3436      .6402</a:t>
            </a:r>
          </a:p>
          <a:p>
            <a:pPr marL="0" indent="0">
              <a:buNone/>
            </a:pPr>
            <a:endParaRPr lang="en-US"/>
          </a:p>
          <a:p>
            <a:pPr marL="0" indent="0">
              <a:buNone/>
            </a:pPr>
            <a:r>
              <a:rPr lang="en-US"/>
              <a:t>Direct effect of X on Y</a:t>
            </a:r>
          </a:p>
          <a:p>
            <a:pPr marL="0" indent="0">
              <a:buNone/>
            </a:pPr>
            <a:r>
              <a:rPr lang="en-US"/>
              <a:t>      Effect   </a:t>
            </a:r>
            <a:r>
              <a:rPr lang="en-US" b="1"/>
              <a:t>se(HC4)</a:t>
            </a:r>
            <a:r>
              <a:rPr lang="en-US"/>
              <a:t>               t               p       LLCI         ULCI</a:t>
            </a:r>
          </a:p>
          <a:p>
            <a:pPr marL="0" indent="0">
              <a:buNone/>
            </a:pPr>
            <a:r>
              <a:rPr lang="en-US"/>
              <a:t>      .3697       .0761     4.8583      .0000      .2196      .5198</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feeling      .1222      .0356         .0580          .1965</a:t>
            </a:r>
          </a:p>
        </p:txBody>
      </p:sp>
    </p:spTree>
    <p:extLst>
      <p:ext uri="{BB962C8B-B14F-4D97-AF65-F5344CB8AC3E}">
        <p14:creationId xmlns:p14="http://schemas.microsoft.com/office/powerpoint/2010/main" val="21734396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8B92-1D7B-47FD-B073-A73A60632469}"/>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073BAB4-EA3E-426A-8690-D784D1DA90CB}"/>
              </a:ext>
            </a:extLst>
          </p:cNvPr>
          <p:cNvSpPr>
            <a:spLocks noGrp="1"/>
          </p:cNvSpPr>
          <p:nvPr>
            <p:ph idx="1"/>
          </p:nvPr>
        </p:nvSpPr>
        <p:spPr/>
        <p:txBody>
          <a:bodyPr>
            <a:normAutofit fontScale="77500" lnSpcReduction="20000"/>
          </a:bodyPr>
          <a:lstStyle/>
          <a:p>
            <a:pPr marL="0" indent="0">
              <a:buNone/>
            </a:pPr>
            <a:r>
              <a:rPr lang="en-US"/>
              <a:t>*********************** ANALYSIS NOTES AND ERRORS ************************</a:t>
            </a:r>
          </a:p>
          <a:p>
            <a:pPr marL="0" indent="0">
              <a:buNone/>
            </a:pPr>
            <a:endParaRPr lang="en-US"/>
          </a:p>
          <a:p>
            <a:pPr marL="0" indent="0">
              <a:buNone/>
            </a:pPr>
            <a:r>
              <a:rPr lang="en-US"/>
              <a:t>Level of confidence for all confidence intervals in output:</a:t>
            </a:r>
          </a:p>
          <a:p>
            <a:pPr marL="0" indent="0">
              <a:buNone/>
            </a:pPr>
            <a:r>
              <a:rPr lang="en-US"/>
              <a:t>  95.0000</a:t>
            </a:r>
          </a:p>
          <a:p>
            <a:pPr marL="0" indent="0">
              <a:buNone/>
            </a:pPr>
            <a:endParaRPr lang="en-US"/>
          </a:p>
          <a:p>
            <a:pPr marL="0" indent="0">
              <a:buNone/>
            </a:pPr>
            <a:r>
              <a:rPr lang="en-US"/>
              <a:t>Number of bootstrap samples for percentile bootstrap confidence intervals:</a:t>
            </a:r>
          </a:p>
          <a:p>
            <a:pPr marL="0" indent="0">
              <a:buNone/>
            </a:pPr>
            <a:r>
              <a:rPr lang="en-US"/>
              <a:t>  5000</a:t>
            </a:r>
          </a:p>
          <a:p>
            <a:pPr marL="0" indent="0">
              <a:buNone/>
            </a:pPr>
            <a:endParaRPr lang="en-US"/>
          </a:p>
          <a:p>
            <a:pPr marL="0" indent="0">
              <a:buNone/>
            </a:pPr>
            <a:r>
              <a:rPr lang="en-US" b="1"/>
              <a:t>NOTE: A heteroscedasticity consistent standard error and covariance matrix estimator was used.</a:t>
            </a:r>
          </a:p>
          <a:p>
            <a:pPr marL="0" indent="0">
              <a:buNone/>
            </a:pPr>
            <a:endParaRPr lang="en-US"/>
          </a:p>
          <a:p>
            <a:pPr marL="0" indent="0">
              <a:buNone/>
            </a:pPr>
            <a:r>
              <a:rPr lang="en-US"/>
              <a:t>------ END MATRIX -----</a:t>
            </a:r>
          </a:p>
        </p:txBody>
      </p:sp>
    </p:spTree>
    <p:extLst>
      <p:ext uri="{BB962C8B-B14F-4D97-AF65-F5344CB8AC3E}">
        <p14:creationId xmlns:p14="http://schemas.microsoft.com/office/powerpoint/2010/main" val="19184599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0740-6D19-4EC5-9876-873D06F76E95}"/>
              </a:ext>
            </a:extLst>
          </p:cNvPr>
          <p:cNvSpPr>
            <a:spLocks noGrp="1"/>
          </p:cNvSpPr>
          <p:nvPr>
            <p:ph type="title"/>
          </p:nvPr>
        </p:nvSpPr>
        <p:spPr/>
        <p:txBody>
          <a:bodyPr/>
          <a:lstStyle/>
          <a:p>
            <a:r>
              <a:rPr lang="en-US"/>
              <a:t>Multiple predictor variabls</a:t>
            </a:r>
          </a:p>
        </p:txBody>
      </p:sp>
      <p:sp>
        <p:nvSpPr>
          <p:cNvPr id="3" name="Content Placeholder 2">
            <a:extLst>
              <a:ext uri="{FF2B5EF4-FFF2-40B4-BE49-F238E27FC236}">
                <a16:creationId xmlns:a16="http://schemas.microsoft.com/office/drawing/2014/main" id="{36C53C28-2EFE-473B-9021-D667200E5F13}"/>
              </a:ext>
            </a:extLst>
          </p:cNvPr>
          <p:cNvSpPr>
            <a:spLocks noGrp="1"/>
          </p:cNvSpPr>
          <p:nvPr>
            <p:ph idx="1"/>
          </p:nvPr>
        </p:nvSpPr>
        <p:spPr/>
        <p:txBody>
          <a:bodyPr/>
          <a:lstStyle/>
          <a:p>
            <a:r>
              <a:rPr lang="en-US"/>
              <a:t>The PROCESS macro only allows for a single predictor variable</a:t>
            </a:r>
          </a:p>
          <a:p>
            <a:r>
              <a:rPr lang="en-US"/>
              <a:t>If you want to have two or more predictor variables in your mediation model, you can “trick” PROCESS into including the additional predictor variables as covariates</a:t>
            </a:r>
          </a:p>
          <a:p>
            <a:r>
              <a:rPr lang="en-US"/>
              <a:t>Remember that predictors and covariates are the same thing (i.e., independent variables) in regression models</a:t>
            </a:r>
          </a:p>
        </p:txBody>
      </p:sp>
    </p:spTree>
    <p:extLst>
      <p:ext uri="{BB962C8B-B14F-4D97-AF65-F5344CB8AC3E}">
        <p14:creationId xmlns:p14="http://schemas.microsoft.com/office/powerpoint/2010/main" val="42171263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0305-0288-441A-8109-CF8F267186E6}"/>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814E89E6-78D6-45DF-8BCE-99140F14E396}"/>
              </a:ext>
            </a:extLst>
          </p:cNvPr>
          <p:cNvSpPr>
            <a:spLocks noGrp="1"/>
          </p:cNvSpPr>
          <p:nvPr>
            <p:ph idx="1"/>
          </p:nvPr>
        </p:nvSpPr>
        <p:spPr/>
        <p:txBody>
          <a:bodyPr/>
          <a:lstStyle/>
          <a:p>
            <a:r>
              <a:rPr lang="en-US"/>
              <a:t>Should you run separate models for each predictor, or should you run a single model that includes all of the predictors?</a:t>
            </a:r>
          </a:p>
        </p:txBody>
      </p:sp>
    </p:spTree>
    <p:extLst>
      <p:ext uri="{BB962C8B-B14F-4D97-AF65-F5344CB8AC3E}">
        <p14:creationId xmlns:p14="http://schemas.microsoft.com/office/powerpoint/2010/main" val="39809202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EEEE-B08B-4C97-BD11-72FA0D185094}"/>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7AA82EAA-A767-47D9-99DE-AA9F441045AC}"/>
              </a:ext>
            </a:extLst>
          </p:cNvPr>
          <p:cNvSpPr>
            <a:spLocks noGrp="1"/>
          </p:cNvSpPr>
          <p:nvPr>
            <p:ph idx="1"/>
          </p:nvPr>
        </p:nvSpPr>
        <p:spPr/>
        <p:txBody>
          <a:bodyPr/>
          <a:lstStyle/>
          <a:p>
            <a:r>
              <a:rPr lang="en-US"/>
              <a:t>It depends!</a:t>
            </a:r>
          </a:p>
          <a:p>
            <a:r>
              <a:rPr lang="en-US"/>
              <a:t>Depends on each individual research situation</a:t>
            </a:r>
          </a:p>
          <a:p>
            <a:r>
              <a:rPr lang="en-US"/>
              <a:t>The research question to be addressed, the sample size, the number of tests that will results from each option (keeping an eye on the alpha inflation problem), etc.</a:t>
            </a:r>
          </a:p>
        </p:txBody>
      </p:sp>
    </p:spTree>
    <p:extLst>
      <p:ext uri="{BB962C8B-B14F-4D97-AF65-F5344CB8AC3E}">
        <p14:creationId xmlns:p14="http://schemas.microsoft.com/office/powerpoint/2010/main" val="233000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24891</TotalTime>
  <Words>7116</Words>
  <Application>Microsoft Office PowerPoint</Application>
  <PresentationFormat>Widescreen</PresentationFormat>
  <Paragraphs>874</Paragraphs>
  <Slides>134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134</vt:i4>
      </vt:variant>
    </vt:vector>
  </HeadingPairs>
  <TitlesOfParts>
    <vt:vector size="138" baseType="lpstr">
      <vt:lpstr>Arial</vt:lpstr>
      <vt:lpstr>Calibri</vt:lpstr>
      <vt:lpstr>Calibri Light</vt:lpstr>
      <vt:lpstr>Office Theme</vt:lpstr>
      <vt:lpstr>Introduction to Mediation Models with the PROCESS Macro in SPSS</vt:lpstr>
      <vt:lpstr>What we will cover in this workshop</vt:lpstr>
      <vt:lpstr>What we will not cover in this workshop</vt:lpstr>
      <vt:lpstr>Getting the macro</vt:lpstr>
      <vt:lpstr>Where to find model numbers and more information</vt:lpstr>
      <vt:lpstr>Linear regression</vt:lpstr>
      <vt:lpstr>Diagram of regression of Y on X</vt:lpstr>
      <vt:lpstr>Simple mediation model with continuous predictor</vt:lpstr>
      <vt:lpstr>Simple mediation model</vt:lpstr>
      <vt:lpstr>Influence</vt:lpstr>
      <vt:lpstr>Vocabulary</vt:lpstr>
      <vt:lpstr>Questions</vt:lpstr>
      <vt:lpstr>Answers</vt:lpstr>
      <vt:lpstr>Path names</vt:lpstr>
      <vt:lpstr>Calculating the indirect and total effects</vt:lpstr>
      <vt:lpstr>When to use normal theory versus bootstrap?</vt:lpstr>
      <vt:lpstr>Types of variables that can be used in PROCESS</vt:lpstr>
      <vt:lpstr>Example dataset</vt:lpstr>
      <vt:lpstr>Simple mediation model using the SPSS regression command</vt:lpstr>
      <vt:lpstr>The same model using PROCESS syntax</vt:lpstr>
      <vt:lpstr>Output part 1</vt:lpstr>
      <vt:lpstr>Output part 1 continued</vt:lpstr>
      <vt:lpstr>Output part 2</vt:lpstr>
      <vt:lpstr>Output part 2 continued</vt:lpstr>
      <vt:lpstr>Output part 2 continued</vt:lpstr>
      <vt:lpstr>Output part 2 continued</vt:lpstr>
      <vt:lpstr>Output part 3</vt:lpstr>
      <vt:lpstr>Output part 3 continued</vt:lpstr>
      <vt:lpstr>Output part 4</vt:lpstr>
      <vt:lpstr>Output part 4 continued</vt:lpstr>
      <vt:lpstr>Output part 5</vt:lpstr>
      <vt:lpstr>Output part 5 continued</vt:lpstr>
      <vt:lpstr>Diagram of simple mediation model with coefficients and standard errors</vt:lpstr>
      <vt:lpstr>Question</vt:lpstr>
      <vt:lpstr>Answers</vt:lpstr>
      <vt:lpstr>The total subcommand</vt:lpstr>
      <vt:lpstr>Added output</vt:lpstr>
      <vt:lpstr>Added output continued</vt:lpstr>
      <vt:lpstr>The boot subcommand</vt:lpstr>
      <vt:lpstr>The boot subcommand continued</vt:lpstr>
      <vt:lpstr>Output</vt:lpstr>
      <vt:lpstr>The bc subcommand</vt:lpstr>
      <vt:lpstr>Output</vt:lpstr>
      <vt:lpstr>Output continued</vt:lpstr>
      <vt:lpstr>Question</vt:lpstr>
      <vt:lpstr>Answer</vt:lpstr>
      <vt:lpstr>Hayes’ comments</vt:lpstr>
      <vt:lpstr>The stand subcommand</vt:lpstr>
      <vt:lpstr>Added output</vt:lpstr>
      <vt:lpstr>Added output continued</vt:lpstr>
      <vt:lpstr>Added output continued</vt:lpstr>
      <vt:lpstr>Added output continued</vt:lpstr>
      <vt:lpstr>The decimals subcommand</vt:lpstr>
      <vt:lpstr>Do you have any questions?</vt:lpstr>
      <vt:lpstr>Let’s take a short break</vt:lpstr>
      <vt:lpstr>Simple mediation with a binary predictor</vt:lpstr>
      <vt:lpstr>Diagram of simple mediation model with binary predictor with coefficients and standard errors</vt:lpstr>
      <vt:lpstr>Add the stand option</vt:lpstr>
      <vt:lpstr>Output</vt:lpstr>
      <vt:lpstr>Output continued</vt:lpstr>
      <vt:lpstr>Simple mediation model with multicategorical predictor</vt:lpstr>
      <vt:lpstr>Simple mediation model with multicategorical predictor continued</vt:lpstr>
      <vt:lpstr>Reference groups</vt:lpstr>
      <vt:lpstr>PROCESS syntax for multicategorical predictor</vt:lpstr>
      <vt:lpstr>Linking values to output</vt:lpstr>
      <vt:lpstr>Output</vt:lpstr>
      <vt:lpstr>Diagram of simple mediation model with multicategorical predictor with coefficients and standard errors</vt:lpstr>
      <vt:lpstr>Relative effects</vt:lpstr>
      <vt:lpstr>Interpretation of relative effects</vt:lpstr>
      <vt:lpstr>Can you calculate the relative indirect and relative total effects by hand?</vt:lpstr>
      <vt:lpstr>Answers</vt:lpstr>
      <vt:lpstr>Omnibus tests</vt:lpstr>
      <vt:lpstr>Output</vt:lpstr>
      <vt:lpstr>Different coding systems</vt:lpstr>
      <vt:lpstr>Indicator coding</vt:lpstr>
      <vt:lpstr>Sequential coding</vt:lpstr>
      <vt:lpstr>Helmert coding</vt:lpstr>
      <vt:lpstr>Effect coding</vt:lpstr>
      <vt:lpstr>Custom coding</vt:lpstr>
      <vt:lpstr>Omnibus tests, AKA multi-degree-of-freedom tests</vt:lpstr>
      <vt:lpstr>Do you have any questions?</vt:lpstr>
      <vt:lpstr>Simple mediation model with covariates</vt:lpstr>
      <vt:lpstr>Diagram of simple mediation model with two covariates</vt:lpstr>
      <vt:lpstr>PROCESS syntax for simple mediation model with two covariates</vt:lpstr>
      <vt:lpstr>The output</vt:lpstr>
      <vt:lpstr>Output</vt:lpstr>
      <vt:lpstr>Output continued</vt:lpstr>
      <vt:lpstr>Simple mediation model with two covariates</vt:lpstr>
      <vt:lpstr>Simple mediation with covariates and robust standard errors</vt:lpstr>
      <vt:lpstr>Simple mediation with covariates and robust standard errors continued</vt:lpstr>
      <vt:lpstr>PROCESS syntax of a simple mediation model with covariates and robust standard errors</vt:lpstr>
      <vt:lpstr>Output</vt:lpstr>
      <vt:lpstr>Output continued</vt:lpstr>
      <vt:lpstr>Output continued</vt:lpstr>
      <vt:lpstr>Output continued</vt:lpstr>
      <vt:lpstr>Output continued</vt:lpstr>
      <vt:lpstr>Multiple predictor variabls</vt:lpstr>
      <vt:lpstr>Question</vt:lpstr>
      <vt:lpstr>Answer</vt:lpstr>
      <vt:lpstr>Do you have any questions?</vt:lpstr>
      <vt:lpstr>Let’s take a short break!</vt:lpstr>
      <vt:lpstr>Parallel mediation</vt:lpstr>
      <vt:lpstr>Diagram of a parallel mediation model</vt:lpstr>
      <vt:lpstr>PROCESS syntax for a parallel mediation model</vt:lpstr>
      <vt:lpstr>Diagram of parallel mediation model with coefficients and standard errors</vt:lpstr>
      <vt:lpstr>Do you have any questions?</vt:lpstr>
      <vt:lpstr>Serail mediation</vt:lpstr>
      <vt:lpstr>Diagram of a serial mediation model</vt:lpstr>
      <vt:lpstr>PROCESS syntax for a serial mediation model</vt:lpstr>
      <vt:lpstr>Diagram of a serial mediation model with coefficients and standard errors</vt:lpstr>
      <vt:lpstr>Comparing relative indirect effects</vt:lpstr>
      <vt:lpstr>The contrast subcommand</vt:lpstr>
      <vt:lpstr>Output</vt:lpstr>
      <vt:lpstr>Output continued</vt:lpstr>
      <vt:lpstr>Do you have any questions?</vt:lpstr>
      <vt:lpstr>What about missing data?</vt:lpstr>
      <vt:lpstr>What about power and sample size?</vt:lpstr>
      <vt:lpstr>What to report</vt:lpstr>
      <vt:lpstr>What to report continued</vt:lpstr>
      <vt:lpstr>Do you have any questions?</vt:lpstr>
      <vt:lpstr>Some subcommands available in PROCESS</vt:lpstr>
      <vt:lpstr>Some subcommands available in PROCESS - continued</vt:lpstr>
      <vt:lpstr>Some subcommands available in PROCESS - continued</vt:lpstr>
      <vt:lpstr>Some subcommands available in PROCESS - continued</vt:lpstr>
      <vt:lpstr>Some subcommands available in PROCESS - continued</vt:lpstr>
      <vt:lpstr>Some subcommands available in PROCESS - continued</vt:lpstr>
      <vt:lpstr>Some subcommands available in PROCESS - continued</vt:lpstr>
      <vt:lpstr>Some subcommands available in PROCESS - continued</vt:lpstr>
      <vt:lpstr>Criteria for making causal claims</vt:lpstr>
      <vt:lpstr>A few considerations regarding causality</vt:lpstr>
      <vt:lpstr>A few considerations regarding causality continued</vt:lpstr>
      <vt:lpstr>Causal assumptions to be assessed</vt:lpstr>
      <vt:lpstr>Any last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Christine</dc:creator>
  <cp:lastModifiedBy>cwells</cp:lastModifiedBy>
  <cp:revision>155</cp:revision>
  <dcterms:created xsi:type="dcterms:W3CDTF">2022-02-19T19:56:07Z</dcterms:created>
  <dcterms:modified xsi:type="dcterms:W3CDTF">2025-01-02T23:46:48Z</dcterms:modified>
</cp:coreProperties>
</file>