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5" r:id="rId3"/>
    <p:sldId id="493" r:id="rId4"/>
    <p:sldId id="481" r:id="rId5"/>
    <p:sldId id="483" r:id="rId6"/>
    <p:sldId id="484" r:id="rId7"/>
    <p:sldId id="263" r:id="rId8"/>
    <p:sldId id="482" r:id="rId9"/>
    <p:sldId id="485" r:id="rId10"/>
    <p:sldId id="486" r:id="rId11"/>
    <p:sldId id="488" r:id="rId12"/>
    <p:sldId id="260" r:id="rId13"/>
    <p:sldId id="489" r:id="rId14"/>
    <p:sldId id="487" r:id="rId15"/>
    <p:sldId id="597" r:id="rId16"/>
    <p:sldId id="598" r:id="rId17"/>
    <p:sldId id="491" r:id="rId18"/>
    <p:sldId id="580" r:id="rId19"/>
    <p:sldId id="495" r:id="rId20"/>
    <p:sldId id="599" r:id="rId21"/>
    <p:sldId id="600" r:id="rId22"/>
    <p:sldId id="490" r:id="rId23"/>
    <p:sldId id="492" r:id="rId24"/>
    <p:sldId id="496" r:id="rId25"/>
    <p:sldId id="497" r:id="rId26"/>
    <p:sldId id="498" r:id="rId27"/>
    <p:sldId id="480" r:id="rId28"/>
    <p:sldId id="501" r:id="rId29"/>
    <p:sldId id="261" r:id="rId30"/>
    <p:sldId id="512" r:id="rId31"/>
    <p:sldId id="513" r:id="rId32"/>
    <p:sldId id="511" r:id="rId33"/>
    <p:sldId id="510" r:id="rId34"/>
    <p:sldId id="506" r:id="rId35"/>
    <p:sldId id="586" r:id="rId36"/>
    <p:sldId id="515" r:id="rId37"/>
    <p:sldId id="514" r:id="rId38"/>
    <p:sldId id="507" r:id="rId39"/>
    <p:sldId id="509" r:id="rId40"/>
    <p:sldId id="508" r:id="rId41"/>
    <p:sldId id="516" r:id="rId42"/>
    <p:sldId id="581" r:id="rId43"/>
    <p:sldId id="518" r:id="rId44"/>
    <p:sldId id="517" r:id="rId45"/>
    <p:sldId id="519" r:id="rId46"/>
    <p:sldId id="524" r:id="rId47"/>
    <p:sldId id="523" r:id="rId48"/>
    <p:sldId id="521" r:id="rId49"/>
    <p:sldId id="526" r:id="rId50"/>
    <p:sldId id="525" r:id="rId51"/>
    <p:sldId id="531" r:id="rId52"/>
    <p:sldId id="532" r:id="rId53"/>
    <p:sldId id="533" r:id="rId54"/>
    <p:sldId id="534" r:id="rId55"/>
    <p:sldId id="535" r:id="rId56"/>
    <p:sldId id="536" r:id="rId57"/>
    <p:sldId id="522" r:id="rId58"/>
    <p:sldId id="538" r:id="rId59"/>
    <p:sldId id="537" r:id="rId60"/>
    <p:sldId id="539" r:id="rId61"/>
    <p:sldId id="520" r:id="rId62"/>
    <p:sldId id="595" r:id="rId63"/>
    <p:sldId id="540" r:id="rId64"/>
    <p:sldId id="582" r:id="rId65"/>
    <p:sldId id="443"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75998A3-CC57-4F98-91DE-7504AF72BAB7}">
          <p14:sldIdLst>
            <p14:sldId id="257"/>
            <p14:sldId id="265"/>
          </p14:sldIdLst>
        </p14:section>
        <p14:section name="Introduction" id="{2857289F-3473-42D8-9EFF-B0B78DF90386}">
          <p14:sldIdLst>
            <p14:sldId id="493"/>
            <p14:sldId id="481"/>
            <p14:sldId id="483"/>
          </p14:sldIdLst>
        </p14:section>
        <p14:section name="Untitled Section" id="{9AD4869D-8F72-45B8-8AEB-A977E113164A}">
          <p14:sldIdLst>
            <p14:sldId id="484"/>
            <p14:sldId id="263"/>
            <p14:sldId id="482"/>
            <p14:sldId id="485"/>
            <p14:sldId id="486"/>
            <p14:sldId id="488"/>
            <p14:sldId id="260"/>
            <p14:sldId id="489"/>
            <p14:sldId id="487"/>
            <p14:sldId id="597"/>
            <p14:sldId id="598"/>
            <p14:sldId id="491"/>
            <p14:sldId id="580"/>
          </p14:sldIdLst>
        </p14:section>
        <p14:section name="Repeated measures" id="{46BE7DAF-D954-417B-B06D-6E589009C6A0}">
          <p14:sldIdLst>
            <p14:sldId id="495"/>
            <p14:sldId id="599"/>
            <p14:sldId id="600"/>
            <p14:sldId id="490"/>
            <p14:sldId id="492"/>
            <p14:sldId id="496"/>
            <p14:sldId id="497"/>
            <p14:sldId id="498"/>
            <p14:sldId id="480"/>
          </p14:sldIdLst>
        </p14:section>
        <p14:section name="Clustered data" id="{84366FAA-EB8A-46E7-89C3-19566C361F06}">
          <p14:sldIdLst>
            <p14:sldId id="501"/>
            <p14:sldId id="261"/>
            <p14:sldId id="512"/>
            <p14:sldId id="513"/>
            <p14:sldId id="511"/>
            <p14:sldId id="510"/>
            <p14:sldId id="506"/>
            <p14:sldId id="586"/>
            <p14:sldId id="515"/>
            <p14:sldId id="514"/>
            <p14:sldId id="507"/>
            <p14:sldId id="509"/>
            <p14:sldId id="508"/>
            <p14:sldId id="516"/>
            <p14:sldId id="581"/>
          </p14:sldIdLst>
        </p14:section>
        <p14:section name="Random slopes" id="{5C5B8AAD-5F13-4536-BED1-31317FF39722}">
          <p14:sldIdLst>
            <p14:sldId id="518"/>
            <p14:sldId id="517"/>
            <p14:sldId id="519"/>
            <p14:sldId id="524"/>
            <p14:sldId id="523"/>
            <p14:sldId id="521"/>
            <p14:sldId id="526"/>
            <p14:sldId id="525"/>
            <p14:sldId id="531"/>
            <p14:sldId id="532"/>
            <p14:sldId id="533"/>
            <p14:sldId id="534"/>
            <p14:sldId id="535"/>
            <p14:sldId id="536"/>
            <p14:sldId id="522"/>
            <p14:sldId id="538"/>
            <p14:sldId id="537"/>
            <p14:sldId id="539"/>
            <p14:sldId id="520"/>
            <p14:sldId id="595"/>
            <p14:sldId id="540"/>
            <p14:sldId id="582"/>
            <p14:sldId id="443"/>
          </p14:sldIdLst>
        </p14:section>
        <p14:section name="Disaggregating L1 and L2 effects" id="{724E818E-E7C8-4F3C-89A4-218E31A31EFF}">
          <p14:sldIdLst/>
        </p14:section>
        <p14:section name="Interactions" id="{59CD79A7-A2B8-412A-9799-A49290201916}">
          <p14:sldIdLst/>
        </p14:section>
        <p14:section name="Custom hypothsis tests" id="{193FA61B-03C1-4FFA-9744-930E195F70BF}">
          <p14:sldIdLst/>
        </p14:section>
        <p14:section name="Saving variables to active dataset" id="{5C9E1B3B-F8F7-44BB-9571-919C05250E82}">
          <p14:sldIdLst/>
        </p14:section>
        <p14:section name="Other topics" id="{DFEEEE22-1E2A-47B4-810F-20F5808E7F5F}">
          <p14:sldIdLst/>
        </p14:section>
        <p14:section name="References" id="{50A5322A-8A2A-4875-90D0-AD98A7379AE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9" autoAdjust="0"/>
    <p:restoredTop sz="94660"/>
  </p:normalViewPr>
  <p:slideViewPr>
    <p:cSldViewPr snapToGrid="0">
      <p:cViewPr varScale="1">
        <p:scale>
          <a:sx n="151" d="100"/>
          <a:sy n="151" d="100"/>
        </p:scale>
        <p:origin x="53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464C8-AF65-4AC9-9B27-C4B96343921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DE073E1-45B9-4FE0-AF91-91C1016753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A8C413A-428D-4648-B936-587D8076077B}"/>
              </a:ext>
            </a:extLst>
          </p:cNvPr>
          <p:cNvSpPr>
            <a:spLocks noGrp="1"/>
          </p:cNvSpPr>
          <p:nvPr>
            <p:ph type="dt" sz="half" idx="10"/>
          </p:nvPr>
        </p:nvSpPr>
        <p:spPr/>
        <p:txBody>
          <a:bodyPr/>
          <a:lstStyle/>
          <a:p>
            <a:fld id="{4418B66D-571A-4838-9C61-0BCE814E6935}" type="datetimeFigureOut">
              <a:rPr lang="en-US" smtClean="0"/>
              <a:t>5/19/2025</a:t>
            </a:fld>
            <a:endParaRPr lang="en-US"/>
          </a:p>
        </p:txBody>
      </p:sp>
      <p:sp>
        <p:nvSpPr>
          <p:cNvPr id="5" name="Footer Placeholder 4">
            <a:extLst>
              <a:ext uri="{FF2B5EF4-FFF2-40B4-BE49-F238E27FC236}">
                <a16:creationId xmlns:a16="http://schemas.microsoft.com/office/drawing/2014/main" id="{F857E30E-7E77-4F2C-A581-CA3440CC7C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2E437A-DF5F-4352-8387-3A9819E7DDDC}"/>
              </a:ext>
            </a:extLst>
          </p:cNvPr>
          <p:cNvSpPr>
            <a:spLocks noGrp="1"/>
          </p:cNvSpPr>
          <p:nvPr>
            <p:ph type="sldNum" sz="quarter" idx="12"/>
          </p:nvPr>
        </p:nvSpPr>
        <p:spPr/>
        <p:txBody>
          <a:bodyPr/>
          <a:lstStyle/>
          <a:p>
            <a:fld id="{E24AF088-F578-4940-8D2A-E8C148B92DAD}" type="slidenum">
              <a:rPr lang="en-US" smtClean="0"/>
              <a:t>‹#›</a:t>
            </a:fld>
            <a:endParaRPr lang="en-US"/>
          </a:p>
        </p:txBody>
      </p:sp>
    </p:spTree>
    <p:extLst>
      <p:ext uri="{BB962C8B-B14F-4D97-AF65-F5344CB8AC3E}">
        <p14:creationId xmlns:p14="http://schemas.microsoft.com/office/powerpoint/2010/main" val="3829880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C2D1C-00E4-4FD2-BC05-929B408930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AB955A7-81FF-4B08-9BA8-CFF9C802911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D535F7-9183-4044-B550-FD0B21346D5D}"/>
              </a:ext>
            </a:extLst>
          </p:cNvPr>
          <p:cNvSpPr>
            <a:spLocks noGrp="1"/>
          </p:cNvSpPr>
          <p:nvPr>
            <p:ph type="dt" sz="half" idx="10"/>
          </p:nvPr>
        </p:nvSpPr>
        <p:spPr/>
        <p:txBody>
          <a:bodyPr/>
          <a:lstStyle/>
          <a:p>
            <a:fld id="{4418B66D-571A-4838-9C61-0BCE814E6935}" type="datetimeFigureOut">
              <a:rPr lang="en-US" smtClean="0"/>
              <a:t>5/19/2025</a:t>
            </a:fld>
            <a:endParaRPr lang="en-US"/>
          </a:p>
        </p:txBody>
      </p:sp>
      <p:sp>
        <p:nvSpPr>
          <p:cNvPr id="5" name="Footer Placeholder 4">
            <a:extLst>
              <a:ext uri="{FF2B5EF4-FFF2-40B4-BE49-F238E27FC236}">
                <a16:creationId xmlns:a16="http://schemas.microsoft.com/office/drawing/2014/main" id="{D1D86E22-9A44-47E0-A649-7FDD2106C8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B3B3AD-E85E-4213-9DB4-6C6D9645E911}"/>
              </a:ext>
            </a:extLst>
          </p:cNvPr>
          <p:cNvSpPr>
            <a:spLocks noGrp="1"/>
          </p:cNvSpPr>
          <p:nvPr>
            <p:ph type="sldNum" sz="quarter" idx="12"/>
          </p:nvPr>
        </p:nvSpPr>
        <p:spPr/>
        <p:txBody>
          <a:bodyPr/>
          <a:lstStyle/>
          <a:p>
            <a:fld id="{E24AF088-F578-4940-8D2A-E8C148B92DAD}" type="slidenum">
              <a:rPr lang="en-US" smtClean="0"/>
              <a:t>‹#›</a:t>
            </a:fld>
            <a:endParaRPr lang="en-US"/>
          </a:p>
        </p:txBody>
      </p:sp>
    </p:spTree>
    <p:extLst>
      <p:ext uri="{BB962C8B-B14F-4D97-AF65-F5344CB8AC3E}">
        <p14:creationId xmlns:p14="http://schemas.microsoft.com/office/powerpoint/2010/main" val="3376598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7DBF31-4726-4C06-B2BF-3350697FF64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88C2D2-8332-49DF-8CF6-8ED3E35DF43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6DCF5B-0204-401F-875D-FBB26DD21F79}"/>
              </a:ext>
            </a:extLst>
          </p:cNvPr>
          <p:cNvSpPr>
            <a:spLocks noGrp="1"/>
          </p:cNvSpPr>
          <p:nvPr>
            <p:ph type="dt" sz="half" idx="10"/>
          </p:nvPr>
        </p:nvSpPr>
        <p:spPr/>
        <p:txBody>
          <a:bodyPr/>
          <a:lstStyle/>
          <a:p>
            <a:fld id="{4418B66D-571A-4838-9C61-0BCE814E6935}" type="datetimeFigureOut">
              <a:rPr lang="en-US" smtClean="0"/>
              <a:t>5/19/2025</a:t>
            </a:fld>
            <a:endParaRPr lang="en-US"/>
          </a:p>
        </p:txBody>
      </p:sp>
      <p:sp>
        <p:nvSpPr>
          <p:cNvPr id="5" name="Footer Placeholder 4">
            <a:extLst>
              <a:ext uri="{FF2B5EF4-FFF2-40B4-BE49-F238E27FC236}">
                <a16:creationId xmlns:a16="http://schemas.microsoft.com/office/drawing/2014/main" id="{330FD1F4-ED20-4952-817E-30D08A6688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33A959-C007-4C58-8AB3-81C05068D9D9}"/>
              </a:ext>
            </a:extLst>
          </p:cNvPr>
          <p:cNvSpPr>
            <a:spLocks noGrp="1"/>
          </p:cNvSpPr>
          <p:nvPr>
            <p:ph type="sldNum" sz="quarter" idx="12"/>
          </p:nvPr>
        </p:nvSpPr>
        <p:spPr/>
        <p:txBody>
          <a:bodyPr/>
          <a:lstStyle/>
          <a:p>
            <a:fld id="{E24AF088-F578-4940-8D2A-E8C148B92DAD}" type="slidenum">
              <a:rPr lang="en-US" smtClean="0"/>
              <a:t>‹#›</a:t>
            </a:fld>
            <a:endParaRPr lang="en-US"/>
          </a:p>
        </p:txBody>
      </p:sp>
    </p:spTree>
    <p:extLst>
      <p:ext uri="{BB962C8B-B14F-4D97-AF65-F5344CB8AC3E}">
        <p14:creationId xmlns:p14="http://schemas.microsoft.com/office/powerpoint/2010/main" val="1803133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34A94-52DB-4356-AC47-B081B7F4716A}"/>
              </a:ext>
            </a:extLst>
          </p:cNvPr>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11827621-D1EF-4236-A3EE-6EB0B2AC106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8FE28CD-A606-48E1-A10C-80C824B976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0610ED-B8B5-48EC-8008-3682DACCB286}"/>
              </a:ext>
            </a:extLst>
          </p:cNvPr>
          <p:cNvSpPr>
            <a:spLocks noGrp="1"/>
          </p:cNvSpPr>
          <p:nvPr>
            <p:ph type="sldNum" sz="quarter" idx="12"/>
          </p:nvPr>
        </p:nvSpPr>
        <p:spPr/>
        <p:txBody>
          <a:bodyPr/>
          <a:lstStyle/>
          <a:p>
            <a:fld id="{6B0D98EB-F245-4872-95AA-880E67AEBB76}" type="slidenum">
              <a:rPr lang="en-US" smtClean="0"/>
              <a:t>‹#›</a:t>
            </a:fld>
            <a:endParaRPr lang="en-US"/>
          </a:p>
        </p:txBody>
      </p:sp>
    </p:spTree>
    <p:extLst>
      <p:ext uri="{BB962C8B-B14F-4D97-AF65-F5344CB8AC3E}">
        <p14:creationId xmlns:p14="http://schemas.microsoft.com/office/powerpoint/2010/main" val="3516740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89DA6-3332-4449-A0A0-484A7262F3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129F69-2642-48D6-AAF0-4520E4C1DFD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8FC420-9736-4452-9865-BCA2AB3D4B3F}"/>
              </a:ext>
            </a:extLst>
          </p:cNvPr>
          <p:cNvSpPr>
            <a:spLocks noGrp="1"/>
          </p:cNvSpPr>
          <p:nvPr>
            <p:ph type="dt" sz="half" idx="10"/>
          </p:nvPr>
        </p:nvSpPr>
        <p:spPr/>
        <p:txBody>
          <a:bodyPr/>
          <a:lstStyle/>
          <a:p>
            <a:fld id="{4418B66D-571A-4838-9C61-0BCE814E6935}" type="datetimeFigureOut">
              <a:rPr lang="en-US" smtClean="0"/>
              <a:t>5/19/2025</a:t>
            </a:fld>
            <a:endParaRPr lang="en-US"/>
          </a:p>
        </p:txBody>
      </p:sp>
      <p:sp>
        <p:nvSpPr>
          <p:cNvPr id="5" name="Footer Placeholder 4">
            <a:extLst>
              <a:ext uri="{FF2B5EF4-FFF2-40B4-BE49-F238E27FC236}">
                <a16:creationId xmlns:a16="http://schemas.microsoft.com/office/drawing/2014/main" id="{9CAA68F6-A815-44C4-A1D3-91CEA6E4EB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FBCFFD-F1A0-4D00-A712-4A0C2FB7B103}"/>
              </a:ext>
            </a:extLst>
          </p:cNvPr>
          <p:cNvSpPr>
            <a:spLocks noGrp="1"/>
          </p:cNvSpPr>
          <p:nvPr>
            <p:ph type="sldNum" sz="quarter" idx="12"/>
          </p:nvPr>
        </p:nvSpPr>
        <p:spPr/>
        <p:txBody>
          <a:bodyPr/>
          <a:lstStyle/>
          <a:p>
            <a:fld id="{E24AF088-F578-4940-8D2A-E8C148B92DAD}" type="slidenum">
              <a:rPr lang="en-US" smtClean="0"/>
              <a:t>‹#›</a:t>
            </a:fld>
            <a:endParaRPr lang="en-US"/>
          </a:p>
        </p:txBody>
      </p:sp>
    </p:spTree>
    <p:extLst>
      <p:ext uri="{BB962C8B-B14F-4D97-AF65-F5344CB8AC3E}">
        <p14:creationId xmlns:p14="http://schemas.microsoft.com/office/powerpoint/2010/main" val="3938205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92C65-3C65-419D-BCF9-E9AEE9763E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7279CE-1761-453A-BC65-FE1E9A48CA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F81CC96-983A-4A49-8601-A23FE5EB6A1B}"/>
              </a:ext>
            </a:extLst>
          </p:cNvPr>
          <p:cNvSpPr>
            <a:spLocks noGrp="1"/>
          </p:cNvSpPr>
          <p:nvPr>
            <p:ph type="dt" sz="half" idx="10"/>
          </p:nvPr>
        </p:nvSpPr>
        <p:spPr/>
        <p:txBody>
          <a:bodyPr/>
          <a:lstStyle/>
          <a:p>
            <a:fld id="{4418B66D-571A-4838-9C61-0BCE814E6935}" type="datetimeFigureOut">
              <a:rPr lang="en-US" smtClean="0"/>
              <a:t>5/19/2025</a:t>
            </a:fld>
            <a:endParaRPr lang="en-US"/>
          </a:p>
        </p:txBody>
      </p:sp>
      <p:sp>
        <p:nvSpPr>
          <p:cNvPr id="5" name="Footer Placeholder 4">
            <a:extLst>
              <a:ext uri="{FF2B5EF4-FFF2-40B4-BE49-F238E27FC236}">
                <a16:creationId xmlns:a16="http://schemas.microsoft.com/office/drawing/2014/main" id="{00269070-9798-4CB4-B3D2-2723BE0EF4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B96E8C-4CEB-4449-A6EC-4390A67ED443}"/>
              </a:ext>
            </a:extLst>
          </p:cNvPr>
          <p:cNvSpPr>
            <a:spLocks noGrp="1"/>
          </p:cNvSpPr>
          <p:nvPr>
            <p:ph type="sldNum" sz="quarter" idx="12"/>
          </p:nvPr>
        </p:nvSpPr>
        <p:spPr/>
        <p:txBody>
          <a:bodyPr/>
          <a:lstStyle/>
          <a:p>
            <a:fld id="{E24AF088-F578-4940-8D2A-E8C148B92DAD}" type="slidenum">
              <a:rPr lang="en-US" smtClean="0"/>
              <a:t>‹#›</a:t>
            </a:fld>
            <a:endParaRPr lang="en-US"/>
          </a:p>
        </p:txBody>
      </p:sp>
    </p:spTree>
    <p:extLst>
      <p:ext uri="{BB962C8B-B14F-4D97-AF65-F5344CB8AC3E}">
        <p14:creationId xmlns:p14="http://schemas.microsoft.com/office/powerpoint/2010/main" val="43662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D7D90-3ACA-4DB3-944C-E1343CF074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7EBC81-BECD-44B7-B925-B259DE52FC4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408E2C1-C6AD-4FCE-99B7-74D3B5B77CC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71C07C2-D792-42B1-ABDD-3EB01E46D311}"/>
              </a:ext>
            </a:extLst>
          </p:cNvPr>
          <p:cNvSpPr>
            <a:spLocks noGrp="1"/>
          </p:cNvSpPr>
          <p:nvPr>
            <p:ph type="dt" sz="half" idx="10"/>
          </p:nvPr>
        </p:nvSpPr>
        <p:spPr/>
        <p:txBody>
          <a:bodyPr/>
          <a:lstStyle/>
          <a:p>
            <a:fld id="{4418B66D-571A-4838-9C61-0BCE814E6935}" type="datetimeFigureOut">
              <a:rPr lang="en-US" smtClean="0"/>
              <a:t>5/19/2025</a:t>
            </a:fld>
            <a:endParaRPr lang="en-US"/>
          </a:p>
        </p:txBody>
      </p:sp>
      <p:sp>
        <p:nvSpPr>
          <p:cNvPr id="6" name="Footer Placeholder 5">
            <a:extLst>
              <a:ext uri="{FF2B5EF4-FFF2-40B4-BE49-F238E27FC236}">
                <a16:creationId xmlns:a16="http://schemas.microsoft.com/office/drawing/2014/main" id="{DA04D37E-3D35-45D7-9BEA-AF6DD6062D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2A703C-B76B-4D27-B2B3-DC1DC7902D25}"/>
              </a:ext>
            </a:extLst>
          </p:cNvPr>
          <p:cNvSpPr>
            <a:spLocks noGrp="1"/>
          </p:cNvSpPr>
          <p:nvPr>
            <p:ph type="sldNum" sz="quarter" idx="12"/>
          </p:nvPr>
        </p:nvSpPr>
        <p:spPr/>
        <p:txBody>
          <a:bodyPr/>
          <a:lstStyle/>
          <a:p>
            <a:fld id="{E24AF088-F578-4940-8D2A-E8C148B92DAD}" type="slidenum">
              <a:rPr lang="en-US" smtClean="0"/>
              <a:t>‹#›</a:t>
            </a:fld>
            <a:endParaRPr lang="en-US"/>
          </a:p>
        </p:txBody>
      </p:sp>
    </p:spTree>
    <p:extLst>
      <p:ext uri="{BB962C8B-B14F-4D97-AF65-F5344CB8AC3E}">
        <p14:creationId xmlns:p14="http://schemas.microsoft.com/office/powerpoint/2010/main" val="2326261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9ECBA-FC84-41D8-8A52-2A994C0938A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0FB98B8-277A-477F-9956-3EA5890BD9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6535F61-198A-4336-AEF9-41AE56B6E52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0F8A0A-71BE-4D8B-BBE1-5E3A431440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811B72F-06FC-4EB2-B2D6-8C05E9B5A67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AAFFB9C-FC3E-4FD1-8483-BA9A59BB365B}"/>
              </a:ext>
            </a:extLst>
          </p:cNvPr>
          <p:cNvSpPr>
            <a:spLocks noGrp="1"/>
          </p:cNvSpPr>
          <p:nvPr>
            <p:ph type="dt" sz="half" idx="10"/>
          </p:nvPr>
        </p:nvSpPr>
        <p:spPr/>
        <p:txBody>
          <a:bodyPr/>
          <a:lstStyle/>
          <a:p>
            <a:fld id="{4418B66D-571A-4838-9C61-0BCE814E6935}" type="datetimeFigureOut">
              <a:rPr lang="en-US" smtClean="0"/>
              <a:t>5/19/2025</a:t>
            </a:fld>
            <a:endParaRPr lang="en-US"/>
          </a:p>
        </p:txBody>
      </p:sp>
      <p:sp>
        <p:nvSpPr>
          <p:cNvPr id="8" name="Footer Placeholder 7">
            <a:extLst>
              <a:ext uri="{FF2B5EF4-FFF2-40B4-BE49-F238E27FC236}">
                <a16:creationId xmlns:a16="http://schemas.microsoft.com/office/drawing/2014/main" id="{4B918875-DA76-4CF0-BD4E-9308A24562F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122816C-C870-40B9-B0C3-B4D43006F1D0}"/>
              </a:ext>
            </a:extLst>
          </p:cNvPr>
          <p:cNvSpPr>
            <a:spLocks noGrp="1"/>
          </p:cNvSpPr>
          <p:nvPr>
            <p:ph type="sldNum" sz="quarter" idx="12"/>
          </p:nvPr>
        </p:nvSpPr>
        <p:spPr/>
        <p:txBody>
          <a:bodyPr/>
          <a:lstStyle/>
          <a:p>
            <a:fld id="{E24AF088-F578-4940-8D2A-E8C148B92DAD}" type="slidenum">
              <a:rPr lang="en-US" smtClean="0"/>
              <a:t>‹#›</a:t>
            </a:fld>
            <a:endParaRPr lang="en-US"/>
          </a:p>
        </p:txBody>
      </p:sp>
    </p:spTree>
    <p:extLst>
      <p:ext uri="{BB962C8B-B14F-4D97-AF65-F5344CB8AC3E}">
        <p14:creationId xmlns:p14="http://schemas.microsoft.com/office/powerpoint/2010/main" val="3124879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CED2B-E1A5-40E1-9F3A-EA0552D8754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07B65D0-A633-4041-AC40-963EBDD84F52}"/>
              </a:ext>
            </a:extLst>
          </p:cNvPr>
          <p:cNvSpPr>
            <a:spLocks noGrp="1"/>
          </p:cNvSpPr>
          <p:nvPr>
            <p:ph type="dt" sz="half" idx="10"/>
          </p:nvPr>
        </p:nvSpPr>
        <p:spPr/>
        <p:txBody>
          <a:bodyPr/>
          <a:lstStyle/>
          <a:p>
            <a:fld id="{4418B66D-571A-4838-9C61-0BCE814E6935}" type="datetimeFigureOut">
              <a:rPr lang="en-US" smtClean="0"/>
              <a:t>5/19/2025</a:t>
            </a:fld>
            <a:endParaRPr lang="en-US"/>
          </a:p>
        </p:txBody>
      </p:sp>
      <p:sp>
        <p:nvSpPr>
          <p:cNvPr id="4" name="Footer Placeholder 3">
            <a:extLst>
              <a:ext uri="{FF2B5EF4-FFF2-40B4-BE49-F238E27FC236}">
                <a16:creationId xmlns:a16="http://schemas.microsoft.com/office/drawing/2014/main" id="{DED54135-1FF2-4E16-9D33-ED6B69AE60B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FFE51D-9CD5-40CC-AF63-152A209137E7}"/>
              </a:ext>
            </a:extLst>
          </p:cNvPr>
          <p:cNvSpPr>
            <a:spLocks noGrp="1"/>
          </p:cNvSpPr>
          <p:nvPr>
            <p:ph type="sldNum" sz="quarter" idx="12"/>
          </p:nvPr>
        </p:nvSpPr>
        <p:spPr/>
        <p:txBody>
          <a:bodyPr/>
          <a:lstStyle/>
          <a:p>
            <a:fld id="{E24AF088-F578-4940-8D2A-E8C148B92DAD}" type="slidenum">
              <a:rPr lang="en-US" smtClean="0"/>
              <a:t>‹#›</a:t>
            </a:fld>
            <a:endParaRPr lang="en-US"/>
          </a:p>
        </p:txBody>
      </p:sp>
    </p:spTree>
    <p:extLst>
      <p:ext uri="{BB962C8B-B14F-4D97-AF65-F5344CB8AC3E}">
        <p14:creationId xmlns:p14="http://schemas.microsoft.com/office/powerpoint/2010/main" val="2751077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F2D15A-FB27-4F14-A59B-6C06491A2D6C}"/>
              </a:ext>
            </a:extLst>
          </p:cNvPr>
          <p:cNvSpPr>
            <a:spLocks noGrp="1"/>
          </p:cNvSpPr>
          <p:nvPr>
            <p:ph type="dt" sz="half" idx="10"/>
          </p:nvPr>
        </p:nvSpPr>
        <p:spPr/>
        <p:txBody>
          <a:bodyPr/>
          <a:lstStyle/>
          <a:p>
            <a:fld id="{4418B66D-571A-4838-9C61-0BCE814E6935}" type="datetimeFigureOut">
              <a:rPr lang="en-US" smtClean="0"/>
              <a:t>5/19/2025</a:t>
            </a:fld>
            <a:endParaRPr lang="en-US"/>
          </a:p>
        </p:txBody>
      </p:sp>
      <p:sp>
        <p:nvSpPr>
          <p:cNvPr id="3" name="Footer Placeholder 2">
            <a:extLst>
              <a:ext uri="{FF2B5EF4-FFF2-40B4-BE49-F238E27FC236}">
                <a16:creationId xmlns:a16="http://schemas.microsoft.com/office/drawing/2014/main" id="{DAEF0C20-541B-4C1D-9380-A732F26BF34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45E113-3B20-4DA0-AF08-BA943CC7DACD}"/>
              </a:ext>
            </a:extLst>
          </p:cNvPr>
          <p:cNvSpPr>
            <a:spLocks noGrp="1"/>
          </p:cNvSpPr>
          <p:nvPr>
            <p:ph type="sldNum" sz="quarter" idx="12"/>
          </p:nvPr>
        </p:nvSpPr>
        <p:spPr/>
        <p:txBody>
          <a:bodyPr/>
          <a:lstStyle/>
          <a:p>
            <a:fld id="{E24AF088-F578-4940-8D2A-E8C148B92DAD}" type="slidenum">
              <a:rPr lang="en-US" smtClean="0"/>
              <a:t>‹#›</a:t>
            </a:fld>
            <a:endParaRPr lang="en-US"/>
          </a:p>
        </p:txBody>
      </p:sp>
    </p:spTree>
    <p:extLst>
      <p:ext uri="{BB962C8B-B14F-4D97-AF65-F5344CB8AC3E}">
        <p14:creationId xmlns:p14="http://schemas.microsoft.com/office/powerpoint/2010/main" val="3319745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57290-D63A-41FC-B586-6B13DCFDD7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C7A2657-D708-4FCA-8189-CAA7EDD16E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94AFE17-F297-4FA5-89C2-D40CA9B0DE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681B76C-120D-4C61-B477-80BBBDAECDC1}"/>
              </a:ext>
            </a:extLst>
          </p:cNvPr>
          <p:cNvSpPr>
            <a:spLocks noGrp="1"/>
          </p:cNvSpPr>
          <p:nvPr>
            <p:ph type="dt" sz="half" idx="10"/>
          </p:nvPr>
        </p:nvSpPr>
        <p:spPr/>
        <p:txBody>
          <a:bodyPr/>
          <a:lstStyle/>
          <a:p>
            <a:fld id="{4418B66D-571A-4838-9C61-0BCE814E6935}" type="datetimeFigureOut">
              <a:rPr lang="en-US" smtClean="0"/>
              <a:t>5/19/2025</a:t>
            </a:fld>
            <a:endParaRPr lang="en-US"/>
          </a:p>
        </p:txBody>
      </p:sp>
      <p:sp>
        <p:nvSpPr>
          <p:cNvPr id="6" name="Footer Placeholder 5">
            <a:extLst>
              <a:ext uri="{FF2B5EF4-FFF2-40B4-BE49-F238E27FC236}">
                <a16:creationId xmlns:a16="http://schemas.microsoft.com/office/drawing/2014/main" id="{47A7F642-E375-44F5-B369-1D4934F557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FC9BCB-EB9A-4CAC-830A-48272469DDA4}"/>
              </a:ext>
            </a:extLst>
          </p:cNvPr>
          <p:cNvSpPr>
            <a:spLocks noGrp="1"/>
          </p:cNvSpPr>
          <p:nvPr>
            <p:ph type="sldNum" sz="quarter" idx="12"/>
          </p:nvPr>
        </p:nvSpPr>
        <p:spPr/>
        <p:txBody>
          <a:bodyPr/>
          <a:lstStyle/>
          <a:p>
            <a:fld id="{E24AF088-F578-4940-8D2A-E8C148B92DAD}" type="slidenum">
              <a:rPr lang="en-US" smtClean="0"/>
              <a:t>‹#›</a:t>
            </a:fld>
            <a:endParaRPr lang="en-US"/>
          </a:p>
        </p:txBody>
      </p:sp>
    </p:spTree>
    <p:extLst>
      <p:ext uri="{BB962C8B-B14F-4D97-AF65-F5344CB8AC3E}">
        <p14:creationId xmlns:p14="http://schemas.microsoft.com/office/powerpoint/2010/main" val="1748413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C94B0-82C0-4B65-8567-4538AF318E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2A31B43-F6AD-4379-A4B7-A25263183C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3EAE13A-2F54-4E44-A39F-614D1A5DB5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C780A78-A784-45AB-B398-2BEB89B18287}"/>
              </a:ext>
            </a:extLst>
          </p:cNvPr>
          <p:cNvSpPr>
            <a:spLocks noGrp="1"/>
          </p:cNvSpPr>
          <p:nvPr>
            <p:ph type="dt" sz="half" idx="10"/>
          </p:nvPr>
        </p:nvSpPr>
        <p:spPr/>
        <p:txBody>
          <a:bodyPr/>
          <a:lstStyle/>
          <a:p>
            <a:fld id="{4418B66D-571A-4838-9C61-0BCE814E6935}" type="datetimeFigureOut">
              <a:rPr lang="en-US" smtClean="0"/>
              <a:t>5/19/2025</a:t>
            </a:fld>
            <a:endParaRPr lang="en-US"/>
          </a:p>
        </p:txBody>
      </p:sp>
      <p:sp>
        <p:nvSpPr>
          <p:cNvPr id="6" name="Footer Placeholder 5">
            <a:extLst>
              <a:ext uri="{FF2B5EF4-FFF2-40B4-BE49-F238E27FC236}">
                <a16:creationId xmlns:a16="http://schemas.microsoft.com/office/drawing/2014/main" id="{E6B7248C-0558-4801-84BD-F20B91638B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0716E2-0CA3-4368-A6DB-E34C4A486D8E}"/>
              </a:ext>
            </a:extLst>
          </p:cNvPr>
          <p:cNvSpPr>
            <a:spLocks noGrp="1"/>
          </p:cNvSpPr>
          <p:nvPr>
            <p:ph type="sldNum" sz="quarter" idx="12"/>
          </p:nvPr>
        </p:nvSpPr>
        <p:spPr/>
        <p:txBody>
          <a:bodyPr/>
          <a:lstStyle/>
          <a:p>
            <a:fld id="{E24AF088-F578-4940-8D2A-E8C148B92DAD}" type="slidenum">
              <a:rPr lang="en-US" smtClean="0"/>
              <a:t>‹#›</a:t>
            </a:fld>
            <a:endParaRPr lang="en-US"/>
          </a:p>
        </p:txBody>
      </p:sp>
    </p:spTree>
    <p:extLst>
      <p:ext uri="{BB962C8B-B14F-4D97-AF65-F5344CB8AC3E}">
        <p14:creationId xmlns:p14="http://schemas.microsoft.com/office/powerpoint/2010/main" val="177142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DAC0E8-CEA7-4207-B8CE-844C86337F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6641875-BECA-429A-9FFF-D419FAF14C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C02882-0CC7-4653-8148-461B2849FB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18B66D-571A-4838-9C61-0BCE814E6935}" type="datetimeFigureOut">
              <a:rPr lang="en-US" smtClean="0"/>
              <a:t>5/19/2025</a:t>
            </a:fld>
            <a:endParaRPr lang="en-US"/>
          </a:p>
        </p:txBody>
      </p:sp>
      <p:sp>
        <p:nvSpPr>
          <p:cNvPr id="5" name="Footer Placeholder 4">
            <a:extLst>
              <a:ext uri="{FF2B5EF4-FFF2-40B4-BE49-F238E27FC236}">
                <a16:creationId xmlns:a16="http://schemas.microsoft.com/office/drawing/2014/main" id="{ACB1F00D-33A2-4620-9068-EF45821D94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F02E7D-108E-43DA-9316-8E55E4D9FF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4AF088-F578-4940-8D2A-E8C148B92DAD}" type="slidenum">
              <a:rPr lang="en-US" smtClean="0"/>
              <a:t>‹#›</a:t>
            </a:fld>
            <a:endParaRPr lang="en-US"/>
          </a:p>
        </p:txBody>
      </p:sp>
    </p:spTree>
    <p:extLst>
      <p:ext uri="{BB962C8B-B14F-4D97-AF65-F5344CB8AC3E}">
        <p14:creationId xmlns:p14="http://schemas.microsoft.com/office/powerpoint/2010/main" val="41453479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1BCA2-1B4E-4184-AC2D-AED8A3961479}"/>
              </a:ext>
            </a:extLst>
          </p:cNvPr>
          <p:cNvSpPr>
            <a:spLocks noGrp="1"/>
          </p:cNvSpPr>
          <p:nvPr>
            <p:ph type="ctrTitle"/>
          </p:nvPr>
        </p:nvSpPr>
        <p:spPr/>
        <p:txBody>
          <a:bodyPr/>
          <a:lstStyle/>
          <a:p>
            <a:r>
              <a:rPr lang="en-US"/>
              <a:t>Using the SPSS Mixed Command</a:t>
            </a:r>
          </a:p>
        </p:txBody>
      </p:sp>
      <p:sp>
        <p:nvSpPr>
          <p:cNvPr id="3" name="Subtitle 2">
            <a:extLst>
              <a:ext uri="{FF2B5EF4-FFF2-40B4-BE49-F238E27FC236}">
                <a16:creationId xmlns:a16="http://schemas.microsoft.com/office/drawing/2014/main" id="{CAB492D1-DC55-4856-BEF1-BE0DA720A7FD}"/>
              </a:ext>
            </a:extLst>
          </p:cNvPr>
          <p:cNvSpPr>
            <a:spLocks noGrp="1"/>
          </p:cNvSpPr>
          <p:nvPr>
            <p:ph type="subTitle" idx="1"/>
          </p:nvPr>
        </p:nvSpPr>
        <p:spPr/>
        <p:txBody>
          <a:bodyPr/>
          <a:lstStyle/>
          <a:p>
            <a:r>
              <a:rPr lang="en-US"/>
              <a:t>Presented by Christine R. Wells, Ph.D.</a:t>
            </a:r>
          </a:p>
          <a:p>
            <a:r>
              <a:rPr lang="en-US"/>
              <a:t>Statistical Methods and Data Analytics</a:t>
            </a:r>
          </a:p>
          <a:p>
            <a:r>
              <a:rPr lang="en-US"/>
              <a:t>UCLA Office of Advanced Research Computing</a:t>
            </a:r>
          </a:p>
          <a:p>
            <a:endParaRPr lang="en-US"/>
          </a:p>
        </p:txBody>
      </p:sp>
    </p:spTree>
    <p:extLst>
      <p:ext uri="{BB962C8B-B14F-4D97-AF65-F5344CB8AC3E}">
        <p14:creationId xmlns:p14="http://schemas.microsoft.com/office/powerpoint/2010/main" val="839737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93DC9-F2FB-47C0-ABEF-DE71953C44D6}"/>
              </a:ext>
            </a:extLst>
          </p:cNvPr>
          <p:cNvSpPr>
            <a:spLocks noGrp="1"/>
          </p:cNvSpPr>
          <p:nvPr>
            <p:ph type="title"/>
          </p:nvPr>
        </p:nvSpPr>
        <p:spPr/>
        <p:txBody>
          <a:bodyPr/>
          <a:lstStyle/>
          <a:p>
            <a:r>
              <a:rPr lang="en-US"/>
              <a:t>Data structure with missing data</a:t>
            </a:r>
          </a:p>
        </p:txBody>
      </p:sp>
      <p:sp>
        <p:nvSpPr>
          <p:cNvPr id="3" name="Text Placeholder 2">
            <a:extLst>
              <a:ext uri="{FF2B5EF4-FFF2-40B4-BE49-F238E27FC236}">
                <a16:creationId xmlns:a16="http://schemas.microsoft.com/office/drawing/2014/main" id="{FAF173CE-55AB-45A4-952C-5813AE5D443A}"/>
              </a:ext>
            </a:extLst>
          </p:cNvPr>
          <p:cNvSpPr>
            <a:spLocks noGrp="1"/>
          </p:cNvSpPr>
          <p:nvPr>
            <p:ph type="body" idx="1"/>
          </p:nvPr>
        </p:nvSpPr>
        <p:spPr/>
        <p:txBody>
          <a:bodyPr/>
          <a:lstStyle/>
          <a:p>
            <a:r>
              <a:rPr lang="en-US"/>
              <a:t>Single level models</a:t>
            </a:r>
          </a:p>
        </p:txBody>
      </p:sp>
      <p:sp>
        <p:nvSpPr>
          <p:cNvPr id="5" name="Text Placeholder 4">
            <a:extLst>
              <a:ext uri="{FF2B5EF4-FFF2-40B4-BE49-F238E27FC236}">
                <a16:creationId xmlns:a16="http://schemas.microsoft.com/office/drawing/2014/main" id="{7D644969-104E-410C-BE68-E65732E7E174}"/>
              </a:ext>
            </a:extLst>
          </p:cNvPr>
          <p:cNvSpPr>
            <a:spLocks noGrp="1"/>
          </p:cNvSpPr>
          <p:nvPr>
            <p:ph type="body" sz="quarter" idx="3"/>
          </p:nvPr>
        </p:nvSpPr>
        <p:spPr/>
        <p:txBody>
          <a:bodyPr/>
          <a:lstStyle/>
          <a:p>
            <a:r>
              <a:rPr lang="en-US"/>
              <a:t>Multilevel models</a:t>
            </a:r>
          </a:p>
        </p:txBody>
      </p:sp>
      <p:pic>
        <p:nvPicPr>
          <p:cNvPr id="11" name="Content Placeholder 10">
            <a:extLst>
              <a:ext uri="{FF2B5EF4-FFF2-40B4-BE49-F238E27FC236}">
                <a16:creationId xmlns:a16="http://schemas.microsoft.com/office/drawing/2014/main" id="{9568AE9B-6739-4043-BF54-C8B1676B2B1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93196" y="2777063"/>
            <a:ext cx="3733898" cy="3075295"/>
          </a:xfrm>
        </p:spPr>
      </p:pic>
      <p:pic>
        <p:nvPicPr>
          <p:cNvPr id="13" name="Content Placeholder 12">
            <a:extLst>
              <a:ext uri="{FF2B5EF4-FFF2-40B4-BE49-F238E27FC236}">
                <a16:creationId xmlns:a16="http://schemas.microsoft.com/office/drawing/2014/main" id="{6E145BAE-46E4-4E44-8450-2A96A460AD2B}"/>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260285" y="2744404"/>
            <a:ext cx="4485032" cy="3140611"/>
          </a:xfrm>
        </p:spPr>
      </p:pic>
    </p:spTree>
    <p:extLst>
      <p:ext uri="{BB962C8B-B14F-4D97-AF65-F5344CB8AC3E}">
        <p14:creationId xmlns:p14="http://schemas.microsoft.com/office/powerpoint/2010/main" val="1084378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93DC9-F2FB-47C0-ABEF-DE71953C44D6}"/>
              </a:ext>
            </a:extLst>
          </p:cNvPr>
          <p:cNvSpPr>
            <a:spLocks noGrp="1"/>
          </p:cNvSpPr>
          <p:nvPr>
            <p:ph type="title"/>
          </p:nvPr>
        </p:nvSpPr>
        <p:spPr/>
        <p:txBody>
          <a:bodyPr/>
          <a:lstStyle/>
          <a:p>
            <a:r>
              <a:rPr lang="en-US"/>
              <a:t>Repeated measures data</a:t>
            </a:r>
          </a:p>
        </p:txBody>
      </p:sp>
      <p:sp>
        <p:nvSpPr>
          <p:cNvPr id="3" name="Text Placeholder 2">
            <a:extLst>
              <a:ext uri="{FF2B5EF4-FFF2-40B4-BE49-F238E27FC236}">
                <a16:creationId xmlns:a16="http://schemas.microsoft.com/office/drawing/2014/main" id="{FAF173CE-55AB-45A4-952C-5813AE5D443A}"/>
              </a:ext>
            </a:extLst>
          </p:cNvPr>
          <p:cNvSpPr>
            <a:spLocks noGrp="1"/>
          </p:cNvSpPr>
          <p:nvPr>
            <p:ph type="body" idx="1"/>
          </p:nvPr>
        </p:nvSpPr>
        <p:spPr/>
        <p:txBody>
          <a:bodyPr/>
          <a:lstStyle/>
          <a:p>
            <a:r>
              <a:rPr lang="en-US"/>
              <a:t>Wide format</a:t>
            </a:r>
          </a:p>
        </p:txBody>
      </p:sp>
      <p:pic>
        <p:nvPicPr>
          <p:cNvPr id="10" name="Content Placeholder 9">
            <a:extLst>
              <a:ext uri="{FF2B5EF4-FFF2-40B4-BE49-F238E27FC236}">
                <a16:creationId xmlns:a16="http://schemas.microsoft.com/office/drawing/2014/main" id="{7E62BB2F-CD2B-4000-BF6C-9B0A2C015D3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95469" y="2820607"/>
            <a:ext cx="3695797" cy="3053523"/>
          </a:xfrm>
        </p:spPr>
      </p:pic>
      <p:sp>
        <p:nvSpPr>
          <p:cNvPr id="5" name="Text Placeholder 4">
            <a:extLst>
              <a:ext uri="{FF2B5EF4-FFF2-40B4-BE49-F238E27FC236}">
                <a16:creationId xmlns:a16="http://schemas.microsoft.com/office/drawing/2014/main" id="{7D644969-104E-410C-BE68-E65732E7E174}"/>
              </a:ext>
            </a:extLst>
          </p:cNvPr>
          <p:cNvSpPr>
            <a:spLocks noGrp="1"/>
          </p:cNvSpPr>
          <p:nvPr>
            <p:ph type="body" sz="quarter" idx="3"/>
          </p:nvPr>
        </p:nvSpPr>
        <p:spPr/>
        <p:txBody>
          <a:bodyPr/>
          <a:lstStyle/>
          <a:p>
            <a:r>
              <a:rPr lang="en-US"/>
              <a:t>Long format</a:t>
            </a:r>
          </a:p>
        </p:txBody>
      </p:sp>
      <p:pic>
        <p:nvPicPr>
          <p:cNvPr id="16" name="Content Placeholder 15">
            <a:extLst>
              <a:ext uri="{FF2B5EF4-FFF2-40B4-BE49-F238E27FC236}">
                <a16:creationId xmlns:a16="http://schemas.microsoft.com/office/drawing/2014/main" id="{29616267-9FE4-4024-963B-7AF562004A46}"/>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285138" y="2771620"/>
            <a:ext cx="4495918" cy="3102510"/>
          </a:xfrm>
        </p:spPr>
      </p:pic>
    </p:spTree>
    <p:extLst>
      <p:ext uri="{BB962C8B-B14F-4D97-AF65-F5344CB8AC3E}">
        <p14:creationId xmlns:p14="http://schemas.microsoft.com/office/powerpoint/2010/main" val="1266856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D14CB-3E00-4833-B887-B6859A5A2D7D}"/>
              </a:ext>
            </a:extLst>
          </p:cNvPr>
          <p:cNvSpPr>
            <a:spLocks noGrp="1"/>
          </p:cNvSpPr>
          <p:nvPr>
            <p:ph type="title"/>
          </p:nvPr>
        </p:nvSpPr>
        <p:spPr/>
        <p:txBody>
          <a:bodyPr/>
          <a:lstStyle/>
          <a:p>
            <a:r>
              <a:rPr lang="en-US"/>
              <a:t>Restructuring data</a:t>
            </a:r>
          </a:p>
        </p:txBody>
      </p:sp>
      <p:sp>
        <p:nvSpPr>
          <p:cNvPr id="3" name="Content Placeholder 2">
            <a:extLst>
              <a:ext uri="{FF2B5EF4-FFF2-40B4-BE49-F238E27FC236}">
                <a16:creationId xmlns:a16="http://schemas.microsoft.com/office/drawing/2014/main" id="{C04F57C8-4753-4321-83CC-C35E11840C53}"/>
              </a:ext>
            </a:extLst>
          </p:cNvPr>
          <p:cNvSpPr>
            <a:spLocks noGrp="1"/>
          </p:cNvSpPr>
          <p:nvPr>
            <p:ph idx="1"/>
          </p:nvPr>
        </p:nvSpPr>
        <p:spPr/>
        <p:txBody>
          <a:bodyPr/>
          <a:lstStyle/>
          <a:p>
            <a:r>
              <a:rPr lang="en-US"/>
              <a:t>Super easy in SPSS!</a:t>
            </a:r>
          </a:p>
          <a:p>
            <a:r>
              <a:rPr lang="en-US"/>
              <a:t>Wide to long:  varstocases</a:t>
            </a:r>
          </a:p>
          <a:p>
            <a:r>
              <a:rPr lang="en-US"/>
              <a:t>Long to wide:  casestovars </a:t>
            </a:r>
          </a:p>
        </p:txBody>
      </p:sp>
      <p:sp>
        <p:nvSpPr>
          <p:cNvPr id="5" name="Rectangle 2">
            <a:extLst>
              <a:ext uri="{FF2B5EF4-FFF2-40B4-BE49-F238E27FC236}">
                <a16:creationId xmlns:a16="http://schemas.microsoft.com/office/drawing/2014/main" id="{600933F6-BCFF-4A4A-805A-4641BCFCDFC8}"/>
              </a:ext>
            </a:extLst>
          </p:cNvPr>
          <p:cNvSpPr>
            <a:spLocks noChangeArrowheads="1"/>
          </p:cNvSpPr>
          <p:nvPr/>
        </p:nvSpPr>
        <p:spPr bwMode="auto">
          <a:xfrm>
            <a:off x="0" y="151655"/>
            <a:ext cx="195887"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6674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B7619-518D-40B1-BC29-BA31187E816C}"/>
              </a:ext>
            </a:extLst>
          </p:cNvPr>
          <p:cNvSpPr>
            <a:spLocks noGrp="1"/>
          </p:cNvSpPr>
          <p:nvPr>
            <p:ph type="title"/>
          </p:nvPr>
        </p:nvSpPr>
        <p:spPr/>
        <p:txBody>
          <a:bodyPr/>
          <a:lstStyle/>
          <a:p>
            <a:r>
              <a:rPr lang="en-US"/>
              <a:t>Comparing wide and long form</a:t>
            </a:r>
          </a:p>
        </p:txBody>
      </p:sp>
      <p:sp>
        <p:nvSpPr>
          <p:cNvPr id="3" name="Text Placeholder 2">
            <a:extLst>
              <a:ext uri="{FF2B5EF4-FFF2-40B4-BE49-F238E27FC236}">
                <a16:creationId xmlns:a16="http://schemas.microsoft.com/office/drawing/2014/main" id="{7CB639BE-096F-4D33-B4CB-3FBC5BF7C5B0}"/>
              </a:ext>
            </a:extLst>
          </p:cNvPr>
          <p:cNvSpPr>
            <a:spLocks noGrp="1"/>
          </p:cNvSpPr>
          <p:nvPr>
            <p:ph type="body" idx="1"/>
          </p:nvPr>
        </p:nvSpPr>
        <p:spPr>
          <a:xfrm>
            <a:off x="836612" y="1451426"/>
            <a:ext cx="5157787" cy="399307"/>
          </a:xfrm>
        </p:spPr>
        <p:txBody>
          <a:bodyPr>
            <a:normAutofit lnSpcReduction="10000"/>
          </a:bodyPr>
          <a:lstStyle/>
          <a:p>
            <a:r>
              <a:rPr lang="en-US"/>
              <a:t>Data in wide form</a:t>
            </a:r>
          </a:p>
        </p:txBody>
      </p:sp>
      <p:sp>
        <p:nvSpPr>
          <p:cNvPr id="4" name="Content Placeholder 3">
            <a:extLst>
              <a:ext uri="{FF2B5EF4-FFF2-40B4-BE49-F238E27FC236}">
                <a16:creationId xmlns:a16="http://schemas.microsoft.com/office/drawing/2014/main" id="{E4DE5843-75B3-49C7-874D-6B7B260C28ED}"/>
              </a:ext>
            </a:extLst>
          </p:cNvPr>
          <p:cNvSpPr>
            <a:spLocks noGrp="1"/>
          </p:cNvSpPr>
          <p:nvPr>
            <p:ph sz="half" idx="2"/>
          </p:nvPr>
        </p:nvSpPr>
        <p:spPr>
          <a:xfrm>
            <a:off x="833436" y="1850733"/>
            <a:ext cx="5157787" cy="3684588"/>
          </a:xfrm>
        </p:spPr>
        <p:txBody>
          <a:bodyPr>
            <a:normAutofit/>
          </a:bodyPr>
          <a:lstStyle/>
          <a:p>
            <a:pPr marL="0" indent="0">
              <a:buNone/>
            </a:pPr>
            <a:r>
              <a:rPr lang="en-US" sz="2000"/>
              <a:t>id exertype diet time1 time2 time3</a:t>
            </a:r>
          </a:p>
          <a:p>
            <a:pPr marL="0" indent="0">
              <a:buNone/>
            </a:pPr>
            <a:r>
              <a:rPr lang="en-US" sz="2000"/>
              <a:t>1 1 1 85 85 88</a:t>
            </a:r>
          </a:p>
          <a:p>
            <a:pPr marL="0" indent="0">
              <a:buNone/>
            </a:pPr>
            <a:r>
              <a:rPr lang="en-US" sz="2000"/>
              <a:t>2 1 1 90 92 93</a:t>
            </a:r>
          </a:p>
          <a:p>
            <a:pPr marL="0" indent="0">
              <a:buNone/>
            </a:pPr>
            <a:r>
              <a:rPr lang="en-US" sz="2000"/>
              <a:t>3 1 1 97 97 94</a:t>
            </a:r>
          </a:p>
          <a:p>
            <a:pPr marL="0" indent="0">
              <a:buNone/>
            </a:pPr>
            <a:r>
              <a:rPr lang="en-US" sz="2000"/>
              <a:t>4 1 1 80 82 83</a:t>
            </a:r>
          </a:p>
          <a:p>
            <a:pPr marL="0" indent="0">
              <a:buNone/>
            </a:pPr>
            <a:r>
              <a:rPr lang="en-US" sz="2000"/>
              <a:t>5 1 1 91 92 91</a:t>
            </a:r>
          </a:p>
        </p:txBody>
      </p:sp>
      <p:sp>
        <p:nvSpPr>
          <p:cNvPr id="5" name="Text Placeholder 4">
            <a:extLst>
              <a:ext uri="{FF2B5EF4-FFF2-40B4-BE49-F238E27FC236}">
                <a16:creationId xmlns:a16="http://schemas.microsoft.com/office/drawing/2014/main" id="{2194C29D-5E90-4E68-878D-DC0331D9DC60}"/>
              </a:ext>
            </a:extLst>
          </p:cNvPr>
          <p:cNvSpPr>
            <a:spLocks noGrp="1"/>
          </p:cNvSpPr>
          <p:nvPr>
            <p:ph type="body" sz="quarter" idx="3"/>
          </p:nvPr>
        </p:nvSpPr>
        <p:spPr>
          <a:xfrm>
            <a:off x="6169024" y="1452148"/>
            <a:ext cx="5183188" cy="428668"/>
          </a:xfrm>
        </p:spPr>
        <p:txBody>
          <a:bodyPr>
            <a:normAutofit lnSpcReduction="10000"/>
          </a:bodyPr>
          <a:lstStyle/>
          <a:p>
            <a:r>
              <a:rPr lang="en-US"/>
              <a:t>Data in long form</a:t>
            </a:r>
          </a:p>
        </p:txBody>
      </p:sp>
      <p:sp>
        <p:nvSpPr>
          <p:cNvPr id="6" name="Content Placeholder 5">
            <a:extLst>
              <a:ext uri="{FF2B5EF4-FFF2-40B4-BE49-F238E27FC236}">
                <a16:creationId xmlns:a16="http://schemas.microsoft.com/office/drawing/2014/main" id="{A1A45396-8080-4AB2-AAC7-129893CE7883}"/>
              </a:ext>
            </a:extLst>
          </p:cNvPr>
          <p:cNvSpPr>
            <a:spLocks noGrp="1"/>
          </p:cNvSpPr>
          <p:nvPr>
            <p:ph sz="quarter" idx="4"/>
          </p:nvPr>
        </p:nvSpPr>
        <p:spPr>
          <a:xfrm>
            <a:off x="6191250" y="1850733"/>
            <a:ext cx="5183188" cy="3684588"/>
          </a:xfrm>
        </p:spPr>
        <p:txBody>
          <a:bodyPr>
            <a:noAutofit/>
          </a:bodyPr>
          <a:lstStyle/>
          <a:p>
            <a:pPr marL="0" indent="0">
              <a:buNone/>
            </a:pPr>
            <a:r>
              <a:rPr lang="en-US" sz="1400"/>
              <a:t>id exertype diet time bp</a:t>
            </a:r>
          </a:p>
          <a:p>
            <a:pPr marL="0" indent="0">
              <a:buNone/>
            </a:pPr>
            <a:r>
              <a:rPr lang="en-US" sz="1400"/>
              <a:t>1 1 1 1 85</a:t>
            </a:r>
          </a:p>
          <a:p>
            <a:pPr marL="0" indent="0">
              <a:buNone/>
            </a:pPr>
            <a:r>
              <a:rPr lang="en-US" sz="1400"/>
              <a:t>1 1 1 2 85</a:t>
            </a:r>
          </a:p>
          <a:p>
            <a:pPr marL="0" indent="0">
              <a:buNone/>
            </a:pPr>
            <a:r>
              <a:rPr lang="en-US" sz="1400"/>
              <a:t>1 1 1 3 88</a:t>
            </a:r>
          </a:p>
          <a:p>
            <a:pPr marL="0" indent="0">
              <a:buNone/>
            </a:pPr>
            <a:r>
              <a:rPr lang="en-US" sz="1400"/>
              <a:t>2 1 1 1 90</a:t>
            </a:r>
          </a:p>
          <a:p>
            <a:pPr marL="0" indent="0">
              <a:buNone/>
            </a:pPr>
            <a:r>
              <a:rPr lang="en-US" sz="1400"/>
              <a:t>2 1 1 2 92</a:t>
            </a:r>
          </a:p>
          <a:p>
            <a:pPr marL="0" indent="0">
              <a:buNone/>
            </a:pPr>
            <a:r>
              <a:rPr lang="en-US" sz="1400"/>
              <a:t>2 1 1 3 93</a:t>
            </a:r>
          </a:p>
          <a:p>
            <a:pPr marL="0" indent="0">
              <a:buNone/>
            </a:pPr>
            <a:r>
              <a:rPr lang="en-US" sz="1400"/>
              <a:t>3 1 1 1 97</a:t>
            </a:r>
          </a:p>
          <a:p>
            <a:pPr marL="0" indent="0">
              <a:buNone/>
            </a:pPr>
            <a:r>
              <a:rPr lang="en-US" sz="1400"/>
              <a:t>3 1 1 2 97</a:t>
            </a:r>
          </a:p>
          <a:p>
            <a:pPr marL="0" indent="0">
              <a:buNone/>
            </a:pPr>
            <a:r>
              <a:rPr lang="en-US" sz="1400"/>
              <a:t>3 1 1 3 94</a:t>
            </a:r>
          </a:p>
          <a:p>
            <a:pPr marL="0" indent="0">
              <a:buNone/>
            </a:pPr>
            <a:r>
              <a:rPr lang="en-US" sz="1400"/>
              <a:t>4 1 1 1 80</a:t>
            </a:r>
          </a:p>
          <a:p>
            <a:pPr marL="0" indent="0">
              <a:buNone/>
            </a:pPr>
            <a:r>
              <a:rPr lang="en-US" sz="1400"/>
              <a:t>4 1 1 2 82</a:t>
            </a:r>
          </a:p>
          <a:p>
            <a:pPr marL="0" indent="0">
              <a:buNone/>
            </a:pPr>
            <a:r>
              <a:rPr lang="en-US" sz="1400"/>
              <a:t>4 1 1 3 83</a:t>
            </a:r>
          </a:p>
          <a:p>
            <a:pPr marL="0" indent="0">
              <a:buNone/>
            </a:pPr>
            <a:r>
              <a:rPr lang="en-US" sz="1400"/>
              <a:t>5 1 1 1 91</a:t>
            </a:r>
          </a:p>
          <a:p>
            <a:pPr marL="0" indent="0">
              <a:buNone/>
            </a:pPr>
            <a:r>
              <a:rPr lang="en-US" sz="1400"/>
              <a:t>5 1 1 2 92</a:t>
            </a:r>
          </a:p>
          <a:p>
            <a:pPr marL="0" indent="0">
              <a:buNone/>
            </a:pPr>
            <a:r>
              <a:rPr lang="en-US" sz="1400"/>
              <a:t>5 1 1 3 91</a:t>
            </a:r>
          </a:p>
        </p:txBody>
      </p:sp>
    </p:spTree>
    <p:extLst>
      <p:ext uri="{BB962C8B-B14F-4D97-AF65-F5344CB8AC3E}">
        <p14:creationId xmlns:p14="http://schemas.microsoft.com/office/powerpoint/2010/main" val="1338099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3D433-B1AE-4654-9F8E-012BDC489E5F}"/>
              </a:ext>
            </a:extLst>
          </p:cNvPr>
          <p:cNvSpPr>
            <a:spLocks noGrp="1"/>
          </p:cNvSpPr>
          <p:nvPr>
            <p:ph type="title"/>
          </p:nvPr>
        </p:nvSpPr>
        <p:spPr/>
        <p:txBody>
          <a:bodyPr/>
          <a:lstStyle/>
          <a:p>
            <a:r>
              <a:rPr lang="en-US"/>
              <a:t>Varstocases example</a:t>
            </a:r>
          </a:p>
        </p:txBody>
      </p:sp>
      <p:sp>
        <p:nvSpPr>
          <p:cNvPr id="3" name="Content Placeholder 2">
            <a:extLst>
              <a:ext uri="{FF2B5EF4-FFF2-40B4-BE49-F238E27FC236}">
                <a16:creationId xmlns:a16="http://schemas.microsoft.com/office/drawing/2014/main" id="{C5DE3A07-1509-4FC4-9E86-09FFBE19E237}"/>
              </a:ext>
            </a:extLst>
          </p:cNvPr>
          <p:cNvSpPr>
            <a:spLocks noGrp="1"/>
          </p:cNvSpPr>
          <p:nvPr>
            <p:ph idx="1"/>
          </p:nvPr>
        </p:nvSpPr>
        <p:spPr/>
        <p:txBody>
          <a:bodyPr>
            <a:normAutofit/>
          </a:bodyPr>
          <a:lstStyle/>
          <a:p>
            <a:pPr marL="0" indent="0">
              <a:buNone/>
            </a:pPr>
            <a:r>
              <a:rPr lang="en-US" sz="1600"/>
              <a:t>varstocases</a:t>
            </a:r>
          </a:p>
          <a:p>
            <a:pPr marL="0" indent="0">
              <a:buNone/>
            </a:pPr>
            <a:r>
              <a:rPr lang="en-US" sz="1600"/>
              <a:t>/make bp from time1 time2 time3</a:t>
            </a:r>
          </a:p>
          <a:p>
            <a:pPr marL="0" indent="0">
              <a:buNone/>
            </a:pPr>
            <a:r>
              <a:rPr lang="en-US" sz="1600"/>
              <a:t>/index = time.</a:t>
            </a:r>
          </a:p>
          <a:p>
            <a:pPr marL="0" indent="0">
              <a:buNone/>
            </a:pPr>
            <a:endParaRPr lang="en-US" sz="1600"/>
          </a:p>
        </p:txBody>
      </p:sp>
      <p:pic>
        <p:nvPicPr>
          <p:cNvPr id="5" name="Picture 4">
            <a:extLst>
              <a:ext uri="{FF2B5EF4-FFF2-40B4-BE49-F238E27FC236}">
                <a16:creationId xmlns:a16="http://schemas.microsoft.com/office/drawing/2014/main" id="{9EDEC102-E481-4CC6-A143-5BA0BD8991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8404" y="1282534"/>
            <a:ext cx="5475658" cy="5525818"/>
          </a:xfrm>
          <a:prstGeom prst="rect">
            <a:avLst/>
          </a:prstGeom>
        </p:spPr>
      </p:pic>
    </p:spTree>
    <p:extLst>
      <p:ext uri="{BB962C8B-B14F-4D97-AF65-F5344CB8AC3E}">
        <p14:creationId xmlns:p14="http://schemas.microsoft.com/office/powerpoint/2010/main" val="3911261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A6516-786E-4E6E-BD8E-CA02CE4FB9FE}"/>
              </a:ext>
            </a:extLst>
          </p:cNvPr>
          <p:cNvSpPr>
            <a:spLocks noGrp="1"/>
          </p:cNvSpPr>
          <p:nvPr>
            <p:ph type="title"/>
          </p:nvPr>
        </p:nvSpPr>
        <p:spPr/>
        <p:txBody>
          <a:bodyPr/>
          <a:lstStyle/>
          <a:p>
            <a:r>
              <a:rPr lang="en-US"/>
              <a:t>Question to audience</a:t>
            </a:r>
          </a:p>
        </p:txBody>
      </p:sp>
      <p:sp>
        <p:nvSpPr>
          <p:cNvPr id="3" name="Content Placeholder 2">
            <a:extLst>
              <a:ext uri="{FF2B5EF4-FFF2-40B4-BE49-F238E27FC236}">
                <a16:creationId xmlns:a16="http://schemas.microsoft.com/office/drawing/2014/main" id="{AB47283B-B28E-4AA5-86C3-668E5FCC4288}"/>
              </a:ext>
            </a:extLst>
          </p:cNvPr>
          <p:cNvSpPr>
            <a:spLocks noGrp="1"/>
          </p:cNvSpPr>
          <p:nvPr>
            <p:ph idx="1"/>
          </p:nvPr>
        </p:nvSpPr>
        <p:spPr/>
        <p:txBody>
          <a:bodyPr/>
          <a:lstStyle/>
          <a:p>
            <a:r>
              <a:rPr lang="en-US"/>
              <a:t>When would a wide data structure not make sense?</a:t>
            </a:r>
          </a:p>
        </p:txBody>
      </p:sp>
    </p:spTree>
    <p:extLst>
      <p:ext uri="{BB962C8B-B14F-4D97-AF65-F5344CB8AC3E}">
        <p14:creationId xmlns:p14="http://schemas.microsoft.com/office/powerpoint/2010/main" val="1320441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B28D5-B416-4A2A-8350-AE24B093C407}"/>
              </a:ext>
            </a:extLst>
          </p:cNvPr>
          <p:cNvSpPr>
            <a:spLocks noGrp="1"/>
          </p:cNvSpPr>
          <p:nvPr>
            <p:ph type="title"/>
          </p:nvPr>
        </p:nvSpPr>
        <p:spPr/>
        <p:txBody>
          <a:bodyPr/>
          <a:lstStyle/>
          <a:p>
            <a:r>
              <a:rPr lang="en-US"/>
              <a:t>Answers</a:t>
            </a:r>
          </a:p>
        </p:txBody>
      </p:sp>
      <p:sp>
        <p:nvSpPr>
          <p:cNvPr id="3" name="Content Placeholder 2">
            <a:extLst>
              <a:ext uri="{FF2B5EF4-FFF2-40B4-BE49-F238E27FC236}">
                <a16:creationId xmlns:a16="http://schemas.microsoft.com/office/drawing/2014/main" id="{EC141D62-D42A-4BF7-BD9F-54B91D82C1A4}"/>
              </a:ext>
            </a:extLst>
          </p:cNvPr>
          <p:cNvSpPr>
            <a:spLocks noGrp="1"/>
          </p:cNvSpPr>
          <p:nvPr>
            <p:ph idx="1"/>
          </p:nvPr>
        </p:nvSpPr>
        <p:spPr/>
        <p:txBody>
          <a:bodyPr/>
          <a:lstStyle/>
          <a:p>
            <a:r>
              <a:rPr lang="en-US"/>
              <a:t>Uneven number of time points</a:t>
            </a:r>
          </a:p>
          <a:p>
            <a:r>
              <a:rPr lang="en-US"/>
              <a:t>100s of time points or more</a:t>
            </a:r>
          </a:p>
          <a:p>
            <a:r>
              <a:rPr lang="en-US"/>
              <a:t>Point:  not all datasets make sense in both wide and long form</a:t>
            </a:r>
          </a:p>
        </p:txBody>
      </p:sp>
    </p:spTree>
    <p:extLst>
      <p:ext uri="{BB962C8B-B14F-4D97-AF65-F5344CB8AC3E}">
        <p14:creationId xmlns:p14="http://schemas.microsoft.com/office/powerpoint/2010/main" val="3252015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75F23-DEF2-47E9-A476-76D3852D75A7}"/>
              </a:ext>
            </a:extLst>
          </p:cNvPr>
          <p:cNvSpPr>
            <a:spLocks noGrp="1"/>
          </p:cNvSpPr>
          <p:nvPr>
            <p:ph type="title"/>
          </p:nvPr>
        </p:nvSpPr>
        <p:spPr/>
        <p:txBody>
          <a:bodyPr/>
          <a:lstStyle/>
          <a:p>
            <a:r>
              <a:rPr lang="en-US"/>
              <a:t>A few housekeeping things</a:t>
            </a:r>
          </a:p>
        </p:txBody>
      </p:sp>
      <p:sp>
        <p:nvSpPr>
          <p:cNvPr id="3" name="Content Placeholder 2">
            <a:extLst>
              <a:ext uri="{FF2B5EF4-FFF2-40B4-BE49-F238E27FC236}">
                <a16:creationId xmlns:a16="http://schemas.microsoft.com/office/drawing/2014/main" id="{1EF8ECDA-4771-4B86-88C0-C66C22A7E2F2}"/>
              </a:ext>
            </a:extLst>
          </p:cNvPr>
          <p:cNvSpPr>
            <a:spLocks noGrp="1"/>
          </p:cNvSpPr>
          <p:nvPr>
            <p:ph idx="1"/>
          </p:nvPr>
        </p:nvSpPr>
        <p:spPr/>
        <p:txBody>
          <a:bodyPr/>
          <a:lstStyle/>
          <a:p>
            <a:r>
              <a:rPr lang="en-US"/>
              <a:t>Add echo of syntax to output</a:t>
            </a:r>
          </a:p>
          <a:p>
            <a:pPr lvl="1"/>
            <a:r>
              <a:rPr lang="en-US"/>
              <a:t>Edit -&gt; Options -&gt; Viewer tab -&gt; lower left corner -&gt; check box</a:t>
            </a:r>
          </a:p>
          <a:p>
            <a:r>
              <a:rPr lang="en-US"/>
              <a:t>SPSS keywords</a:t>
            </a:r>
          </a:p>
          <a:p>
            <a:pPr lvl="1"/>
            <a:r>
              <a:rPr lang="en-US"/>
              <a:t>By: categorical predictors (fixed factors)</a:t>
            </a:r>
          </a:p>
          <a:p>
            <a:pPr lvl="1"/>
            <a:r>
              <a:rPr lang="en-US"/>
              <a:t>With: continuous predictors (covariates)</a:t>
            </a:r>
          </a:p>
          <a:p>
            <a:r>
              <a:rPr lang="en-US"/>
              <a:t>Not case sensitive</a:t>
            </a:r>
          </a:p>
          <a:p>
            <a:r>
              <a:rPr lang="en-US"/>
              <a:t>Period!</a:t>
            </a:r>
          </a:p>
        </p:txBody>
      </p:sp>
    </p:spTree>
    <p:extLst>
      <p:ext uri="{BB962C8B-B14F-4D97-AF65-F5344CB8AC3E}">
        <p14:creationId xmlns:p14="http://schemas.microsoft.com/office/powerpoint/2010/main" val="1415757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87270-2D09-47EB-9B2E-D33640892F59}"/>
              </a:ext>
            </a:extLst>
          </p:cNvPr>
          <p:cNvSpPr>
            <a:spLocks noGrp="1"/>
          </p:cNvSpPr>
          <p:nvPr>
            <p:ph type="title"/>
          </p:nvPr>
        </p:nvSpPr>
        <p:spPr/>
        <p:txBody>
          <a:bodyPr/>
          <a:lstStyle/>
          <a:p>
            <a:r>
              <a:rPr lang="en-US"/>
              <a:t>Do you have any questions?</a:t>
            </a:r>
          </a:p>
        </p:txBody>
      </p:sp>
      <p:pic>
        <p:nvPicPr>
          <p:cNvPr id="9" name="Content Placeholder 8">
            <a:extLst>
              <a:ext uri="{FF2B5EF4-FFF2-40B4-BE49-F238E27FC236}">
                <a16:creationId xmlns:a16="http://schemas.microsoft.com/office/drawing/2014/main" id="{B366B8A3-3819-4009-9682-E43CDBF12519}"/>
              </a:ext>
              <a:ext uri="{C183D7F6-B498-43B3-948B-1728B52AA6E4}">
                <adec:decorative xmlns:adec="http://schemas.microsoft.com/office/drawing/2017/decorative" val="1"/>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4349996" y="1825625"/>
            <a:ext cx="3492007" cy="4351338"/>
          </a:xfrm>
        </p:spPr>
      </p:pic>
    </p:spTree>
    <p:extLst>
      <p:ext uri="{BB962C8B-B14F-4D97-AF65-F5344CB8AC3E}">
        <p14:creationId xmlns:p14="http://schemas.microsoft.com/office/powerpoint/2010/main" val="1956256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CADFB-D9DF-4E69-BABD-D2690A1D70DF}"/>
              </a:ext>
            </a:extLst>
          </p:cNvPr>
          <p:cNvSpPr>
            <a:spLocks noGrp="1"/>
          </p:cNvSpPr>
          <p:nvPr>
            <p:ph type="title"/>
          </p:nvPr>
        </p:nvSpPr>
        <p:spPr/>
        <p:txBody>
          <a:bodyPr/>
          <a:lstStyle/>
          <a:p>
            <a:pPr algn="ctr"/>
            <a:r>
              <a:rPr lang="en-US"/>
              <a:t>Repeated measures</a:t>
            </a:r>
          </a:p>
        </p:txBody>
      </p:sp>
    </p:spTree>
    <p:extLst>
      <p:ext uri="{BB962C8B-B14F-4D97-AF65-F5344CB8AC3E}">
        <p14:creationId xmlns:p14="http://schemas.microsoft.com/office/powerpoint/2010/main" val="3303882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93DC9-F2FB-47C0-ABEF-DE71953C44D6}"/>
              </a:ext>
            </a:extLst>
          </p:cNvPr>
          <p:cNvSpPr>
            <a:spLocks noGrp="1"/>
          </p:cNvSpPr>
          <p:nvPr>
            <p:ph type="title"/>
          </p:nvPr>
        </p:nvSpPr>
        <p:spPr/>
        <p:txBody>
          <a:bodyPr/>
          <a:lstStyle/>
          <a:p>
            <a:r>
              <a:rPr lang="en-US"/>
              <a:t>Content of workshop</a:t>
            </a:r>
          </a:p>
        </p:txBody>
      </p:sp>
      <p:sp>
        <p:nvSpPr>
          <p:cNvPr id="3" name="Text Placeholder 2">
            <a:extLst>
              <a:ext uri="{FF2B5EF4-FFF2-40B4-BE49-F238E27FC236}">
                <a16:creationId xmlns:a16="http://schemas.microsoft.com/office/drawing/2014/main" id="{FAF173CE-55AB-45A4-952C-5813AE5D443A}"/>
              </a:ext>
            </a:extLst>
          </p:cNvPr>
          <p:cNvSpPr>
            <a:spLocks noGrp="1"/>
          </p:cNvSpPr>
          <p:nvPr>
            <p:ph type="body" idx="1"/>
          </p:nvPr>
        </p:nvSpPr>
        <p:spPr/>
        <p:txBody>
          <a:bodyPr/>
          <a:lstStyle/>
          <a:p>
            <a:r>
              <a:rPr lang="en-US"/>
              <a:t>What we will cover</a:t>
            </a:r>
          </a:p>
        </p:txBody>
      </p:sp>
      <p:sp>
        <p:nvSpPr>
          <p:cNvPr id="4" name="Content Placeholder 3">
            <a:extLst>
              <a:ext uri="{FF2B5EF4-FFF2-40B4-BE49-F238E27FC236}">
                <a16:creationId xmlns:a16="http://schemas.microsoft.com/office/drawing/2014/main" id="{E4E785F2-5CA7-4952-BEA3-ECC9C11F3614}"/>
              </a:ext>
            </a:extLst>
          </p:cNvPr>
          <p:cNvSpPr>
            <a:spLocks noGrp="1"/>
          </p:cNvSpPr>
          <p:nvPr>
            <p:ph sz="half" idx="2"/>
          </p:nvPr>
        </p:nvSpPr>
        <p:spPr/>
        <p:txBody>
          <a:bodyPr/>
          <a:lstStyle/>
          <a:p>
            <a:r>
              <a:rPr lang="en-US"/>
              <a:t>Some linear statistical models</a:t>
            </a:r>
          </a:p>
          <a:p>
            <a:r>
              <a:rPr lang="en-US"/>
              <a:t>Two types of data</a:t>
            </a:r>
          </a:p>
          <a:p>
            <a:r>
              <a:rPr lang="en-US"/>
              <a:t>Most subcommands</a:t>
            </a:r>
          </a:p>
          <a:p>
            <a:r>
              <a:rPr lang="en-US"/>
              <a:t>Most options</a:t>
            </a:r>
          </a:p>
          <a:p>
            <a:r>
              <a:rPr lang="en-US"/>
              <a:t>Lot of examples</a:t>
            </a:r>
          </a:p>
          <a:p>
            <a:r>
              <a:rPr lang="en-US"/>
              <a:t>All syntax</a:t>
            </a:r>
          </a:p>
        </p:txBody>
      </p:sp>
      <p:sp>
        <p:nvSpPr>
          <p:cNvPr id="5" name="Text Placeholder 4">
            <a:extLst>
              <a:ext uri="{FF2B5EF4-FFF2-40B4-BE49-F238E27FC236}">
                <a16:creationId xmlns:a16="http://schemas.microsoft.com/office/drawing/2014/main" id="{7D644969-104E-410C-BE68-E65732E7E174}"/>
              </a:ext>
            </a:extLst>
          </p:cNvPr>
          <p:cNvSpPr>
            <a:spLocks noGrp="1"/>
          </p:cNvSpPr>
          <p:nvPr>
            <p:ph type="body" sz="quarter" idx="3"/>
          </p:nvPr>
        </p:nvSpPr>
        <p:spPr/>
        <p:txBody>
          <a:bodyPr/>
          <a:lstStyle/>
          <a:p>
            <a:r>
              <a:rPr lang="en-US"/>
              <a:t>What we will not cover</a:t>
            </a:r>
          </a:p>
        </p:txBody>
      </p:sp>
      <p:sp>
        <p:nvSpPr>
          <p:cNvPr id="6" name="Content Placeholder 5">
            <a:extLst>
              <a:ext uri="{FF2B5EF4-FFF2-40B4-BE49-F238E27FC236}">
                <a16:creationId xmlns:a16="http://schemas.microsoft.com/office/drawing/2014/main" id="{A1F647FE-2B73-4205-AF84-A38D14031A80}"/>
              </a:ext>
            </a:extLst>
          </p:cNvPr>
          <p:cNvSpPr>
            <a:spLocks noGrp="1"/>
          </p:cNvSpPr>
          <p:nvPr>
            <p:ph sz="quarter" idx="4"/>
          </p:nvPr>
        </p:nvSpPr>
        <p:spPr/>
        <p:txBody>
          <a:bodyPr/>
          <a:lstStyle/>
          <a:p>
            <a:r>
              <a:rPr lang="en-US"/>
              <a:t>General introduction to MLM</a:t>
            </a:r>
          </a:p>
          <a:p>
            <a:r>
              <a:rPr lang="en-US"/>
              <a:t>No point-and-click</a:t>
            </a:r>
          </a:p>
          <a:p>
            <a:r>
              <a:rPr lang="en-US"/>
              <a:t>Interpretation</a:t>
            </a:r>
          </a:p>
          <a:p>
            <a:r>
              <a:rPr lang="en-US"/>
              <a:t>In-depth discussion of many important issues in MLM</a:t>
            </a:r>
          </a:p>
          <a:p>
            <a:r>
              <a:rPr lang="en-US"/>
              <a:t>No non-linear models</a:t>
            </a:r>
          </a:p>
        </p:txBody>
      </p:sp>
    </p:spTree>
    <p:extLst>
      <p:ext uri="{BB962C8B-B14F-4D97-AF65-F5344CB8AC3E}">
        <p14:creationId xmlns:p14="http://schemas.microsoft.com/office/powerpoint/2010/main" val="32686658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00C77-9BD9-4DAE-B363-C7CCEFE7FCE2}"/>
              </a:ext>
            </a:extLst>
          </p:cNvPr>
          <p:cNvSpPr>
            <a:spLocks noGrp="1"/>
          </p:cNvSpPr>
          <p:nvPr>
            <p:ph type="title"/>
          </p:nvPr>
        </p:nvSpPr>
        <p:spPr/>
        <p:txBody>
          <a:bodyPr/>
          <a:lstStyle/>
          <a:p>
            <a:r>
              <a:rPr lang="en-US"/>
              <a:t>Question to audience</a:t>
            </a:r>
          </a:p>
        </p:txBody>
      </p:sp>
      <p:sp>
        <p:nvSpPr>
          <p:cNvPr id="3" name="Content Placeholder 2">
            <a:extLst>
              <a:ext uri="{FF2B5EF4-FFF2-40B4-BE49-F238E27FC236}">
                <a16:creationId xmlns:a16="http://schemas.microsoft.com/office/drawing/2014/main" id="{24D168EF-7653-46EA-AB8C-92BDACA76D2D}"/>
              </a:ext>
            </a:extLst>
          </p:cNvPr>
          <p:cNvSpPr>
            <a:spLocks noGrp="1"/>
          </p:cNvSpPr>
          <p:nvPr>
            <p:ph idx="1"/>
          </p:nvPr>
        </p:nvSpPr>
        <p:spPr/>
        <p:txBody>
          <a:bodyPr/>
          <a:lstStyle/>
          <a:p>
            <a:r>
              <a:rPr lang="en-US"/>
              <a:t>Why would you use a multilevel model rather than repeated measures ANOVA?</a:t>
            </a:r>
          </a:p>
        </p:txBody>
      </p:sp>
    </p:spTree>
    <p:extLst>
      <p:ext uri="{BB962C8B-B14F-4D97-AF65-F5344CB8AC3E}">
        <p14:creationId xmlns:p14="http://schemas.microsoft.com/office/powerpoint/2010/main" val="1290880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CC4CA-DE15-47B4-8CA8-39B537678DA7}"/>
              </a:ext>
            </a:extLst>
          </p:cNvPr>
          <p:cNvSpPr>
            <a:spLocks noGrp="1"/>
          </p:cNvSpPr>
          <p:nvPr>
            <p:ph type="title"/>
          </p:nvPr>
        </p:nvSpPr>
        <p:spPr/>
        <p:txBody>
          <a:bodyPr/>
          <a:lstStyle/>
          <a:p>
            <a:r>
              <a:rPr lang="en-US"/>
              <a:t>Answers</a:t>
            </a:r>
          </a:p>
        </p:txBody>
      </p:sp>
      <p:sp>
        <p:nvSpPr>
          <p:cNvPr id="3" name="Content Placeholder 2">
            <a:extLst>
              <a:ext uri="{FF2B5EF4-FFF2-40B4-BE49-F238E27FC236}">
                <a16:creationId xmlns:a16="http://schemas.microsoft.com/office/drawing/2014/main" id="{398A319F-40E1-4C4D-91B4-C6CDCCE67448}"/>
              </a:ext>
            </a:extLst>
          </p:cNvPr>
          <p:cNvSpPr>
            <a:spLocks noGrp="1"/>
          </p:cNvSpPr>
          <p:nvPr>
            <p:ph idx="1"/>
          </p:nvPr>
        </p:nvSpPr>
        <p:spPr/>
        <p:txBody>
          <a:bodyPr/>
          <a:lstStyle/>
          <a:p>
            <a:r>
              <a:rPr lang="en-US"/>
              <a:t>Special case of MLM</a:t>
            </a:r>
          </a:p>
          <a:p>
            <a:pPr lvl="1"/>
            <a:r>
              <a:rPr lang="en-US"/>
              <a:t>Evenly-spaced time points</a:t>
            </a:r>
          </a:p>
          <a:p>
            <a:pPr lvl="1"/>
            <a:r>
              <a:rPr lang="en-US"/>
              <a:t>Everyone measured at same time</a:t>
            </a:r>
          </a:p>
          <a:p>
            <a:pPr lvl="1"/>
            <a:r>
              <a:rPr lang="en-US"/>
              <a:t>Covariance structure (compound symmetry)</a:t>
            </a:r>
          </a:p>
          <a:p>
            <a:pPr lvl="1"/>
            <a:r>
              <a:rPr lang="en-US"/>
              <a:t>Interactions with covariates </a:t>
            </a:r>
          </a:p>
          <a:p>
            <a:r>
              <a:rPr lang="en-US"/>
              <a:t>Missing data</a:t>
            </a:r>
          </a:p>
        </p:txBody>
      </p:sp>
    </p:spTree>
    <p:extLst>
      <p:ext uri="{BB962C8B-B14F-4D97-AF65-F5344CB8AC3E}">
        <p14:creationId xmlns:p14="http://schemas.microsoft.com/office/powerpoint/2010/main" val="21286124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A5267-8383-445C-978F-1A575027662A}"/>
              </a:ext>
            </a:extLst>
          </p:cNvPr>
          <p:cNvSpPr>
            <a:spLocks noGrp="1"/>
          </p:cNvSpPr>
          <p:nvPr>
            <p:ph type="title"/>
          </p:nvPr>
        </p:nvSpPr>
        <p:spPr/>
        <p:txBody>
          <a:bodyPr>
            <a:normAutofit/>
          </a:bodyPr>
          <a:lstStyle/>
          <a:p>
            <a:r>
              <a:rPr lang="en-US" sz="4000"/>
              <a:t>The </a:t>
            </a:r>
            <a:r>
              <a:rPr lang="en-US" sz="4000" b="1"/>
              <a:t>mixed</a:t>
            </a:r>
            <a:r>
              <a:rPr lang="en-US" sz="4000"/>
              <a:t> command with the </a:t>
            </a:r>
            <a:r>
              <a:rPr lang="en-US" sz="4000" b="1"/>
              <a:t>repeated</a:t>
            </a:r>
            <a:r>
              <a:rPr lang="en-US" sz="4000"/>
              <a:t> subcommand</a:t>
            </a:r>
            <a:endParaRPr lang="en-US"/>
          </a:p>
        </p:txBody>
      </p:sp>
      <p:sp>
        <p:nvSpPr>
          <p:cNvPr id="3" name="Content Placeholder 2">
            <a:extLst>
              <a:ext uri="{FF2B5EF4-FFF2-40B4-BE49-F238E27FC236}">
                <a16:creationId xmlns:a16="http://schemas.microsoft.com/office/drawing/2014/main" id="{4EA7A1CA-D472-4AC4-B698-847C3C8894E2}"/>
              </a:ext>
            </a:extLst>
          </p:cNvPr>
          <p:cNvSpPr>
            <a:spLocks noGrp="1"/>
          </p:cNvSpPr>
          <p:nvPr>
            <p:ph idx="1"/>
          </p:nvPr>
        </p:nvSpPr>
        <p:spPr/>
        <p:txBody>
          <a:bodyPr/>
          <a:lstStyle/>
          <a:p>
            <a:pPr marL="0" indent="0">
              <a:buNone/>
            </a:pPr>
            <a:r>
              <a:rPr lang="en-US"/>
              <a:t>mixed bp by time diet</a:t>
            </a:r>
          </a:p>
          <a:p>
            <a:pPr marL="0" indent="0">
              <a:buNone/>
            </a:pPr>
            <a:r>
              <a:rPr lang="en-US"/>
              <a:t>/fixed diet time</a:t>
            </a:r>
          </a:p>
          <a:p>
            <a:pPr marL="0" indent="0">
              <a:buNone/>
            </a:pPr>
            <a:r>
              <a:rPr lang="en-US"/>
              <a:t>/repeated time | subject(id) covtype(ar1)</a:t>
            </a:r>
          </a:p>
          <a:p>
            <a:pPr marL="0" indent="0">
              <a:buNone/>
            </a:pPr>
            <a:r>
              <a:rPr lang="en-US"/>
              <a:t>/print = solution.</a:t>
            </a:r>
          </a:p>
          <a:p>
            <a:pPr marL="0" indent="0">
              <a:buNone/>
            </a:pPr>
            <a:endParaRPr lang="en-US"/>
          </a:p>
          <a:p>
            <a:r>
              <a:rPr lang="en-US"/>
              <a:t>Default reference group</a:t>
            </a:r>
          </a:p>
          <a:p>
            <a:r>
              <a:rPr lang="en-US"/>
              <a:t>Time points covary</a:t>
            </a:r>
          </a:p>
          <a:p>
            <a:r>
              <a:rPr lang="en-US"/>
              <a:t>The </a:t>
            </a:r>
            <a:r>
              <a:rPr lang="en-US" b="1"/>
              <a:t>print</a:t>
            </a:r>
            <a:r>
              <a:rPr lang="en-US"/>
              <a:t> subcommand</a:t>
            </a:r>
          </a:p>
        </p:txBody>
      </p:sp>
    </p:spTree>
    <p:extLst>
      <p:ext uri="{BB962C8B-B14F-4D97-AF65-F5344CB8AC3E}">
        <p14:creationId xmlns:p14="http://schemas.microsoft.com/office/powerpoint/2010/main" val="24275758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1EDE0-7383-4F83-8112-8F902D9C2792}"/>
              </a:ext>
            </a:extLst>
          </p:cNvPr>
          <p:cNvSpPr>
            <a:spLocks noGrp="1"/>
          </p:cNvSpPr>
          <p:nvPr>
            <p:ph type="title"/>
          </p:nvPr>
        </p:nvSpPr>
        <p:spPr/>
        <p:txBody>
          <a:bodyPr/>
          <a:lstStyle/>
          <a:p>
            <a:r>
              <a:rPr lang="en-US"/>
              <a:t>The </a:t>
            </a:r>
            <a:r>
              <a:rPr lang="en-US" b="1"/>
              <a:t>mixed</a:t>
            </a:r>
            <a:r>
              <a:rPr lang="en-US"/>
              <a:t> command with the </a:t>
            </a:r>
            <a:r>
              <a:rPr lang="en-US" b="1"/>
              <a:t>repeated</a:t>
            </a:r>
            <a:r>
              <a:rPr lang="en-US"/>
              <a:t> subcommand - output</a:t>
            </a:r>
          </a:p>
        </p:txBody>
      </p:sp>
      <p:pic>
        <p:nvPicPr>
          <p:cNvPr id="5" name="Content Placeholder 4">
            <a:extLst>
              <a:ext uri="{FF2B5EF4-FFF2-40B4-BE49-F238E27FC236}">
                <a16:creationId xmlns:a16="http://schemas.microsoft.com/office/drawing/2014/main" id="{B3E5A7AC-148A-4661-AB8A-27C7F585E67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9467" y="1714872"/>
            <a:ext cx="4534987" cy="5164953"/>
          </a:xfrm>
        </p:spPr>
      </p:pic>
      <p:pic>
        <p:nvPicPr>
          <p:cNvPr id="11" name="Picture 10">
            <a:extLst>
              <a:ext uri="{FF2B5EF4-FFF2-40B4-BE49-F238E27FC236}">
                <a16:creationId xmlns:a16="http://schemas.microsoft.com/office/drawing/2014/main" id="{6F3C39B7-8427-4339-80AC-C6791E4CA7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4936" y="1105986"/>
            <a:ext cx="5014892" cy="5386889"/>
          </a:xfrm>
          <a:prstGeom prst="rect">
            <a:avLst/>
          </a:prstGeom>
        </p:spPr>
      </p:pic>
    </p:spTree>
    <p:extLst>
      <p:ext uri="{BB962C8B-B14F-4D97-AF65-F5344CB8AC3E}">
        <p14:creationId xmlns:p14="http://schemas.microsoft.com/office/powerpoint/2010/main" val="5722990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83D84-C946-41F7-813A-5719B7FAF9B0}"/>
              </a:ext>
            </a:extLst>
          </p:cNvPr>
          <p:cNvSpPr>
            <a:spLocks noGrp="1"/>
          </p:cNvSpPr>
          <p:nvPr>
            <p:ph type="title"/>
          </p:nvPr>
        </p:nvSpPr>
        <p:spPr/>
        <p:txBody>
          <a:bodyPr>
            <a:normAutofit fontScale="90000"/>
          </a:bodyPr>
          <a:lstStyle/>
          <a:p>
            <a:r>
              <a:rPr lang="en-US"/>
              <a:t>Covariance structures – Quoted from SPSS Command Syntax Reference Guide – partial list</a:t>
            </a:r>
          </a:p>
        </p:txBody>
      </p:sp>
      <p:sp>
        <p:nvSpPr>
          <p:cNvPr id="3" name="Content Placeholder 2">
            <a:extLst>
              <a:ext uri="{FF2B5EF4-FFF2-40B4-BE49-F238E27FC236}">
                <a16:creationId xmlns:a16="http://schemas.microsoft.com/office/drawing/2014/main" id="{F841C378-59BF-40B0-909D-2015FA0E6B1C}"/>
              </a:ext>
            </a:extLst>
          </p:cNvPr>
          <p:cNvSpPr>
            <a:spLocks noGrp="1"/>
          </p:cNvSpPr>
          <p:nvPr>
            <p:ph idx="1"/>
          </p:nvPr>
        </p:nvSpPr>
        <p:spPr/>
        <p:txBody>
          <a:bodyPr>
            <a:normAutofit fontScale="92500" lnSpcReduction="10000"/>
          </a:bodyPr>
          <a:lstStyle/>
          <a:p>
            <a:r>
              <a:rPr lang="en-US"/>
              <a:t>Default is diagonal: diagonal structure with heterogenous variance</a:t>
            </a:r>
          </a:p>
          <a:p>
            <a:r>
              <a:rPr lang="en-US" b="1"/>
              <a:t>AR1</a:t>
            </a:r>
            <a:r>
              <a:rPr lang="en-US"/>
              <a:t>: </a:t>
            </a:r>
            <a:r>
              <a:rPr lang="en-US" i="1"/>
              <a:t>First-order autoregressive.</a:t>
            </a:r>
          </a:p>
          <a:p>
            <a:r>
              <a:rPr lang="en-US" b="1"/>
              <a:t>ARH1</a:t>
            </a:r>
            <a:r>
              <a:rPr lang="en-US"/>
              <a:t>: </a:t>
            </a:r>
            <a:r>
              <a:rPr lang="en-US" i="1"/>
              <a:t>Heterogenous first-order autoregressive.</a:t>
            </a:r>
          </a:p>
          <a:p>
            <a:r>
              <a:rPr lang="en-US" b="1"/>
              <a:t>ARMA11</a:t>
            </a:r>
            <a:r>
              <a:rPr lang="en-US"/>
              <a:t>: </a:t>
            </a:r>
            <a:r>
              <a:rPr lang="en-US" i="1"/>
              <a:t>Autoregressive moving average (1,1).</a:t>
            </a:r>
          </a:p>
          <a:p>
            <a:r>
              <a:rPr lang="en-US" b="1"/>
              <a:t>CS</a:t>
            </a:r>
            <a:r>
              <a:rPr lang="en-US"/>
              <a:t>: </a:t>
            </a:r>
            <a:r>
              <a:rPr lang="en-US" i="1"/>
              <a:t>Compound symmetry. </a:t>
            </a:r>
            <a:r>
              <a:rPr lang="en-US"/>
              <a:t>This structure has constant variance and constant covariance.</a:t>
            </a:r>
          </a:p>
          <a:p>
            <a:r>
              <a:rPr lang="en-US" b="1"/>
              <a:t>CSH</a:t>
            </a:r>
            <a:r>
              <a:rPr lang="en-US"/>
              <a:t>: </a:t>
            </a:r>
            <a:r>
              <a:rPr lang="en-US" i="1"/>
              <a:t>Heterogenous compound symmetry. </a:t>
            </a:r>
            <a:r>
              <a:rPr lang="en-US"/>
              <a:t>This structure has non-constant variance and constant correlation.</a:t>
            </a:r>
          </a:p>
          <a:p>
            <a:r>
              <a:rPr lang="en-US" b="1"/>
              <a:t>CSR</a:t>
            </a:r>
            <a:r>
              <a:rPr lang="en-US"/>
              <a:t>: </a:t>
            </a:r>
            <a:r>
              <a:rPr lang="en-US" i="1"/>
              <a:t>Compound symmetry with correlation parameterization. </a:t>
            </a:r>
            <a:r>
              <a:rPr lang="en-US"/>
              <a:t>This structure has constant variance and constant covariance.</a:t>
            </a:r>
          </a:p>
        </p:txBody>
      </p:sp>
    </p:spTree>
    <p:extLst>
      <p:ext uri="{BB962C8B-B14F-4D97-AF65-F5344CB8AC3E}">
        <p14:creationId xmlns:p14="http://schemas.microsoft.com/office/powerpoint/2010/main" val="6593112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FDE27-F4FF-4F96-8A4E-261A8D3416E4}"/>
              </a:ext>
            </a:extLst>
          </p:cNvPr>
          <p:cNvSpPr>
            <a:spLocks noGrp="1"/>
          </p:cNvSpPr>
          <p:nvPr>
            <p:ph type="title"/>
          </p:nvPr>
        </p:nvSpPr>
        <p:spPr/>
        <p:txBody>
          <a:bodyPr>
            <a:normAutofit fontScale="90000"/>
          </a:bodyPr>
          <a:lstStyle/>
          <a:p>
            <a:r>
              <a:rPr lang="en-US"/>
              <a:t>Covariance structures – Quoted from SPSS Command Syntax Reference Guide – partial list </a:t>
            </a:r>
            <a:r>
              <a:rPr lang="en-US" sz="3100"/>
              <a:t>(continued)</a:t>
            </a:r>
          </a:p>
        </p:txBody>
      </p:sp>
      <p:sp>
        <p:nvSpPr>
          <p:cNvPr id="3" name="Content Placeholder 2">
            <a:extLst>
              <a:ext uri="{FF2B5EF4-FFF2-40B4-BE49-F238E27FC236}">
                <a16:creationId xmlns:a16="http://schemas.microsoft.com/office/drawing/2014/main" id="{6B0CE5DA-F4F8-4942-989D-DFB18FB37B99}"/>
              </a:ext>
            </a:extLst>
          </p:cNvPr>
          <p:cNvSpPr>
            <a:spLocks noGrp="1"/>
          </p:cNvSpPr>
          <p:nvPr>
            <p:ph idx="1"/>
          </p:nvPr>
        </p:nvSpPr>
        <p:spPr/>
        <p:txBody>
          <a:bodyPr>
            <a:normAutofit lnSpcReduction="10000"/>
          </a:bodyPr>
          <a:lstStyle/>
          <a:p>
            <a:r>
              <a:rPr lang="en-US" b="1"/>
              <a:t>TP</a:t>
            </a:r>
            <a:r>
              <a:rPr lang="en-US"/>
              <a:t>: </a:t>
            </a:r>
            <a:r>
              <a:rPr lang="en-US" i="1"/>
              <a:t>Toeplitz</a:t>
            </a:r>
            <a:endParaRPr lang="en-US" b="1"/>
          </a:p>
          <a:p>
            <a:r>
              <a:rPr lang="en-US" b="1"/>
              <a:t>UN_AR1</a:t>
            </a:r>
            <a:r>
              <a:rPr lang="en-US"/>
              <a:t>: </a:t>
            </a:r>
            <a:r>
              <a:rPr lang="en-US" i="1"/>
              <a:t>UN@AR1. </a:t>
            </a:r>
            <a:r>
              <a:rPr lang="en-US"/>
              <a:t>Specifies the Kronecker product of one unstructured matrix and the other first-order auto-regression covariance matrix. </a:t>
            </a:r>
          </a:p>
          <a:p>
            <a:r>
              <a:rPr lang="en-US" b="1"/>
              <a:t>UN</a:t>
            </a:r>
            <a:r>
              <a:rPr lang="en-US"/>
              <a:t>: </a:t>
            </a:r>
            <a:r>
              <a:rPr lang="en-US" i="1"/>
              <a:t>Unstructured. </a:t>
            </a:r>
            <a:r>
              <a:rPr lang="en-US"/>
              <a:t>This is a completely general covariance matrix.</a:t>
            </a:r>
          </a:p>
          <a:p>
            <a:r>
              <a:rPr lang="en-US" b="1"/>
              <a:t>VC</a:t>
            </a:r>
            <a:r>
              <a:rPr lang="en-US"/>
              <a:t>: </a:t>
            </a:r>
            <a:r>
              <a:rPr lang="en-US" i="1"/>
              <a:t>Variance components. </a:t>
            </a:r>
            <a:r>
              <a:rPr lang="en-US"/>
              <a:t>This is the default covariance structure for random effects. When the variance components structure is specified on a RANDOM subcommand, a scaled identity (ID) structure is assigned to each of the effects specified on the subcommand. If the variance components structure is specified on the REPEATED subcommand, it is replaced by the diagonal (DIAG) structure.</a:t>
            </a:r>
          </a:p>
        </p:txBody>
      </p:sp>
    </p:spTree>
    <p:extLst>
      <p:ext uri="{BB962C8B-B14F-4D97-AF65-F5344CB8AC3E}">
        <p14:creationId xmlns:p14="http://schemas.microsoft.com/office/powerpoint/2010/main" val="12531351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FB2FB-B11B-4BC7-AD34-D1F1C7A257C7}"/>
              </a:ext>
            </a:extLst>
          </p:cNvPr>
          <p:cNvSpPr>
            <a:spLocks noGrp="1"/>
          </p:cNvSpPr>
          <p:nvPr>
            <p:ph type="title"/>
          </p:nvPr>
        </p:nvSpPr>
        <p:spPr/>
        <p:txBody>
          <a:bodyPr/>
          <a:lstStyle/>
          <a:p>
            <a:r>
              <a:rPr lang="en-US"/>
              <a:t>Choosing a covariance matrix</a:t>
            </a:r>
          </a:p>
        </p:txBody>
      </p:sp>
      <p:sp>
        <p:nvSpPr>
          <p:cNvPr id="3" name="Content Placeholder 2">
            <a:extLst>
              <a:ext uri="{FF2B5EF4-FFF2-40B4-BE49-F238E27FC236}">
                <a16:creationId xmlns:a16="http://schemas.microsoft.com/office/drawing/2014/main" id="{B70106DD-1EA3-404A-9F4D-ACF337758899}"/>
              </a:ext>
            </a:extLst>
          </p:cNvPr>
          <p:cNvSpPr>
            <a:spLocks noGrp="1"/>
          </p:cNvSpPr>
          <p:nvPr>
            <p:ph idx="1"/>
          </p:nvPr>
        </p:nvSpPr>
        <p:spPr/>
        <p:txBody>
          <a:bodyPr/>
          <a:lstStyle/>
          <a:p>
            <a:r>
              <a:rPr lang="en-US"/>
              <a:t>Use theory to assist</a:t>
            </a:r>
          </a:p>
          <a:p>
            <a:r>
              <a:rPr lang="en-US"/>
              <a:t>Compare AICs or BICs</a:t>
            </a:r>
          </a:p>
          <a:p>
            <a:r>
              <a:rPr lang="en-US"/>
              <a:t>Likelihood ratio test (ML only)</a:t>
            </a:r>
          </a:p>
          <a:p>
            <a:r>
              <a:rPr lang="en-US"/>
              <a:t>Sensitivity analyses</a:t>
            </a:r>
          </a:p>
        </p:txBody>
      </p:sp>
    </p:spTree>
    <p:extLst>
      <p:ext uri="{BB962C8B-B14F-4D97-AF65-F5344CB8AC3E}">
        <p14:creationId xmlns:p14="http://schemas.microsoft.com/office/powerpoint/2010/main" val="32594828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87270-2D09-47EB-9B2E-D33640892F59}"/>
              </a:ext>
            </a:extLst>
          </p:cNvPr>
          <p:cNvSpPr>
            <a:spLocks noGrp="1"/>
          </p:cNvSpPr>
          <p:nvPr>
            <p:ph type="title"/>
          </p:nvPr>
        </p:nvSpPr>
        <p:spPr/>
        <p:txBody>
          <a:bodyPr/>
          <a:lstStyle/>
          <a:p>
            <a:r>
              <a:rPr lang="en-US"/>
              <a:t>Do you have any questions?</a:t>
            </a:r>
          </a:p>
        </p:txBody>
      </p:sp>
      <p:pic>
        <p:nvPicPr>
          <p:cNvPr id="9" name="Content Placeholder 8">
            <a:extLst>
              <a:ext uri="{FF2B5EF4-FFF2-40B4-BE49-F238E27FC236}">
                <a16:creationId xmlns:a16="http://schemas.microsoft.com/office/drawing/2014/main" id="{B366B8A3-3819-4009-9682-E43CDBF12519}"/>
              </a:ext>
              <a:ext uri="{C183D7F6-B498-43B3-948B-1728B52AA6E4}">
                <adec:decorative xmlns:adec="http://schemas.microsoft.com/office/drawing/2017/decorative" val="1"/>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4349996" y="1825625"/>
            <a:ext cx="3492007" cy="4351338"/>
          </a:xfrm>
        </p:spPr>
      </p:pic>
    </p:spTree>
    <p:extLst>
      <p:ext uri="{BB962C8B-B14F-4D97-AF65-F5344CB8AC3E}">
        <p14:creationId xmlns:p14="http://schemas.microsoft.com/office/powerpoint/2010/main" val="16423497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3385D-2F6D-49D8-9CBD-4A4D4F3F28A2}"/>
              </a:ext>
            </a:extLst>
          </p:cNvPr>
          <p:cNvSpPr>
            <a:spLocks noGrp="1"/>
          </p:cNvSpPr>
          <p:nvPr>
            <p:ph type="title"/>
          </p:nvPr>
        </p:nvSpPr>
        <p:spPr/>
        <p:txBody>
          <a:bodyPr/>
          <a:lstStyle/>
          <a:p>
            <a:pPr algn="ctr"/>
            <a:r>
              <a:rPr lang="en-US"/>
              <a:t>Clustered data</a:t>
            </a:r>
          </a:p>
        </p:txBody>
      </p:sp>
    </p:spTree>
    <p:extLst>
      <p:ext uri="{BB962C8B-B14F-4D97-AF65-F5344CB8AC3E}">
        <p14:creationId xmlns:p14="http://schemas.microsoft.com/office/powerpoint/2010/main" val="34700659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1B8E1-7257-4199-AB8C-FBD8A53EEE19}"/>
              </a:ext>
            </a:extLst>
          </p:cNvPr>
          <p:cNvSpPr>
            <a:spLocks noGrp="1"/>
          </p:cNvSpPr>
          <p:nvPr>
            <p:ph type="title"/>
          </p:nvPr>
        </p:nvSpPr>
        <p:spPr/>
        <p:txBody>
          <a:bodyPr/>
          <a:lstStyle/>
          <a:p>
            <a:r>
              <a:rPr lang="en-US"/>
              <a:t>New example dataset</a:t>
            </a:r>
          </a:p>
        </p:txBody>
      </p:sp>
      <p:sp>
        <p:nvSpPr>
          <p:cNvPr id="3" name="Content Placeholder 2">
            <a:extLst>
              <a:ext uri="{FF2B5EF4-FFF2-40B4-BE49-F238E27FC236}">
                <a16:creationId xmlns:a16="http://schemas.microsoft.com/office/drawing/2014/main" id="{625F8194-E160-4E87-9E4E-14AEE87C1B54}"/>
              </a:ext>
            </a:extLst>
          </p:cNvPr>
          <p:cNvSpPr>
            <a:spLocks noGrp="1"/>
          </p:cNvSpPr>
          <p:nvPr>
            <p:ph idx="1"/>
          </p:nvPr>
        </p:nvSpPr>
        <p:spPr/>
        <p:txBody>
          <a:bodyPr/>
          <a:lstStyle/>
          <a:p>
            <a:r>
              <a:rPr lang="en-US"/>
              <a:t>Using hsbdemo</a:t>
            </a:r>
          </a:p>
          <a:p>
            <a:pPr lvl="1"/>
            <a:r>
              <a:rPr lang="en-US"/>
              <a:t>Students nested in classrooms</a:t>
            </a:r>
          </a:p>
          <a:p>
            <a:pPr lvl="1"/>
            <a:r>
              <a:rPr lang="en-US"/>
              <a:t>Level 2 identifier: cid</a:t>
            </a:r>
          </a:p>
          <a:p>
            <a:r>
              <a:rPr lang="en-US"/>
              <a:t>Continuous outcome: write</a:t>
            </a:r>
          </a:p>
          <a:p>
            <a:r>
              <a:rPr lang="en-US"/>
              <a:t>Test scores (continuous)</a:t>
            </a:r>
          </a:p>
          <a:p>
            <a:r>
              <a:rPr lang="en-US"/>
              <a:t>Demographic variables (categorical)</a:t>
            </a:r>
          </a:p>
        </p:txBody>
      </p:sp>
    </p:spTree>
    <p:extLst>
      <p:ext uri="{BB962C8B-B14F-4D97-AF65-F5344CB8AC3E}">
        <p14:creationId xmlns:p14="http://schemas.microsoft.com/office/powerpoint/2010/main" val="1348070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DAFE0-D341-4A2D-8014-CD936FB2467D}"/>
              </a:ext>
            </a:extLst>
          </p:cNvPr>
          <p:cNvSpPr>
            <a:spLocks noGrp="1"/>
          </p:cNvSpPr>
          <p:nvPr>
            <p:ph type="title"/>
          </p:nvPr>
        </p:nvSpPr>
        <p:spPr/>
        <p:txBody>
          <a:bodyPr/>
          <a:lstStyle/>
          <a:p>
            <a:pPr algn="ctr"/>
            <a:r>
              <a:rPr lang="en-US"/>
              <a:t>Introduction</a:t>
            </a:r>
          </a:p>
        </p:txBody>
      </p:sp>
    </p:spTree>
    <p:extLst>
      <p:ext uri="{BB962C8B-B14F-4D97-AF65-F5344CB8AC3E}">
        <p14:creationId xmlns:p14="http://schemas.microsoft.com/office/powerpoint/2010/main" val="32433359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EF471-ADD7-4035-BB62-BF80AFD0C876}"/>
              </a:ext>
            </a:extLst>
          </p:cNvPr>
          <p:cNvSpPr>
            <a:spLocks noGrp="1"/>
          </p:cNvSpPr>
          <p:nvPr>
            <p:ph type="title"/>
          </p:nvPr>
        </p:nvSpPr>
        <p:spPr/>
        <p:txBody>
          <a:bodyPr/>
          <a:lstStyle/>
          <a:p>
            <a:r>
              <a:rPr lang="en-US"/>
              <a:t>Questions to audience</a:t>
            </a:r>
          </a:p>
        </p:txBody>
      </p:sp>
      <p:sp>
        <p:nvSpPr>
          <p:cNvPr id="3" name="Content Placeholder 2">
            <a:extLst>
              <a:ext uri="{FF2B5EF4-FFF2-40B4-BE49-F238E27FC236}">
                <a16:creationId xmlns:a16="http://schemas.microsoft.com/office/drawing/2014/main" id="{C6DC1EEE-C542-4679-9FE7-2D62F8375DD6}"/>
              </a:ext>
            </a:extLst>
          </p:cNvPr>
          <p:cNvSpPr>
            <a:spLocks noGrp="1"/>
          </p:cNvSpPr>
          <p:nvPr>
            <p:ph idx="1"/>
          </p:nvPr>
        </p:nvSpPr>
        <p:spPr/>
        <p:txBody>
          <a:bodyPr/>
          <a:lstStyle/>
          <a:p>
            <a:r>
              <a:rPr lang="en-US"/>
              <a:t>What part or parts of the results change if the clustering in the data is ignored?</a:t>
            </a:r>
          </a:p>
          <a:p>
            <a:r>
              <a:rPr lang="en-US"/>
              <a:t>Is the analysis still valid?</a:t>
            </a:r>
          </a:p>
          <a:p>
            <a:r>
              <a:rPr lang="en-US"/>
              <a:t>Does the level 2 identifier ever change between analyses (using the same dataset, of course)?</a:t>
            </a:r>
          </a:p>
          <a:p>
            <a:endParaRPr lang="en-US"/>
          </a:p>
        </p:txBody>
      </p:sp>
    </p:spTree>
    <p:extLst>
      <p:ext uri="{BB962C8B-B14F-4D97-AF65-F5344CB8AC3E}">
        <p14:creationId xmlns:p14="http://schemas.microsoft.com/office/powerpoint/2010/main" val="30295381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0BBAC-209A-421B-9F6E-90A84D2A7EC3}"/>
              </a:ext>
            </a:extLst>
          </p:cNvPr>
          <p:cNvSpPr>
            <a:spLocks noGrp="1"/>
          </p:cNvSpPr>
          <p:nvPr>
            <p:ph type="title"/>
          </p:nvPr>
        </p:nvSpPr>
        <p:spPr/>
        <p:txBody>
          <a:bodyPr/>
          <a:lstStyle/>
          <a:p>
            <a:r>
              <a:rPr lang="en-US"/>
              <a:t>Answers</a:t>
            </a:r>
          </a:p>
        </p:txBody>
      </p:sp>
      <p:sp>
        <p:nvSpPr>
          <p:cNvPr id="3" name="Content Placeholder 2">
            <a:extLst>
              <a:ext uri="{FF2B5EF4-FFF2-40B4-BE49-F238E27FC236}">
                <a16:creationId xmlns:a16="http://schemas.microsoft.com/office/drawing/2014/main" id="{8B82B1C3-0651-4764-9753-247B1E87FACB}"/>
              </a:ext>
            </a:extLst>
          </p:cNvPr>
          <p:cNvSpPr>
            <a:spLocks noGrp="1"/>
          </p:cNvSpPr>
          <p:nvPr>
            <p:ph idx="1"/>
          </p:nvPr>
        </p:nvSpPr>
        <p:spPr/>
        <p:txBody>
          <a:bodyPr/>
          <a:lstStyle/>
          <a:p>
            <a:r>
              <a:rPr lang="en-US"/>
              <a:t>Everything changes</a:t>
            </a:r>
          </a:p>
          <a:p>
            <a:pPr lvl="1"/>
            <a:r>
              <a:rPr lang="en-US"/>
              <a:t>Point estimates</a:t>
            </a:r>
          </a:p>
          <a:p>
            <a:pPr lvl="1"/>
            <a:r>
              <a:rPr lang="en-US"/>
              <a:t>Standard errors/confidence intervals</a:t>
            </a:r>
          </a:p>
          <a:p>
            <a:pPr lvl="1"/>
            <a:r>
              <a:rPr lang="en-US"/>
              <a:t>Degrees of freedom</a:t>
            </a:r>
          </a:p>
          <a:p>
            <a:r>
              <a:rPr lang="en-US"/>
              <a:t>Usually not valid</a:t>
            </a:r>
          </a:p>
          <a:p>
            <a:r>
              <a:rPr lang="en-US"/>
              <a:t>No – the structure of the dataset does not change between analyses</a:t>
            </a:r>
          </a:p>
        </p:txBody>
      </p:sp>
    </p:spTree>
    <p:extLst>
      <p:ext uri="{BB962C8B-B14F-4D97-AF65-F5344CB8AC3E}">
        <p14:creationId xmlns:p14="http://schemas.microsoft.com/office/powerpoint/2010/main" val="18333348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FD0DD-9334-453E-BF38-786B7A041786}"/>
              </a:ext>
            </a:extLst>
          </p:cNvPr>
          <p:cNvSpPr>
            <a:spLocks noGrp="1"/>
          </p:cNvSpPr>
          <p:nvPr>
            <p:ph type="title"/>
          </p:nvPr>
        </p:nvSpPr>
        <p:spPr/>
        <p:txBody>
          <a:bodyPr/>
          <a:lstStyle/>
          <a:p>
            <a:r>
              <a:rPr lang="en-US"/>
              <a:t>Comparing the syntax</a:t>
            </a:r>
          </a:p>
        </p:txBody>
      </p:sp>
      <p:sp>
        <p:nvSpPr>
          <p:cNvPr id="3" name="Text Placeholder 2">
            <a:extLst>
              <a:ext uri="{FF2B5EF4-FFF2-40B4-BE49-F238E27FC236}">
                <a16:creationId xmlns:a16="http://schemas.microsoft.com/office/drawing/2014/main" id="{F0DA9061-2CC5-4FA6-A4BC-74539A1A736E}"/>
              </a:ext>
            </a:extLst>
          </p:cNvPr>
          <p:cNvSpPr>
            <a:spLocks noGrp="1"/>
          </p:cNvSpPr>
          <p:nvPr>
            <p:ph type="body" idx="1"/>
          </p:nvPr>
        </p:nvSpPr>
        <p:spPr/>
        <p:txBody>
          <a:bodyPr/>
          <a:lstStyle/>
          <a:p>
            <a:r>
              <a:rPr lang="en-US"/>
              <a:t>Ignoring clustering</a:t>
            </a:r>
          </a:p>
        </p:txBody>
      </p:sp>
      <p:sp>
        <p:nvSpPr>
          <p:cNvPr id="5" name="Text Placeholder 4">
            <a:extLst>
              <a:ext uri="{FF2B5EF4-FFF2-40B4-BE49-F238E27FC236}">
                <a16:creationId xmlns:a16="http://schemas.microsoft.com/office/drawing/2014/main" id="{8C4AB100-E6DB-4801-85C9-3C8EABA0E325}"/>
              </a:ext>
            </a:extLst>
          </p:cNvPr>
          <p:cNvSpPr>
            <a:spLocks noGrp="1"/>
          </p:cNvSpPr>
          <p:nvPr>
            <p:ph type="body" sz="quarter" idx="3"/>
          </p:nvPr>
        </p:nvSpPr>
        <p:spPr/>
        <p:txBody>
          <a:bodyPr/>
          <a:lstStyle/>
          <a:p>
            <a:r>
              <a:rPr lang="en-US"/>
              <a:t>Accounting for clustering</a:t>
            </a:r>
          </a:p>
        </p:txBody>
      </p:sp>
      <p:sp>
        <p:nvSpPr>
          <p:cNvPr id="6" name="Content Placeholder 5">
            <a:extLst>
              <a:ext uri="{FF2B5EF4-FFF2-40B4-BE49-F238E27FC236}">
                <a16:creationId xmlns:a16="http://schemas.microsoft.com/office/drawing/2014/main" id="{E83E7A10-8677-425C-A08B-187955D87345}"/>
              </a:ext>
            </a:extLst>
          </p:cNvPr>
          <p:cNvSpPr>
            <a:spLocks noGrp="1"/>
          </p:cNvSpPr>
          <p:nvPr>
            <p:ph sz="half" idx="2"/>
          </p:nvPr>
        </p:nvSpPr>
        <p:spPr/>
        <p:txBody>
          <a:bodyPr/>
          <a:lstStyle/>
          <a:p>
            <a:pPr marL="0" indent="0">
              <a:buNone/>
            </a:pPr>
            <a:r>
              <a:rPr lang="en-US"/>
              <a:t>mixed write with read female</a:t>
            </a:r>
          </a:p>
          <a:p>
            <a:pPr marL="0" indent="0">
              <a:buNone/>
            </a:pPr>
            <a:r>
              <a:rPr lang="en-US"/>
              <a:t>/fixed read female</a:t>
            </a:r>
          </a:p>
          <a:p>
            <a:pPr marL="0" indent="0">
              <a:buNone/>
            </a:pPr>
            <a:r>
              <a:rPr lang="en-US"/>
              <a:t>/print = solution.</a:t>
            </a:r>
          </a:p>
          <a:p>
            <a:pPr marL="0" indent="0">
              <a:buNone/>
            </a:pPr>
            <a:endParaRPr lang="en-US"/>
          </a:p>
        </p:txBody>
      </p:sp>
      <p:sp>
        <p:nvSpPr>
          <p:cNvPr id="10" name="Content Placeholder 9">
            <a:extLst>
              <a:ext uri="{FF2B5EF4-FFF2-40B4-BE49-F238E27FC236}">
                <a16:creationId xmlns:a16="http://schemas.microsoft.com/office/drawing/2014/main" id="{3AE4DC34-5607-4704-96A9-C3BA1E29A26A}"/>
              </a:ext>
            </a:extLst>
          </p:cNvPr>
          <p:cNvSpPr>
            <a:spLocks noGrp="1"/>
          </p:cNvSpPr>
          <p:nvPr>
            <p:ph sz="quarter" idx="4"/>
          </p:nvPr>
        </p:nvSpPr>
        <p:spPr/>
        <p:txBody>
          <a:bodyPr/>
          <a:lstStyle/>
          <a:p>
            <a:pPr marL="0" indent="0">
              <a:buNone/>
            </a:pPr>
            <a:r>
              <a:rPr lang="en-US"/>
              <a:t>mixed write with read female</a:t>
            </a:r>
          </a:p>
          <a:p>
            <a:pPr marL="0" indent="0">
              <a:buNone/>
            </a:pPr>
            <a:r>
              <a:rPr lang="en-US"/>
              <a:t>/fixed read female</a:t>
            </a:r>
          </a:p>
          <a:p>
            <a:pPr marL="0" indent="0">
              <a:buNone/>
            </a:pPr>
            <a:r>
              <a:rPr lang="en-US"/>
              <a:t>/random intercept | subject(cid)</a:t>
            </a:r>
          </a:p>
          <a:p>
            <a:pPr marL="0" indent="0">
              <a:buNone/>
            </a:pPr>
            <a:r>
              <a:rPr lang="en-US"/>
              <a:t>/print = solution.</a:t>
            </a:r>
          </a:p>
          <a:p>
            <a:pPr marL="0" indent="0">
              <a:buNone/>
            </a:pPr>
            <a:endParaRPr lang="en-US"/>
          </a:p>
        </p:txBody>
      </p:sp>
    </p:spTree>
    <p:extLst>
      <p:ext uri="{BB962C8B-B14F-4D97-AF65-F5344CB8AC3E}">
        <p14:creationId xmlns:p14="http://schemas.microsoft.com/office/powerpoint/2010/main" val="16676041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FD0DD-9334-453E-BF38-786B7A041786}"/>
              </a:ext>
            </a:extLst>
          </p:cNvPr>
          <p:cNvSpPr>
            <a:spLocks noGrp="1"/>
          </p:cNvSpPr>
          <p:nvPr>
            <p:ph type="title"/>
          </p:nvPr>
        </p:nvSpPr>
        <p:spPr/>
        <p:txBody>
          <a:bodyPr/>
          <a:lstStyle/>
          <a:p>
            <a:r>
              <a:rPr lang="en-US"/>
              <a:t>Comparing the results</a:t>
            </a:r>
          </a:p>
        </p:txBody>
      </p:sp>
      <p:sp>
        <p:nvSpPr>
          <p:cNvPr id="3" name="Text Placeholder 2">
            <a:extLst>
              <a:ext uri="{FF2B5EF4-FFF2-40B4-BE49-F238E27FC236}">
                <a16:creationId xmlns:a16="http://schemas.microsoft.com/office/drawing/2014/main" id="{F0DA9061-2CC5-4FA6-A4BC-74539A1A736E}"/>
              </a:ext>
            </a:extLst>
          </p:cNvPr>
          <p:cNvSpPr>
            <a:spLocks noGrp="1"/>
          </p:cNvSpPr>
          <p:nvPr>
            <p:ph type="body" idx="1"/>
          </p:nvPr>
        </p:nvSpPr>
        <p:spPr>
          <a:xfrm>
            <a:off x="839788" y="1681163"/>
            <a:ext cx="5157787" cy="428668"/>
          </a:xfrm>
        </p:spPr>
        <p:txBody>
          <a:bodyPr/>
          <a:lstStyle/>
          <a:p>
            <a:r>
              <a:rPr lang="en-US"/>
              <a:t>Ignoring clustering</a:t>
            </a:r>
          </a:p>
        </p:txBody>
      </p:sp>
      <p:sp>
        <p:nvSpPr>
          <p:cNvPr id="5" name="Text Placeholder 4">
            <a:extLst>
              <a:ext uri="{FF2B5EF4-FFF2-40B4-BE49-F238E27FC236}">
                <a16:creationId xmlns:a16="http://schemas.microsoft.com/office/drawing/2014/main" id="{8C4AB100-E6DB-4801-85C9-3C8EABA0E325}"/>
              </a:ext>
            </a:extLst>
          </p:cNvPr>
          <p:cNvSpPr>
            <a:spLocks noGrp="1"/>
          </p:cNvSpPr>
          <p:nvPr>
            <p:ph type="body" sz="quarter" idx="3"/>
          </p:nvPr>
        </p:nvSpPr>
        <p:spPr>
          <a:xfrm>
            <a:off x="6172200" y="1681163"/>
            <a:ext cx="5183188" cy="479002"/>
          </a:xfrm>
        </p:spPr>
        <p:txBody>
          <a:bodyPr/>
          <a:lstStyle/>
          <a:p>
            <a:r>
              <a:rPr lang="en-US"/>
              <a:t>Accounting for clustering</a:t>
            </a:r>
          </a:p>
        </p:txBody>
      </p:sp>
      <p:pic>
        <p:nvPicPr>
          <p:cNvPr id="7" name="Content Placeholder 4">
            <a:extLst>
              <a:ext uri="{FF2B5EF4-FFF2-40B4-BE49-F238E27FC236}">
                <a16:creationId xmlns:a16="http://schemas.microsoft.com/office/drawing/2014/main" id="{842B661A-E1F5-40D6-B556-727774F04AF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157682" y="2160165"/>
            <a:ext cx="4257412" cy="4048709"/>
          </a:xfrm>
        </p:spPr>
      </p:pic>
      <p:pic>
        <p:nvPicPr>
          <p:cNvPr id="8" name="Content Placeholder 4">
            <a:extLst>
              <a:ext uri="{FF2B5EF4-FFF2-40B4-BE49-F238E27FC236}">
                <a16:creationId xmlns:a16="http://schemas.microsoft.com/office/drawing/2014/main" id="{131B0205-3815-470E-B429-BCD417B495E4}"/>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531533" y="2160165"/>
            <a:ext cx="4126942" cy="4029498"/>
          </a:xfrm>
        </p:spPr>
      </p:pic>
    </p:spTree>
    <p:extLst>
      <p:ext uri="{BB962C8B-B14F-4D97-AF65-F5344CB8AC3E}">
        <p14:creationId xmlns:p14="http://schemas.microsoft.com/office/powerpoint/2010/main" val="19610114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3D9A0-A453-4AAC-A5E0-5CCF51D18006}"/>
              </a:ext>
            </a:extLst>
          </p:cNvPr>
          <p:cNvSpPr>
            <a:spLocks noGrp="1"/>
          </p:cNvSpPr>
          <p:nvPr>
            <p:ph type="title"/>
          </p:nvPr>
        </p:nvSpPr>
        <p:spPr/>
        <p:txBody>
          <a:bodyPr/>
          <a:lstStyle/>
          <a:p>
            <a:r>
              <a:rPr lang="en-US"/>
              <a:t>Complete output</a:t>
            </a:r>
          </a:p>
        </p:txBody>
      </p:sp>
      <p:pic>
        <p:nvPicPr>
          <p:cNvPr id="6" name="Content Placeholder 5">
            <a:extLst>
              <a:ext uri="{FF2B5EF4-FFF2-40B4-BE49-F238E27FC236}">
                <a16:creationId xmlns:a16="http://schemas.microsoft.com/office/drawing/2014/main" id="{BB36CC8A-EE83-4E7A-AC6B-3E85B6E0517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1346" y="1498455"/>
            <a:ext cx="3370944" cy="4351338"/>
          </a:xfrm>
        </p:spPr>
      </p:pic>
      <p:pic>
        <p:nvPicPr>
          <p:cNvPr id="8" name="Picture 7">
            <a:extLst>
              <a:ext uri="{FF2B5EF4-FFF2-40B4-BE49-F238E27FC236}">
                <a16:creationId xmlns:a16="http://schemas.microsoft.com/office/drawing/2014/main" id="{6CE8F789-C2A7-4F50-A09B-65950B1AE3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4020" y="683196"/>
            <a:ext cx="5970970" cy="5981856"/>
          </a:xfrm>
          <a:prstGeom prst="rect">
            <a:avLst/>
          </a:prstGeom>
        </p:spPr>
      </p:pic>
    </p:spTree>
    <p:extLst>
      <p:ext uri="{BB962C8B-B14F-4D97-AF65-F5344CB8AC3E}">
        <p14:creationId xmlns:p14="http://schemas.microsoft.com/office/powerpoint/2010/main" val="6628553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7954F-AC6E-4C4C-965A-6731E0691853}"/>
              </a:ext>
            </a:extLst>
          </p:cNvPr>
          <p:cNvSpPr>
            <a:spLocks noGrp="1"/>
          </p:cNvSpPr>
          <p:nvPr>
            <p:ph type="title"/>
          </p:nvPr>
        </p:nvSpPr>
        <p:spPr/>
        <p:txBody>
          <a:bodyPr/>
          <a:lstStyle/>
          <a:p>
            <a:r>
              <a:rPr lang="en-US"/>
              <a:t>Measuring the extent of the clustering</a:t>
            </a:r>
          </a:p>
        </p:txBody>
      </p:sp>
      <p:sp>
        <p:nvSpPr>
          <p:cNvPr id="3" name="Content Placeholder 2">
            <a:extLst>
              <a:ext uri="{FF2B5EF4-FFF2-40B4-BE49-F238E27FC236}">
                <a16:creationId xmlns:a16="http://schemas.microsoft.com/office/drawing/2014/main" id="{DF337BDB-C5ED-4759-A0E2-1B5D7F51E2BB}"/>
              </a:ext>
            </a:extLst>
          </p:cNvPr>
          <p:cNvSpPr>
            <a:spLocks noGrp="1"/>
          </p:cNvSpPr>
          <p:nvPr>
            <p:ph idx="1"/>
          </p:nvPr>
        </p:nvSpPr>
        <p:spPr/>
        <p:txBody>
          <a:bodyPr/>
          <a:lstStyle/>
          <a:p>
            <a:r>
              <a:rPr lang="en-US"/>
              <a:t>Design effect</a:t>
            </a:r>
          </a:p>
          <a:p>
            <a:r>
              <a:rPr lang="en-US"/>
              <a:t>1 + (average_cluster_size – 1)*ICC</a:t>
            </a:r>
          </a:p>
          <a:p>
            <a:pPr lvl="1"/>
            <a:r>
              <a:rPr lang="en-US"/>
              <a:t>Average cluster size: </a:t>
            </a:r>
            <a:r>
              <a:rPr lang="en-US" b="1"/>
              <a:t>means</a:t>
            </a:r>
            <a:r>
              <a:rPr lang="en-US"/>
              <a:t> or </a:t>
            </a:r>
            <a:r>
              <a:rPr lang="en-US" b="1"/>
              <a:t>descriptives</a:t>
            </a:r>
            <a:r>
              <a:rPr lang="en-US"/>
              <a:t> command</a:t>
            </a:r>
          </a:p>
          <a:p>
            <a:pPr lvl="1"/>
            <a:r>
              <a:rPr lang="en-US"/>
              <a:t>ICC: already in output</a:t>
            </a:r>
          </a:p>
          <a:p>
            <a:r>
              <a:rPr lang="en-US"/>
              <a:t>Rule of thumb:  greater than 2</a:t>
            </a:r>
          </a:p>
        </p:txBody>
      </p:sp>
    </p:spTree>
    <p:extLst>
      <p:ext uri="{BB962C8B-B14F-4D97-AF65-F5344CB8AC3E}">
        <p14:creationId xmlns:p14="http://schemas.microsoft.com/office/powerpoint/2010/main" val="4315061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8C2C5-98D5-4504-BD76-B03DECD7D4BD}"/>
              </a:ext>
            </a:extLst>
          </p:cNvPr>
          <p:cNvSpPr>
            <a:spLocks noGrp="1"/>
          </p:cNvSpPr>
          <p:nvPr>
            <p:ph type="title"/>
          </p:nvPr>
        </p:nvSpPr>
        <p:spPr/>
        <p:txBody>
          <a:bodyPr/>
          <a:lstStyle/>
          <a:p>
            <a:r>
              <a:rPr lang="en-US"/>
              <a:t>Getting a little more information: </a:t>
            </a:r>
            <a:r>
              <a:rPr lang="en-US" b="1"/>
              <a:t>emmeans</a:t>
            </a:r>
          </a:p>
        </p:txBody>
      </p:sp>
      <p:sp>
        <p:nvSpPr>
          <p:cNvPr id="3" name="Content Placeholder 2">
            <a:extLst>
              <a:ext uri="{FF2B5EF4-FFF2-40B4-BE49-F238E27FC236}">
                <a16:creationId xmlns:a16="http://schemas.microsoft.com/office/drawing/2014/main" id="{C21C63C2-A43F-4285-9228-4BA806A38B65}"/>
              </a:ext>
            </a:extLst>
          </p:cNvPr>
          <p:cNvSpPr>
            <a:spLocks noGrp="1"/>
          </p:cNvSpPr>
          <p:nvPr>
            <p:ph idx="1"/>
          </p:nvPr>
        </p:nvSpPr>
        <p:spPr/>
        <p:txBody>
          <a:bodyPr/>
          <a:lstStyle/>
          <a:p>
            <a:r>
              <a:rPr lang="en-US"/>
              <a:t>Estimated marginal means</a:t>
            </a:r>
          </a:p>
          <a:p>
            <a:r>
              <a:rPr lang="en-US"/>
              <a:t>Descriptive values based on the model being run</a:t>
            </a:r>
          </a:p>
          <a:p>
            <a:r>
              <a:rPr lang="en-US"/>
              <a:t>Adds one or more tables to bottom of output</a:t>
            </a:r>
          </a:p>
          <a:p>
            <a:r>
              <a:rPr lang="en-US"/>
              <a:t>Useful in understanding and describing results</a:t>
            </a:r>
          </a:p>
        </p:txBody>
      </p:sp>
    </p:spTree>
    <p:extLst>
      <p:ext uri="{BB962C8B-B14F-4D97-AF65-F5344CB8AC3E}">
        <p14:creationId xmlns:p14="http://schemas.microsoft.com/office/powerpoint/2010/main" val="38902644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3D9A0-A453-4AAC-A5E0-5CCF51D18006}"/>
              </a:ext>
            </a:extLst>
          </p:cNvPr>
          <p:cNvSpPr>
            <a:spLocks noGrp="1"/>
          </p:cNvSpPr>
          <p:nvPr>
            <p:ph type="title"/>
          </p:nvPr>
        </p:nvSpPr>
        <p:spPr/>
        <p:txBody>
          <a:bodyPr/>
          <a:lstStyle/>
          <a:p>
            <a:r>
              <a:rPr lang="en-US"/>
              <a:t>Adding the </a:t>
            </a:r>
            <a:r>
              <a:rPr lang="en-US" b="1"/>
              <a:t>emmeans</a:t>
            </a:r>
            <a:r>
              <a:rPr lang="en-US"/>
              <a:t> subcommand</a:t>
            </a:r>
          </a:p>
        </p:txBody>
      </p:sp>
      <p:sp>
        <p:nvSpPr>
          <p:cNvPr id="3" name="Content Placeholder 2">
            <a:extLst>
              <a:ext uri="{FF2B5EF4-FFF2-40B4-BE49-F238E27FC236}">
                <a16:creationId xmlns:a16="http://schemas.microsoft.com/office/drawing/2014/main" id="{FEAD4885-D1A0-47B7-8818-68810EBD7609}"/>
              </a:ext>
            </a:extLst>
          </p:cNvPr>
          <p:cNvSpPr>
            <a:spLocks noGrp="1"/>
          </p:cNvSpPr>
          <p:nvPr>
            <p:ph idx="1"/>
          </p:nvPr>
        </p:nvSpPr>
        <p:spPr/>
        <p:txBody>
          <a:bodyPr/>
          <a:lstStyle/>
          <a:p>
            <a:pPr marL="0" indent="0">
              <a:buNone/>
            </a:pPr>
            <a:r>
              <a:rPr lang="en-US"/>
              <a:t>mixed write with read by female</a:t>
            </a:r>
          </a:p>
          <a:p>
            <a:pPr marL="0" indent="0">
              <a:buNone/>
            </a:pPr>
            <a:r>
              <a:rPr lang="en-US"/>
              <a:t>/fixed read female</a:t>
            </a:r>
          </a:p>
          <a:p>
            <a:pPr marL="0" indent="0">
              <a:buNone/>
            </a:pPr>
            <a:r>
              <a:rPr lang="en-US"/>
              <a:t>/random intercept | subject(cid)</a:t>
            </a:r>
          </a:p>
          <a:p>
            <a:pPr marL="0" indent="0">
              <a:buNone/>
            </a:pPr>
            <a:r>
              <a:rPr lang="en-US"/>
              <a:t>/print = solution</a:t>
            </a:r>
          </a:p>
          <a:p>
            <a:pPr marL="0" indent="0">
              <a:buNone/>
            </a:pPr>
            <a:r>
              <a:rPr lang="en-US"/>
              <a:t>/emmeans = tables(female).</a:t>
            </a:r>
          </a:p>
        </p:txBody>
      </p:sp>
    </p:spTree>
    <p:extLst>
      <p:ext uri="{BB962C8B-B14F-4D97-AF65-F5344CB8AC3E}">
        <p14:creationId xmlns:p14="http://schemas.microsoft.com/office/powerpoint/2010/main" val="2811096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99F16-2891-458D-B175-6908F9DFF0C6}"/>
              </a:ext>
            </a:extLst>
          </p:cNvPr>
          <p:cNvSpPr>
            <a:spLocks noGrp="1"/>
          </p:cNvSpPr>
          <p:nvPr>
            <p:ph type="title"/>
          </p:nvPr>
        </p:nvSpPr>
        <p:spPr/>
        <p:txBody>
          <a:bodyPr/>
          <a:lstStyle/>
          <a:p>
            <a:r>
              <a:rPr lang="en-US"/>
              <a:t>Results using the </a:t>
            </a:r>
            <a:r>
              <a:rPr lang="en-US" b="1"/>
              <a:t>emmeans</a:t>
            </a:r>
            <a:r>
              <a:rPr lang="en-US"/>
              <a:t> subcommand</a:t>
            </a:r>
          </a:p>
        </p:txBody>
      </p:sp>
      <p:pic>
        <p:nvPicPr>
          <p:cNvPr id="9" name="Content Placeholder 8">
            <a:extLst>
              <a:ext uri="{FF2B5EF4-FFF2-40B4-BE49-F238E27FC236}">
                <a16:creationId xmlns:a16="http://schemas.microsoft.com/office/drawing/2014/main" id="{D541877B-7CFE-4E50-85F1-27CA6C1DCF1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5629" y="1690688"/>
            <a:ext cx="5081935" cy="2625753"/>
          </a:xfrm>
        </p:spPr>
      </p:pic>
    </p:spTree>
    <p:extLst>
      <p:ext uri="{BB962C8B-B14F-4D97-AF65-F5344CB8AC3E}">
        <p14:creationId xmlns:p14="http://schemas.microsoft.com/office/powerpoint/2010/main" val="38356704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58727-2D5C-404D-AFFD-47109556AD5D}"/>
              </a:ext>
            </a:extLst>
          </p:cNvPr>
          <p:cNvSpPr>
            <a:spLocks noGrp="1"/>
          </p:cNvSpPr>
          <p:nvPr>
            <p:ph type="title"/>
          </p:nvPr>
        </p:nvSpPr>
        <p:spPr/>
        <p:txBody>
          <a:bodyPr/>
          <a:lstStyle/>
          <a:p>
            <a:r>
              <a:rPr lang="en-US"/>
              <a:t>Adding more predictors</a:t>
            </a:r>
          </a:p>
        </p:txBody>
      </p:sp>
      <p:sp>
        <p:nvSpPr>
          <p:cNvPr id="3" name="Content Placeholder 2">
            <a:extLst>
              <a:ext uri="{FF2B5EF4-FFF2-40B4-BE49-F238E27FC236}">
                <a16:creationId xmlns:a16="http://schemas.microsoft.com/office/drawing/2014/main" id="{6FE5C815-3182-4B21-A093-953A92E8B230}"/>
              </a:ext>
            </a:extLst>
          </p:cNvPr>
          <p:cNvSpPr>
            <a:spLocks noGrp="1"/>
          </p:cNvSpPr>
          <p:nvPr>
            <p:ph idx="1"/>
          </p:nvPr>
        </p:nvSpPr>
        <p:spPr/>
        <p:txBody>
          <a:bodyPr/>
          <a:lstStyle/>
          <a:p>
            <a:pPr marL="0" indent="0">
              <a:buNone/>
            </a:pPr>
            <a:r>
              <a:rPr lang="en-US"/>
              <a:t>mixed write with read socst by female prog</a:t>
            </a:r>
          </a:p>
          <a:p>
            <a:pPr marL="0" indent="0">
              <a:buNone/>
            </a:pPr>
            <a:r>
              <a:rPr lang="en-US"/>
              <a:t>/fixed read socst female prog</a:t>
            </a:r>
          </a:p>
          <a:p>
            <a:pPr marL="0" indent="0">
              <a:buNone/>
            </a:pPr>
            <a:r>
              <a:rPr lang="en-US"/>
              <a:t>/random intercept | subject(cid)</a:t>
            </a:r>
          </a:p>
          <a:p>
            <a:pPr marL="0" indent="0">
              <a:buNone/>
            </a:pPr>
            <a:r>
              <a:rPr lang="en-US"/>
              <a:t>/print = solution</a:t>
            </a:r>
          </a:p>
          <a:p>
            <a:pPr marL="0" indent="0">
              <a:buNone/>
            </a:pPr>
            <a:r>
              <a:rPr lang="en-US"/>
              <a:t>/emmeans = tables(female)</a:t>
            </a:r>
          </a:p>
          <a:p>
            <a:pPr marL="0" indent="0">
              <a:buNone/>
            </a:pPr>
            <a:r>
              <a:rPr lang="en-US"/>
              <a:t>/emmeans = tables(prog).</a:t>
            </a:r>
          </a:p>
        </p:txBody>
      </p:sp>
    </p:spTree>
    <p:extLst>
      <p:ext uri="{BB962C8B-B14F-4D97-AF65-F5344CB8AC3E}">
        <p14:creationId xmlns:p14="http://schemas.microsoft.com/office/powerpoint/2010/main" val="1577702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93DC9-F2FB-47C0-ABEF-DE71953C44D6}"/>
              </a:ext>
            </a:extLst>
          </p:cNvPr>
          <p:cNvSpPr>
            <a:spLocks noGrp="1"/>
          </p:cNvSpPr>
          <p:nvPr>
            <p:ph type="title"/>
          </p:nvPr>
        </p:nvSpPr>
        <p:spPr/>
        <p:txBody>
          <a:bodyPr/>
          <a:lstStyle/>
          <a:p>
            <a:r>
              <a:rPr lang="en-US"/>
              <a:t>Type of models</a:t>
            </a:r>
          </a:p>
        </p:txBody>
      </p:sp>
      <p:sp>
        <p:nvSpPr>
          <p:cNvPr id="3" name="Text Placeholder 2">
            <a:extLst>
              <a:ext uri="{FF2B5EF4-FFF2-40B4-BE49-F238E27FC236}">
                <a16:creationId xmlns:a16="http://schemas.microsoft.com/office/drawing/2014/main" id="{FAF173CE-55AB-45A4-952C-5813AE5D443A}"/>
              </a:ext>
            </a:extLst>
          </p:cNvPr>
          <p:cNvSpPr>
            <a:spLocks noGrp="1"/>
          </p:cNvSpPr>
          <p:nvPr>
            <p:ph type="body" idx="1"/>
          </p:nvPr>
        </p:nvSpPr>
        <p:spPr/>
        <p:txBody>
          <a:bodyPr/>
          <a:lstStyle/>
          <a:p>
            <a:r>
              <a:rPr lang="en-US"/>
              <a:t>Single level</a:t>
            </a:r>
          </a:p>
        </p:txBody>
      </p:sp>
      <p:sp>
        <p:nvSpPr>
          <p:cNvPr id="4" name="Content Placeholder 3">
            <a:extLst>
              <a:ext uri="{FF2B5EF4-FFF2-40B4-BE49-F238E27FC236}">
                <a16:creationId xmlns:a16="http://schemas.microsoft.com/office/drawing/2014/main" id="{E4E785F2-5CA7-4952-BEA3-ECC9C11F3614}"/>
              </a:ext>
            </a:extLst>
          </p:cNvPr>
          <p:cNvSpPr>
            <a:spLocks noGrp="1"/>
          </p:cNvSpPr>
          <p:nvPr>
            <p:ph sz="half" idx="2"/>
          </p:nvPr>
        </p:nvSpPr>
        <p:spPr/>
        <p:txBody>
          <a:bodyPr>
            <a:normAutofit fontScale="92500"/>
          </a:bodyPr>
          <a:lstStyle/>
          <a:p>
            <a:r>
              <a:rPr lang="en-US"/>
              <a:t>Fixed-effects ANOVA/regression model</a:t>
            </a:r>
          </a:p>
          <a:p>
            <a:r>
              <a:rPr lang="en-US"/>
              <a:t>Randomized complete blocks design</a:t>
            </a:r>
          </a:p>
          <a:p>
            <a:r>
              <a:rPr lang="en-US"/>
              <a:t>Split-plot design</a:t>
            </a:r>
          </a:p>
        </p:txBody>
      </p:sp>
      <p:sp>
        <p:nvSpPr>
          <p:cNvPr id="5" name="Text Placeholder 4">
            <a:extLst>
              <a:ext uri="{FF2B5EF4-FFF2-40B4-BE49-F238E27FC236}">
                <a16:creationId xmlns:a16="http://schemas.microsoft.com/office/drawing/2014/main" id="{7D644969-104E-410C-BE68-E65732E7E174}"/>
              </a:ext>
            </a:extLst>
          </p:cNvPr>
          <p:cNvSpPr>
            <a:spLocks noGrp="1"/>
          </p:cNvSpPr>
          <p:nvPr>
            <p:ph type="body" sz="quarter" idx="3"/>
          </p:nvPr>
        </p:nvSpPr>
        <p:spPr/>
        <p:txBody>
          <a:bodyPr/>
          <a:lstStyle/>
          <a:p>
            <a:r>
              <a:rPr lang="en-US"/>
              <a:t>Multilevel</a:t>
            </a:r>
          </a:p>
        </p:txBody>
      </p:sp>
      <p:sp>
        <p:nvSpPr>
          <p:cNvPr id="6" name="Content Placeholder 5">
            <a:extLst>
              <a:ext uri="{FF2B5EF4-FFF2-40B4-BE49-F238E27FC236}">
                <a16:creationId xmlns:a16="http://schemas.microsoft.com/office/drawing/2014/main" id="{A1F647FE-2B73-4205-AF84-A38D14031A80}"/>
              </a:ext>
            </a:extLst>
          </p:cNvPr>
          <p:cNvSpPr>
            <a:spLocks noGrp="1"/>
          </p:cNvSpPr>
          <p:nvPr>
            <p:ph sz="quarter" idx="4"/>
          </p:nvPr>
        </p:nvSpPr>
        <p:spPr/>
        <p:txBody>
          <a:bodyPr>
            <a:normAutofit fontScale="92500"/>
          </a:bodyPr>
          <a:lstStyle/>
          <a:p>
            <a:r>
              <a:rPr lang="en-US"/>
              <a:t>Purely random-effects model</a:t>
            </a:r>
          </a:p>
          <a:p>
            <a:r>
              <a:rPr lang="en-US"/>
              <a:t>Multilevel model</a:t>
            </a:r>
          </a:p>
          <a:p>
            <a:r>
              <a:rPr lang="en-US"/>
              <a:t>Unconditional linear growth model</a:t>
            </a:r>
          </a:p>
          <a:p>
            <a:r>
              <a:rPr lang="en-US"/>
              <a:t>Linear growth model with a person-level covariate</a:t>
            </a:r>
          </a:p>
          <a:p>
            <a:r>
              <a:rPr lang="en-US"/>
              <a:t>Repeated measures analysis</a:t>
            </a:r>
          </a:p>
          <a:p>
            <a:r>
              <a:rPr lang="en-US"/>
              <a:t>Repeated measures analysis with a time-dependent covariate</a:t>
            </a:r>
          </a:p>
        </p:txBody>
      </p:sp>
    </p:spTree>
    <p:extLst>
      <p:ext uri="{BB962C8B-B14F-4D97-AF65-F5344CB8AC3E}">
        <p14:creationId xmlns:p14="http://schemas.microsoft.com/office/powerpoint/2010/main" val="23330814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8C132-28A3-4AAF-B31E-DDF1C50935C8}"/>
              </a:ext>
            </a:extLst>
          </p:cNvPr>
          <p:cNvSpPr>
            <a:spLocks noGrp="1"/>
          </p:cNvSpPr>
          <p:nvPr>
            <p:ph type="title"/>
          </p:nvPr>
        </p:nvSpPr>
        <p:spPr/>
        <p:txBody>
          <a:bodyPr/>
          <a:lstStyle/>
          <a:p>
            <a:r>
              <a:rPr lang="en-US"/>
              <a:t>Output</a:t>
            </a:r>
          </a:p>
        </p:txBody>
      </p:sp>
      <p:pic>
        <p:nvPicPr>
          <p:cNvPr id="5" name="Content Placeholder 4">
            <a:extLst>
              <a:ext uri="{FF2B5EF4-FFF2-40B4-BE49-F238E27FC236}">
                <a16:creationId xmlns:a16="http://schemas.microsoft.com/office/drawing/2014/main" id="{1CCE803E-2E0D-40EF-AD02-BE012DAC8AF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25455" y="1794727"/>
            <a:ext cx="3617175" cy="4351338"/>
          </a:xfrm>
        </p:spPr>
      </p:pic>
      <p:pic>
        <p:nvPicPr>
          <p:cNvPr id="7" name="Picture 6">
            <a:extLst>
              <a:ext uri="{FF2B5EF4-FFF2-40B4-BE49-F238E27FC236}">
                <a16:creationId xmlns:a16="http://schemas.microsoft.com/office/drawing/2014/main" id="{08015651-90D4-4D4E-848C-FF01785F4C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335" y="1690688"/>
            <a:ext cx="3699335" cy="4559417"/>
          </a:xfrm>
          <a:prstGeom prst="rect">
            <a:avLst/>
          </a:prstGeom>
        </p:spPr>
      </p:pic>
    </p:spTree>
    <p:extLst>
      <p:ext uri="{BB962C8B-B14F-4D97-AF65-F5344CB8AC3E}">
        <p14:creationId xmlns:p14="http://schemas.microsoft.com/office/powerpoint/2010/main" val="37670680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37DEA-EF53-4145-9264-7012772D4BA6}"/>
              </a:ext>
            </a:extLst>
          </p:cNvPr>
          <p:cNvSpPr>
            <a:spLocks noGrp="1"/>
          </p:cNvSpPr>
          <p:nvPr>
            <p:ph type="title"/>
          </p:nvPr>
        </p:nvSpPr>
        <p:spPr/>
        <p:txBody>
          <a:bodyPr/>
          <a:lstStyle/>
          <a:p>
            <a:r>
              <a:rPr lang="en-US"/>
              <a:t>Output - continued</a:t>
            </a:r>
          </a:p>
        </p:txBody>
      </p:sp>
      <p:pic>
        <p:nvPicPr>
          <p:cNvPr id="5" name="Content Placeholder 4">
            <a:extLst>
              <a:ext uri="{FF2B5EF4-FFF2-40B4-BE49-F238E27FC236}">
                <a16:creationId xmlns:a16="http://schemas.microsoft.com/office/drawing/2014/main" id="{824E7D51-2AD2-4473-AD3B-8B3EACB8A25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1887" y="1951460"/>
            <a:ext cx="4759939" cy="4351338"/>
          </a:xfrm>
        </p:spPr>
      </p:pic>
    </p:spTree>
    <p:extLst>
      <p:ext uri="{BB962C8B-B14F-4D97-AF65-F5344CB8AC3E}">
        <p14:creationId xmlns:p14="http://schemas.microsoft.com/office/powerpoint/2010/main" val="31941072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87270-2D09-47EB-9B2E-D33640892F59}"/>
              </a:ext>
            </a:extLst>
          </p:cNvPr>
          <p:cNvSpPr>
            <a:spLocks noGrp="1"/>
          </p:cNvSpPr>
          <p:nvPr>
            <p:ph type="title"/>
          </p:nvPr>
        </p:nvSpPr>
        <p:spPr/>
        <p:txBody>
          <a:bodyPr/>
          <a:lstStyle/>
          <a:p>
            <a:r>
              <a:rPr lang="en-US"/>
              <a:t>Do you have any questions?</a:t>
            </a:r>
          </a:p>
        </p:txBody>
      </p:sp>
      <p:pic>
        <p:nvPicPr>
          <p:cNvPr id="9" name="Content Placeholder 8">
            <a:extLst>
              <a:ext uri="{FF2B5EF4-FFF2-40B4-BE49-F238E27FC236}">
                <a16:creationId xmlns:a16="http://schemas.microsoft.com/office/drawing/2014/main" id="{B366B8A3-3819-4009-9682-E43CDBF12519}"/>
              </a:ext>
              <a:ext uri="{C183D7F6-B498-43B3-948B-1728B52AA6E4}">
                <adec:decorative xmlns:adec="http://schemas.microsoft.com/office/drawing/2017/decorative" val="1"/>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4349996" y="1825625"/>
            <a:ext cx="3492007" cy="4351338"/>
          </a:xfrm>
        </p:spPr>
      </p:pic>
    </p:spTree>
    <p:extLst>
      <p:ext uri="{BB962C8B-B14F-4D97-AF65-F5344CB8AC3E}">
        <p14:creationId xmlns:p14="http://schemas.microsoft.com/office/powerpoint/2010/main" val="37439875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4E024-D4EA-469F-8744-06E742F8317C}"/>
              </a:ext>
            </a:extLst>
          </p:cNvPr>
          <p:cNvSpPr>
            <a:spLocks noGrp="1"/>
          </p:cNvSpPr>
          <p:nvPr>
            <p:ph type="title"/>
          </p:nvPr>
        </p:nvSpPr>
        <p:spPr/>
        <p:txBody>
          <a:bodyPr/>
          <a:lstStyle/>
          <a:p>
            <a:pPr algn="ctr"/>
            <a:r>
              <a:rPr lang="en-US"/>
              <a:t>Random slopes</a:t>
            </a:r>
          </a:p>
        </p:txBody>
      </p:sp>
    </p:spTree>
    <p:extLst>
      <p:ext uri="{BB962C8B-B14F-4D97-AF65-F5344CB8AC3E}">
        <p14:creationId xmlns:p14="http://schemas.microsoft.com/office/powerpoint/2010/main" val="5462430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37DEA-EF53-4145-9264-7012772D4BA6}"/>
              </a:ext>
            </a:extLst>
          </p:cNvPr>
          <p:cNvSpPr>
            <a:spLocks noGrp="1"/>
          </p:cNvSpPr>
          <p:nvPr>
            <p:ph type="title"/>
          </p:nvPr>
        </p:nvSpPr>
        <p:spPr/>
        <p:txBody>
          <a:bodyPr/>
          <a:lstStyle/>
          <a:p>
            <a:r>
              <a:rPr lang="en-US"/>
              <a:t>Questions to audience</a:t>
            </a:r>
          </a:p>
        </p:txBody>
      </p:sp>
      <p:sp>
        <p:nvSpPr>
          <p:cNvPr id="4" name="Content Placeholder 3">
            <a:extLst>
              <a:ext uri="{FF2B5EF4-FFF2-40B4-BE49-F238E27FC236}">
                <a16:creationId xmlns:a16="http://schemas.microsoft.com/office/drawing/2014/main" id="{DCCBEABB-3751-42E0-B2DB-5DCF7BCAD732}"/>
              </a:ext>
            </a:extLst>
          </p:cNvPr>
          <p:cNvSpPr>
            <a:spLocks noGrp="1"/>
          </p:cNvSpPr>
          <p:nvPr>
            <p:ph idx="1"/>
          </p:nvPr>
        </p:nvSpPr>
        <p:spPr/>
        <p:txBody>
          <a:bodyPr/>
          <a:lstStyle/>
          <a:p>
            <a:r>
              <a:rPr lang="en-US"/>
              <a:t>Why do we use a random intercept?</a:t>
            </a:r>
          </a:p>
          <a:p>
            <a:r>
              <a:rPr lang="en-US"/>
              <a:t>Why would we use a random slope?</a:t>
            </a:r>
          </a:p>
          <a:p>
            <a:r>
              <a:rPr lang="en-US"/>
              <a:t>Is a random slope required?</a:t>
            </a:r>
          </a:p>
        </p:txBody>
      </p:sp>
    </p:spTree>
    <p:extLst>
      <p:ext uri="{BB962C8B-B14F-4D97-AF65-F5344CB8AC3E}">
        <p14:creationId xmlns:p14="http://schemas.microsoft.com/office/powerpoint/2010/main" val="28892787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296BC-2543-4CFD-B05A-810CD58B1A85}"/>
              </a:ext>
            </a:extLst>
          </p:cNvPr>
          <p:cNvSpPr>
            <a:spLocks noGrp="1"/>
          </p:cNvSpPr>
          <p:nvPr>
            <p:ph type="title"/>
          </p:nvPr>
        </p:nvSpPr>
        <p:spPr/>
        <p:txBody>
          <a:bodyPr/>
          <a:lstStyle/>
          <a:p>
            <a:r>
              <a:rPr lang="en-US"/>
              <a:t>Answers</a:t>
            </a:r>
          </a:p>
        </p:txBody>
      </p:sp>
      <p:sp>
        <p:nvSpPr>
          <p:cNvPr id="3" name="Content Placeholder 2">
            <a:extLst>
              <a:ext uri="{FF2B5EF4-FFF2-40B4-BE49-F238E27FC236}">
                <a16:creationId xmlns:a16="http://schemas.microsoft.com/office/drawing/2014/main" id="{EBE29B4F-6F45-4351-B51E-3A4334E5F5AC}"/>
              </a:ext>
            </a:extLst>
          </p:cNvPr>
          <p:cNvSpPr>
            <a:spLocks noGrp="1"/>
          </p:cNvSpPr>
          <p:nvPr>
            <p:ph idx="1"/>
          </p:nvPr>
        </p:nvSpPr>
        <p:spPr/>
        <p:txBody>
          <a:bodyPr/>
          <a:lstStyle/>
          <a:p>
            <a:r>
              <a:rPr lang="en-US"/>
              <a:t>Account for clustering</a:t>
            </a:r>
          </a:p>
          <a:p>
            <a:r>
              <a:rPr lang="en-US"/>
              <a:t>Theory or data</a:t>
            </a:r>
          </a:p>
          <a:p>
            <a:r>
              <a:rPr lang="en-US"/>
              <a:t>No</a:t>
            </a:r>
          </a:p>
          <a:p>
            <a:pPr marL="0" indent="0">
              <a:buNone/>
            </a:pPr>
            <a:endParaRPr lang="en-US"/>
          </a:p>
        </p:txBody>
      </p:sp>
    </p:spTree>
    <p:extLst>
      <p:ext uri="{BB962C8B-B14F-4D97-AF65-F5344CB8AC3E}">
        <p14:creationId xmlns:p14="http://schemas.microsoft.com/office/powerpoint/2010/main" val="22858423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6963E-B09A-4E05-9B9D-3D3222C60311}"/>
              </a:ext>
            </a:extLst>
          </p:cNvPr>
          <p:cNvSpPr>
            <a:spLocks noGrp="1"/>
          </p:cNvSpPr>
          <p:nvPr>
            <p:ph type="title"/>
          </p:nvPr>
        </p:nvSpPr>
        <p:spPr/>
        <p:txBody>
          <a:bodyPr/>
          <a:lstStyle/>
          <a:p>
            <a:r>
              <a:rPr lang="en-US"/>
              <a:t>Adding a random slope</a:t>
            </a:r>
          </a:p>
        </p:txBody>
      </p:sp>
      <p:sp>
        <p:nvSpPr>
          <p:cNvPr id="3" name="Content Placeholder 2">
            <a:extLst>
              <a:ext uri="{FF2B5EF4-FFF2-40B4-BE49-F238E27FC236}">
                <a16:creationId xmlns:a16="http://schemas.microsoft.com/office/drawing/2014/main" id="{0C32B232-DC10-473E-8F8C-4C283954D377}"/>
              </a:ext>
            </a:extLst>
          </p:cNvPr>
          <p:cNvSpPr>
            <a:spLocks noGrp="1"/>
          </p:cNvSpPr>
          <p:nvPr>
            <p:ph idx="1"/>
          </p:nvPr>
        </p:nvSpPr>
        <p:spPr/>
        <p:txBody>
          <a:bodyPr/>
          <a:lstStyle/>
          <a:p>
            <a:pPr marL="0" indent="0">
              <a:buNone/>
            </a:pPr>
            <a:r>
              <a:rPr lang="en-US"/>
              <a:t>mixed write with read socst by female prog</a:t>
            </a:r>
          </a:p>
          <a:p>
            <a:pPr marL="0" indent="0">
              <a:buNone/>
            </a:pPr>
            <a:r>
              <a:rPr lang="en-US"/>
              <a:t>/fixed read socst female prog</a:t>
            </a:r>
          </a:p>
          <a:p>
            <a:pPr marL="0" indent="0">
              <a:buNone/>
            </a:pPr>
            <a:r>
              <a:rPr lang="en-US"/>
              <a:t>/random intercept read | subject(cid) cov(un)</a:t>
            </a:r>
          </a:p>
          <a:p>
            <a:pPr marL="0" indent="0">
              <a:buNone/>
            </a:pPr>
            <a:r>
              <a:rPr lang="en-US"/>
              <a:t>/print = solution.</a:t>
            </a:r>
          </a:p>
        </p:txBody>
      </p:sp>
    </p:spTree>
    <p:extLst>
      <p:ext uri="{BB962C8B-B14F-4D97-AF65-F5344CB8AC3E}">
        <p14:creationId xmlns:p14="http://schemas.microsoft.com/office/powerpoint/2010/main" val="12146502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93F8B-4D95-4372-B9CE-865E10BEA7A7}"/>
              </a:ext>
            </a:extLst>
          </p:cNvPr>
          <p:cNvSpPr>
            <a:spLocks noGrp="1"/>
          </p:cNvSpPr>
          <p:nvPr>
            <p:ph type="title"/>
          </p:nvPr>
        </p:nvSpPr>
        <p:spPr/>
        <p:txBody>
          <a:bodyPr/>
          <a:lstStyle/>
          <a:p>
            <a:r>
              <a:rPr lang="en-US"/>
              <a:t>Watch for warning messages!</a:t>
            </a:r>
          </a:p>
        </p:txBody>
      </p:sp>
      <p:sp>
        <p:nvSpPr>
          <p:cNvPr id="3" name="Content Placeholder 2">
            <a:extLst>
              <a:ext uri="{FF2B5EF4-FFF2-40B4-BE49-F238E27FC236}">
                <a16:creationId xmlns:a16="http://schemas.microsoft.com/office/drawing/2014/main" id="{57FA0D05-9F61-4FE5-B435-A36994046998}"/>
              </a:ext>
            </a:extLst>
          </p:cNvPr>
          <p:cNvSpPr>
            <a:spLocks noGrp="1"/>
          </p:cNvSpPr>
          <p:nvPr>
            <p:ph idx="1"/>
          </p:nvPr>
        </p:nvSpPr>
        <p:spPr/>
        <p:txBody>
          <a:bodyPr/>
          <a:lstStyle/>
          <a:p>
            <a:pPr marL="0" indent="0">
              <a:buNone/>
            </a:pPr>
            <a:r>
              <a:rPr lang="en-US"/>
              <a:t>Warnings</a:t>
            </a:r>
          </a:p>
          <a:p>
            <a:pPr marL="0" indent="0">
              <a:buNone/>
            </a:pPr>
            <a:r>
              <a:rPr lang="en-US"/>
              <a:t>“Iteration was terminated but convergence has not been achieved. The MIXED procedure continues despite this warning. Subsequent results produced are based on the last iteration. Validity of the model fit is uncertain.”</a:t>
            </a:r>
          </a:p>
          <a:p>
            <a:r>
              <a:rPr lang="en-US"/>
              <a:t>Results are still shown</a:t>
            </a:r>
          </a:p>
          <a:p>
            <a:pPr lvl="1"/>
            <a:r>
              <a:rPr lang="en-US"/>
              <a:t>May be useful to see what went wrong</a:t>
            </a:r>
          </a:p>
          <a:p>
            <a:r>
              <a:rPr lang="en-US"/>
              <a:t>May need to scroll up</a:t>
            </a:r>
          </a:p>
          <a:p>
            <a:r>
              <a:rPr lang="en-US"/>
              <a:t>Fatal error more than warning!</a:t>
            </a:r>
          </a:p>
          <a:p>
            <a:pPr marL="0" indent="0">
              <a:buNone/>
            </a:pPr>
            <a:endParaRPr lang="en-US"/>
          </a:p>
          <a:p>
            <a:pPr marL="0" indent="0">
              <a:buNone/>
            </a:pPr>
            <a:endParaRPr lang="en-US"/>
          </a:p>
          <a:p>
            <a:pPr marL="0" indent="0">
              <a:buNone/>
            </a:pPr>
            <a:endParaRPr lang="en-US"/>
          </a:p>
        </p:txBody>
      </p:sp>
    </p:spTree>
    <p:extLst>
      <p:ext uri="{BB962C8B-B14F-4D97-AF65-F5344CB8AC3E}">
        <p14:creationId xmlns:p14="http://schemas.microsoft.com/office/powerpoint/2010/main" val="41189322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7AB62-EBF3-46D4-9632-ED7A292BF431}"/>
              </a:ext>
            </a:extLst>
          </p:cNvPr>
          <p:cNvSpPr>
            <a:spLocks noGrp="1"/>
          </p:cNvSpPr>
          <p:nvPr>
            <p:ph type="title"/>
          </p:nvPr>
        </p:nvSpPr>
        <p:spPr/>
        <p:txBody>
          <a:bodyPr/>
          <a:lstStyle/>
          <a:p>
            <a:r>
              <a:rPr lang="en-US"/>
              <a:t>Choosing a covariance structure</a:t>
            </a:r>
          </a:p>
        </p:txBody>
      </p:sp>
      <p:sp>
        <p:nvSpPr>
          <p:cNvPr id="3" name="Content Placeholder 2">
            <a:extLst>
              <a:ext uri="{FF2B5EF4-FFF2-40B4-BE49-F238E27FC236}">
                <a16:creationId xmlns:a16="http://schemas.microsoft.com/office/drawing/2014/main" id="{C2E312D2-1543-48FE-8D46-F32936B52182}"/>
              </a:ext>
            </a:extLst>
          </p:cNvPr>
          <p:cNvSpPr>
            <a:spLocks noGrp="1"/>
          </p:cNvSpPr>
          <p:nvPr>
            <p:ph idx="1"/>
          </p:nvPr>
        </p:nvSpPr>
        <p:spPr/>
        <p:txBody>
          <a:bodyPr/>
          <a:lstStyle/>
          <a:p>
            <a:r>
              <a:rPr lang="en-US"/>
              <a:t>Only necessary if using a random slope</a:t>
            </a:r>
          </a:p>
          <a:p>
            <a:r>
              <a:rPr lang="en-US"/>
              <a:t>Add </a:t>
            </a:r>
            <a:r>
              <a:rPr lang="en-US" b="1"/>
              <a:t>covtype</a:t>
            </a:r>
            <a:r>
              <a:rPr lang="en-US"/>
              <a:t> option to </a:t>
            </a:r>
            <a:r>
              <a:rPr lang="en-US" b="1"/>
              <a:t>random</a:t>
            </a:r>
            <a:r>
              <a:rPr lang="en-US"/>
              <a:t> subcommand</a:t>
            </a:r>
          </a:p>
          <a:p>
            <a:r>
              <a:rPr lang="en-US"/>
              <a:t>See SPSS Command Syntax Reference Guide for complete list of covariance structures</a:t>
            </a:r>
          </a:p>
        </p:txBody>
      </p:sp>
    </p:spTree>
    <p:extLst>
      <p:ext uri="{BB962C8B-B14F-4D97-AF65-F5344CB8AC3E}">
        <p14:creationId xmlns:p14="http://schemas.microsoft.com/office/powerpoint/2010/main" val="19775651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0C504-EB88-4EAC-BE5D-037BCA3B9B98}"/>
              </a:ext>
            </a:extLst>
          </p:cNvPr>
          <p:cNvSpPr>
            <a:spLocks noGrp="1"/>
          </p:cNvSpPr>
          <p:nvPr>
            <p:ph type="title"/>
          </p:nvPr>
        </p:nvSpPr>
        <p:spPr/>
        <p:txBody>
          <a:bodyPr/>
          <a:lstStyle/>
          <a:p>
            <a:r>
              <a:rPr lang="en-US"/>
              <a:t>Try it yourself</a:t>
            </a:r>
          </a:p>
        </p:txBody>
      </p:sp>
      <p:sp>
        <p:nvSpPr>
          <p:cNvPr id="3" name="Text Placeholder 2">
            <a:extLst>
              <a:ext uri="{FF2B5EF4-FFF2-40B4-BE49-F238E27FC236}">
                <a16:creationId xmlns:a16="http://schemas.microsoft.com/office/drawing/2014/main" id="{E3EAF222-2969-47FA-800C-0CA75BD25DFC}"/>
              </a:ext>
            </a:extLst>
          </p:cNvPr>
          <p:cNvSpPr>
            <a:spLocks noGrp="1"/>
          </p:cNvSpPr>
          <p:nvPr>
            <p:ph type="body" idx="1"/>
          </p:nvPr>
        </p:nvSpPr>
        <p:spPr/>
        <p:txBody>
          <a:bodyPr/>
          <a:lstStyle/>
          <a:p>
            <a:r>
              <a:rPr lang="en-US"/>
              <a:t>Without covtype option</a:t>
            </a:r>
          </a:p>
        </p:txBody>
      </p:sp>
      <p:sp>
        <p:nvSpPr>
          <p:cNvPr id="4" name="Content Placeholder 3">
            <a:extLst>
              <a:ext uri="{FF2B5EF4-FFF2-40B4-BE49-F238E27FC236}">
                <a16:creationId xmlns:a16="http://schemas.microsoft.com/office/drawing/2014/main" id="{9E3AEA62-6B7D-43C8-ADCD-4A7AB37283FA}"/>
              </a:ext>
            </a:extLst>
          </p:cNvPr>
          <p:cNvSpPr>
            <a:spLocks noGrp="1"/>
          </p:cNvSpPr>
          <p:nvPr>
            <p:ph sz="half" idx="2"/>
          </p:nvPr>
        </p:nvSpPr>
        <p:spPr/>
        <p:txBody>
          <a:bodyPr/>
          <a:lstStyle/>
          <a:p>
            <a:pPr marL="0" indent="0">
              <a:buNone/>
            </a:pPr>
            <a:r>
              <a:rPr lang="en-US"/>
              <a:t>mixed write with read by female</a:t>
            </a:r>
          </a:p>
          <a:p>
            <a:pPr marL="0" indent="0">
              <a:buNone/>
            </a:pPr>
            <a:r>
              <a:rPr lang="en-US"/>
              <a:t>/fixed read female</a:t>
            </a:r>
          </a:p>
          <a:p>
            <a:pPr marL="0" indent="0">
              <a:buNone/>
            </a:pPr>
            <a:r>
              <a:rPr lang="en-US"/>
              <a:t>/random intercept | subject(cid)</a:t>
            </a:r>
          </a:p>
          <a:p>
            <a:pPr marL="0" indent="0">
              <a:buNone/>
            </a:pPr>
            <a:r>
              <a:rPr lang="en-US"/>
              <a:t>/print = solution.</a:t>
            </a:r>
          </a:p>
        </p:txBody>
      </p:sp>
      <p:sp>
        <p:nvSpPr>
          <p:cNvPr id="5" name="Text Placeholder 4">
            <a:extLst>
              <a:ext uri="{FF2B5EF4-FFF2-40B4-BE49-F238E27FC236}">
                <a16:creationId xmlns:a16="http://schemas.microsoft.com/office/drawing/2014/main" id="{5DFB4F6C-32DC-4BCC-A5C5-F521F7B9AB6B}"/>
              </a:ext>
            </a:extLst>
          </p:cNvPr>
          <p:cNvSpPr>
            <a:spLocks noGrp="1"/>
          </p:cNvSpPr>
          <p:nvPr>
            <p:ph type="body" sz="quarter" idx="3"/>
          </p:nvPr>
        </p:nvSpPr>
        <p:spPr/>
        <p:txBody>
          <a:bodyPr/>
          <a:lstStyle/>
          <a:p>
            <a:r>
              <a:rPr lang="en-US"/>
              <a:t>With covtype option</a:t>
            </a:r>
          </a:p>
        </p:txBody>
      </p:sp>
      <p:sp>
        <p:nvSpPr>
          <p:cNvPr id="6" name="Content Placeholder 5">
            <a:extLst>
              <a:ext uri="{FF2B5EF4-FFF2-40B4-BE49-F238E27FC236}">
                <a16:creationId xmlns:a16="http://schemas.microsoft.com/office/drawing/2014/main" id="{DD1E5507-327C-4011-835E-068E12534366}"/>
              </a:ext>
            </a:extLst>
          </p:cNvPr>
          <p:cNvSpPr>
            <a:spLocks noGrp="1"/>
          </p:cNvSpPr>
          <p:nvPr>
            <p:ph sz="quarter" idx="4"/>
          </p:nvPr>
        </p:nvSpPr>
        <p:spPr/>
        <p:txBody>
          <a:bodyPr/>
          <a:lstStyle/>
          <a:p>
            <a:pPr marL="0" indent="0">
              <a:buNone/>
            </a:pPr>
            <a:r>
              <a:rPr lang="en-US"/>
              <a:t>mixed write with read by female</a:t>
            </a:r>
          </a:p>
          <a:p>
            <a:pPr marL="0" indent="0">
              <a:buNone/>
            </a:pPr>
            <a:r>
              <a:rPr lang="en-US"/>
              <a:t>/fixed read female</a:t>
            </a:r>
          </a:p>
          <a:p>
            <a:pPr marL="0" indent="0">
              <a:buNone/>
            </a:pPr>
            <a:r>
              <a:rPr lang="en-US"/>
              <a:t>/random intercept | subject(cid) covtype(un)</a:t>
            </a:r>
          </a:p>
          <a:p>
            <a:pPr marL="0" indent="0">
              <a:buNone/>
            </a:pPr>
            <a:r>
              <a:rPr lang="en-US"/>
              <a:t>/print = solution.</a:t>
            </a:r>
          </a:p>
        </p:txBody>
      </p:sp>
    </p:spTree>
    <p:extLst>
      <p:ext uri="{BB962C8B-B14F-4D97-AF65-F5344CB8AC3E}">
        <p14:creationId xmlns:p14="http://schemas.microsoft.com/office/powerpoint/2010/main" val="1858692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D14CB-3E00-4833-B887-B6859A5A2D7D}"/>
              </a:ext>
            </a:extLst>
          </p:cNvPr>
          <p:cNvSpPr>
            <a:spLocks noGrp="1"/>
          </p:cNvSpPr>
          <p:nvPr>
            <p:ph type="title"/>
          </p:nvPr>
        </p:nvSpPr>
        <p:spPr/>
        <p:txBody>
          <a:bodyPr/>
          <a:lstStyle/>
          <a:p>
            <a:r>
              <a:rPr lang="en-US"/>
              <a:t>Questions for the audience</a:t>
            </a:r>
          </a:p>
        </p:txBody>
      </p:sp>
      <p:sp>
        <p:nvSpPr>
          <p:cNvPr id="3" name="Content Placeholder 2">
            <a:extLst>
              <a:ext uri="{FF2B5EF4-FFF2-40B4-BE49-F238E27FC236}">
                <a16:creationId xmlns:a16="http://schemas.microsoft.com/office/drawing/2014/main" id="{C04F57C8-4753-4321-83CC-C35E11840C53}"/>
              </a:ext>
            </a:extLst>
          </p:cNvPr>
          <p:cNvSpPr>
            <a:spLocks noGrp="1"/>
          </p:cNvSpPr>
          <p:nvPr>
            <p:ph idx="1"/>
          </p:nvPr>
        </p:nvSpPr>
        <p:spPr/>
        <p:txBody>
          <a:bodyPr/>
          <a:lstStyle/>
          <a:p>
            <a:r>
              <a:rPr lang="en-US"/>
              <a:t>What SPSS commands could you use to run a single-level linear model in SPSS?</a:t>
            </a:r>
          </a:p>
          <a:p>
            <a:r>
              <a:rPr lang="en-US"/>
              <a:t>Why would you use the </a:t>
            </a:r>
            <a:r>
              <a:rPr lang="en-US" b="1"/>
              <a:t>mixed</a:t>
            </a:r>
            <a:r>
              <a:rPr lang="en-US"/>
              <a:t> command to run a single-level linear model in SPSS?</a:t>
            </a:r>
          </a:p>
        </p:txBody>
      </p:sp>
    </p:spTree>
    <p:extLst>
      <p:ext uri="{BB962C8B-B14F-4D97-AF65-F5344CB8AC3E}">
        <p14:creationId xmlns:p14="http://schemas.microsoft.com/office/powerpoint/2010/main" val="18236144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7531E-B0EB-40AB-9065-45A7462413FC}"/>
              </a:ext>
            </a:extLst>
          </p:cNvPr>
          <p:cNvSpPr>
            <a:spLocks noGrp="1"/>
          </p:cNvSpPr>
          <p:nvPr>
            <p:ph type="title"/>
          </p:nvPr>
        </p:nvSpPr>
        <p:spPr/>
        <p:txBody>
          <a:bodyPr/>
          <a:lstStyle/>
          <a:p>
            <a:r>
              <a:rPr lang="en-US"/>
              <a:t>Warning added to output</a:t>
            </a:r>
          </a:p>
        </p:txBody>
      </p:sp>
      <p:pic>
        <p:nvPicPr>
          <p:cNvPr id="5" name="Content Placeholder 4">
            <a:extLst>
              <a:ext uri="{FF2B5EF4-FFF2-40B4-BE49-F238E27FC236}">
                <a16:creationId xmlns:a16="http://schemas.microsoft.com/office/drawing/2014/main" id="{7265524F-1605-4F55-9C99-9B1CEAC8A16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3611" y="2134373"/>
            <a:ext cx="5845781" cy="3532507"/>
          </a:xfrm>
        </p:spPr>
      </p:pic>
    </p:spTree>
    <p:extLst>
      <p:ext uri="{BB962C8B-B14F-4D97-AF65-F5344CB8AC3E}">
        <p14:creationId xmlns:p14="http://schemas.microsoft.com/office/powerpoint/2010/main" val="10981471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BED84-CE41-4795-A740-A20B449F7F0B}"/>
              </a:ext>
            </a:extLst>
          </p:cNvPr>
          <p:cNvSpPr>
            <a:spLocks noGrp="1"/>
          </p:cNvSpPr>
          <p:nvPr>
            <p:ph type="title"/>
          </p:nvPr>
        </p:nvSpPr>
        <p:spPr/>
        <p:txBody>
          <a:bodyPr/>
          <a:lstStyle/>
          <a:p>
            <a:r>
              <a:rPr lang="en-US"/>
              <a:t>Comparing covariance structures</a:t>
            </a:r>
          </a:p>
        </p:txBody>
      </p:sp>
      <p:sp>
        <p:nvSpPr>
          <p:cNvPr id="3" name="Text Placeholder 2">
            <a:extLst>
              <a:ext uri="{FF2B5EF4-FFF2-40B4-BE49-F238E27FC236}">
                <a16:creationId xmlns:a16="http://schemas.microsoft.com/office/drawing/2014/main" id="{67D37472-D17D-4E51-A101-1B52B144CB9C}"/>
              </a:ext>
            </a:extLst>
          </p:cNvPr>
          <p:cNvSpPr>
            <a:spLocks noGrp="1"/>
          </p:cNvSpPr>
          <p:nvPr>
            <p:ph type="body" idx="1"/>
          </p:nvPr>
        </p:nvSpPr>
        <p:spPr/>
        <p:txBody>
          <a:bodyPr/>
          <a:lstStyle/>
          <a:p>
            <a:r>
              <a:rPr lang="en-US"/>
              <a:t>Variance components (default)</a:t>
            </a:r>
          </a:p>
        </p:txBody>
      </p:sp>
      <p:sp>
        <p:nvSpPr>
          <p:cNvPr id="4" name="Content Placeholder 3">
            <a:extLst>
              <a:ext uri="{FF2B5EF4-FFF2-40B4-BE49-F238E27FC236}">
                <a16:creationId xmlns:a16="http://schemas.microsoft.com/office/drawing/2014/main" id="{76497010-1F05-4D4C-A4EF-35A657F8B3E4}"/>
              </a:ext>
            </a:extLst>
          </p:cNvPr>
          <p:cNvSpPr>
            <a:spLocks noGrp="1"/>
          </p:cNvSpPr>
          <p:nvPr>
            <p:ph sz="half" idx="2"/>
          </p:nvPr>
        </p:nvSpPr>
        <p:spPr/>
        <p:txBody>
          <a:bodyPr/>
          <a:lstStyle/>
          <a:p>
            <a:pPr marL="0" indent="0">
              <a:buNone/>
            </a:pPr>
            <a:r>
              <a:rPr lang="en-US"/>
              <a:t>mixed write with read socst by female prog</a:t>
            </a:r>
          </a:p>
          <a:p>
            <a:pPr marL="0" indent="0">
              <a:buNone/>
            </a:pPr>
            <a:r>
              <a:rPr lang="en-US"/>
              <a:t>/fixed read socst female prog</a:t>
            </a:r>
          </a:p>
          <a:p>
            <a:pPr marL="0" indent="0">
              <a:buNone/>
            </a:pPr>
            <a:r>
              <a:rPr lang="en-US"/>
              <a:t>/random intercept socst | subject(cid) cov(vc)</a:t>
            </a:r>
          </a:p>
          <a:p>
            <a:pPr marL="0" indent="0">
              <a:buNone/>
            </a:pPr>
            <a:r>
              <a:rPr lang="en-US"/>
              <a:t>/method = ml</a:t>
            </a:r>
          </a:p>
          <a:p>
            <a:pPr marL="0" indent="0">
              <a:buNone/>
            </a:pPr>
            <a:r>
              <a:rPr lang="en-US"/>
              <a:t>/print = solution.</a:t>
            </a:r>
          </a:p>
          <a:p>
            <a:pPr marL="0" indent="0">
              <a:buNone/>
            </a:pPr>
            <a:endParaRPr lang="en-US"/>
          </a:p>
        </p:txBody>
      </p:sp>
      <p:sp>
        <p:nvSpPr>
          <p:cNvPr id="5" name="Text Placeholder 4">
            <a:extLst>
              <a:ext uri="{FF2B5EF4-FFF2-40B4-BE49-F238E27FC236}">
                <a16:creationId xmlns:a16="http://schemas.microsoft.com/office/drawing/2014/main" id="{F8F62B57-4CA9-49CC-B787-A25BB710D089}"/>
              </a:ext>
            </a:extLst>
          </p:cNvPr>
          <p:cNvSpPr>
            <a:spLocks noGrp="1"/>
          </p:cNvSpPr>
          <p:nvPr>
            <p:ph type="body" sz="quarter" idx="3"/>
          </p:nvPr>
        </p:nvSpPr>
        <p:spPr/>
        <p:txBody>
          <a:bodyPr/>
          <a:lstStyle/>
          <a:p>
            <a:r>
              <a:rPr lang="en-US"/>
              <a:t>Unstructured</a:t>
            </a:r>
          </a:p>
        </p:txBody>
      </p:sp>
      <p:sp>
        <p:nvSpPr>
          <p:cNvPr id="6" name="Content Placeholder 5">
            <a:extLst>
              <a:ext uri="{FF2B5EF4-FFF2-40B4-BE49-F238E27FC236}">
                <a16:creationId xmlns:a16="http://schemas.microsoft.com/office/drawing/2014/main" id="{582A1B42-6706-4184-B694-5708F1EC20EF}"/>
              </a:ext>
            </a:extLst>
          </p:cNvPr>
          <p:cNvSpPr>
            <a:spLocks noGrp="1"/>
          </p:cNvSpPr>
          <p:nvPr>
            <p:ph sz="quarter" idx="4"/>
          </p:nvPr>
        </p:nvSpPr>
        <p:spPr/>
        <p:txBody>
          <a:bodyPr/>
          <a:lstStyle/>
          <a:p>
            <a:pPr marL="0" indent="0">
              <a:buNone/>
            </a:pPr>
            <a:r>
              <a:rPr lang="en-US"/>
              <a:t>mixed write with read socst by female prog</a:t>
            </a:r>
          </a:p>
          <a:p>
            <a:pPr marL="0" indent="0">
              <a:buNone/>
            </a:pPr>
            <a:r>
              <a:rPr lang="en-US"/>
              <a:t>/fixed read socst female prog</a:t>
            </a:r>
          </a:p>
          <a:p>
            <a:pPr marL="0" indent="0">
              <a:buNone/>
            </a:pPr>
            <a:r>
              <a:rPr lang="en-US"/>
              <a:t>/random intercept socst | subject(cid) cov(un)</a:t>
            </a:r>
          </a:p>
          <a:p>
            <a:pPr marL="0" indent="0">
              <a:buNone/>
            </a:pPr>
            <a:r>
              <a:rPr lang="en-US"/>
              <a:t>/method = ml</a:t>
            </a:r>
          </a:p>
          <a:p>
            <a:pPr marL="0" indent="0">
              <a:buNone/>
            </a:pPr>
            <a:r>
              <a:rPr lang="en-US"/>
              <a:t>/print = solution.</a:t>
            </a:r>
          </a:p>
          <a:p>
            <a:pPr marL="0" indent="0">
              <a:buNone/>
            </a:pPr>
            <a:endParaRPr lang="en-US"/>
          </a:p>
        </p:txBody>
      </p:sp>
    </p:spTree>
    <p:extLst>
      <p:ext uri="{BB962C8B-B14F-4D97-AF65-F5344CB8AC3E}">
        <p14:creationId xmlns:p14="http://schemas.microsoft.com/office/powerpoint/2010/main" val="4893473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680CE-4EE8-42A8-A56B-FFEDC9FD0653}"/>
              </a:ext>
            </a:extLst>
          </p:cNvPr>
          <p:cNvSpPr>
            <a:spLocks noGrp="1"/>
          </p:cNvSpPr>
          <p:nvPr>
            <p:ph type="title"/>
          </p:nvPr>
        </p:nvSpPr>
        <p:spPr/>
        <p:txBody>
          <a:bodyPr/>
          <a:lstStyle/>
          <a:p>
            <a:r>
              <a:rPr lang="en-US"/>
              <a:t>Output - Model dimension</a:t>
            </a:r>
          </a:p>
        </p:txBody>
      </p:sp>
      <p:sp>
        <p:nvSpPr>
          <p:cNvPr id="3" name="Text Placeholder 2">
            <a:extLst>
              <a:ext uri="{FF2B5EF4-FFF2-40B4-BE49-F238E27FC236}">
                <a16:creationId xmlns:a16="http://schemas.microsoft.com/office/drawing/2014/main" id="{ED8C79D3-BFCB-4ACA-984D-117FC05BCE1B}"/>
              </a:ext>
            </a:extLst>
          </p:cNvPr>
          <p:cNvSpPr>
            <a:spLocks noGrp="1"/>
          </p:cNvSpPr>
          <p:nvPr>
            <p:ph type="body" idx="1"/>
          </p:nvPr>
        </p:nvSpPr>
        <p:spPr/>
        <p:txBody>
          <a:bodyPr/>
          <a:lstStyle/>
          <a:p>
            <a:r>
              <a:rPr lang="en-US"/>
              <a:t>Variance components (default)</a:t>
            </a:r>
          </a:p>
        </p:txBody>
      </p:sp>
      <p:pic>
        <p:nvPicPr>
          <p:cNvPr id="9" name="Content Placeholder 8">
            <a:extLst>
              <a:ext uri="{FF2B5EF4-FFF2-40B4-BE49-F238E27FC236}">
                <a16:creationId xmlns:a16="http://schemas.microsoft.com/office/drawing/2014/main" id="{70DD7235-0980-4075-BFDF-EB6B99C2E26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39788" y="3030936"/>
            <a:ext cx="5157787" cy="2632865"/>
          </a:xfrm>
        </p:spPr>
      </p:pic>
      <p:sp>
        <p:nvSpPr>
          <p:cNvPr id="5" name="Text Placeholder 4">
            <a:extLst>
              <a:ext uri="{FF2B5EF4-FFF2-40B4-BE49-F238E27FC236}">
                <a16:creationId xmlns:a16="http://schemas.microsoft.com/office/drawing/2014/main" id="{35E75122-6C10-43A6-8E81-143AC7BEEDC7}"/>
              </a:ext>
            </a:extLst>
          </p:cNvPr>
          <p:cNvSpPr>
            <a:spLocks noGrp="1"/>
          </p:cNvSpPr>
          <p:nvPr>
            <p:ph type="body" sz="quarter" idx="3"/>
          </p:nvPr>
        </p:nvSpPr>
        <p:spPr/>
        <p:txBody>
          <a:bodyPr/>
          <a:lstStyle/>
          <a:p>
            <a:r>
              <a:rPr lang="en-US"/>
              <a:t>Unstructured</a:t>
            </a:r>
          </a:p>
        </p:txBody>
      </p:sp>
      <p:pic>
        <p:nvPicPr>
          <p:cNvPr id="11" name="Content Placeholder 10">
            <a:extLst>
              <a:ext uri="{FF2B5EF4-FFF2-40B4-BE49-F238E27FC236}">
                <a16:creationId xmlns:a16="http://schemas.microsoft.com/office/drawing/2014/main" id="{0A344961-6C85-41C8-A23C-B1E4110461A7}"/>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172200" y="3044605"/>
            <a:ext cx="5183188" cy="2605527"/>
          </a:xfrm>
        </p:spPr>
      </p:pic>
    </p:spTree>
    <p:extLst>
      <p:ext uri="{BB962C8B-B14F-4D97-AF65-F5344CB8AC3E}">
        <p14:creationId xmlns:p14="http://schemas.microsoft.com/office/powerpoint/2010/main" val="676530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680CE-4EE8-42A8-A56B-FFEDC9FD0653}"/>
              </a:ext>
            </a:extLst>
          </p:cNvPr>
          <p:cNvSpPr>
            <a:spLocks noGrp="1"/>
          </p:cNvSpPr>
          <p:nvPr>
            <p:ph type="title"/>
          </p:nvPr>
        </p:nvSpPr>
        <p:spPr/>
        <p:txBody>
          <a:bodyPr/>
          <a:lstStyle/>
          <a:p>
            <a:r>
              <a:rPr lang="en-US"/>
              <a:t>Output – Information criteria</a:t>
            </a:r>
          </a:p>
        </p:txBody>
      </p:sp>
      <p:sp>
        <p:nvSpPr>
          <p:cNvPr id="3" name="Text Placeholder 2">
            <a:extLst>
              <a:ext uri="{FF2B5EF4-FFF2-40B4-BE49-F238E27FC236}">
                <a16:creationId xmlns:a16="http://schemas.microsoft.com/office/drawing/2014/main" id="{ED8C79D3-BFCB-4ACA-984D-117FC05BCE1B}"/>
              </a:ext>
            </a:extLst>
          </p:cNvPr>
          <p:cNvSpPr>
            <a:spLocks noGrp="1"/>
          </p:cNvSpPr>
          <p:nvPr>
            <p:ph type="body" idx="1"/>
          </p:nvPr>
        </p:nvSpPr>
        <p:spPr/>
        <p:txBody>
          <a:bodyPr/>
          <a:lstStyle/>
          <a:p>
            <a:r>
              <a:rPr lang="en-US"/>
              <a:t>Variance components (default)</a:t>
            </a:r>
          </a:p>
        </p:txBody>
      </p:sp>
      <p:pic>
        <p:nvPicPr>
          <p:cNvPr id="8" name="Content Placeholder 7">
            <a:extLst>
              <a:ext uri="{FF2B5EF4-FFF2-40B4-BE49-F238E27FC236}">
                <a16:creationId xmlns:a16="http://schemas.microsoft.com/office/drawing/2014/main" id="{7645349F-2BFF-445A-B31A-29E15F70DC2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10606" y="3006726"/>
            <a:ext cx="2748715" cy="2520109"/>
          </a:xfrm>
        </p:spPr>
      </p:pic>
      <p:sp>
        <p:nvSpPr>
          <p:cNvPr id="5" name="Text Placeholder 4">
            <a:extLst>
              <a:ext uri="{FF2B5EF4-FFF2-40B4-BE49-F238E27FC236}">
                <a16:creationId xmlns:a16="http://schemas.microsoft.com/office/drawing/2014/main" id="{35E75122-6C10-43A6-8E81-143AC7BEEDC7}"/>
              </a:ext>
            </a:extLst>
          </p:cNvPr>
          <p:cNvSpPr>
            <a:spLocks noGrp="1"/>
          </p:cNvSpPr>
          <p:nvPr>
            <p:ph type="body" sz="quarter" idx="3"/>
          </p:nvPr>
        </p:nvSpPr>
        <p:spPr/>
        <p:txBody>
          <a:bodyPr/>
          <a:lstStyle/>
          <a:p>
            <a:r>
              <a:rPr lang="en-US"/>
              <a:t>Unstructured</a:t>
            </a:r>
          </a:p>
        </p:txBody>
      </p:sp>
      <p:pic>
        <p:nvPicPr>
          <p:cNvPr id="10" name="Content Placeholder 9">
            <a:extLst>
              <a:ext uri="{FF2B5EF4-FFF2-40B4-BE49-F238E27FC236}">
                <a16:creationId xmlns:a16="http://schemas.microsoft.com/office/drawing/2014/main" id="{8780CDFF-CE6C-4AC9-921F-A1C89B912B30}"/>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1526528" y="3175398"/>
            <a:ext cx="2922891" cy="2520109"/>
          </a:xfrm>
        </p:spPr>
      </p:pic>
    </p:spTree>
    <p:extLst>
      <p:ext uri="{BB962C8B-B14F-4D97-AF65-F5344CB8AC3E}">
        <p14:creationId xmlns:p14="http://schemas.microsoft.com/office/powerpoint/2010/main" val="610391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680CE-4EE8-42A8-A56B-FFEDC9FD0653}"/>
              </a:ext>
            </a:extLst>
          </p:cNvPr>
          <p:cNvSpPr>
            <a:spLocks noGrp="1"/>
          </p:cNvSpPr>
          <p:nvPr>
            <p:ph type="title"/>
          </p:nvPr>
        </p:nvSpPr>
        <p:spPr/>
        <p:txBody>
          <a:bodyPr/>
          <a:lstStyle/>
          <a:p>
            <a:r>
              <a:rPr lang="en-US"/>
              <a:t>Output – CD and ICC</a:t>
            </a:r>
          </a:p>
        </p:txBody>
      </p:sp>
      <p:sp>
        <p:nvSpPr>
          <p:cNvPr id="3" name="Text Placeholder 2">
            <a:extLst>
              <a:ext uri="{FF2B5EF4-FFF2-40B4-BE49-F238E27FC236}">
                <a16:creationId xmlns:a16="http://schemas.microsoft.com/office/drawing/2014/main" id="{ED8C79D3-BFCB-4ACA-984D-117FC05BCE1B}"/>
              </a:ext>
            </a:extLst>
          </p:cNvPr>
          <p:cNvSpPr>
            <a:spLocks noGrp="1"/>
          </p:cNvSpPr>
          <p:nvPr>
            <p:ph type="body" idx="1"/>
          </p:nvPr>
        </p:nvSpPr>
        <p:spPr/>
        <p:txBody>
          <a:bodyPr/>
          <a:lstStyle/>
          <a:p>
            <a:r>
              <a:rPr lang="en-US"/>
              <a:t>Variance components (default)</a:t>
            </a:r>
          </a:p>
        </p:txBody>
      </p:sp>
      <p:pic>
        <p:nvPicPr>
          <p:cNvPr id="8" name="Content Placeholder 7">
            <a:extLst>
              <a:ext uri="{FF2B5EF4-FFF2-40B4-BE49-F238E27FC236}">
                <a16:creationId xmlns:a16="http://schemas.microsoft.com/office/drawing/2014/main" id="{A0663254-D0E2-40DF-95B7-E9CF3450414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39788" y="2828138"/>
            <a:ext cx="3331116" cy="1872392"/>
          </a:xfrm>
        </p:spPr>
      </p:pic>
      <p:sp>
        <p:nvSpPr>
          <p:cNvPr id="5" name="Text Placeholder 4">
            <a:extLst>
              <a:ext uri="{FF2B5EF4-FFF2-40B4-BE49-F238E27FC236}">
                <a16:creationId xmlns:a16="http://schemas.microsoft.com/office/drawing/2014/main" id="{35E75122-6C10-43A6-8E81-143AC7BEEDC7}"/>
              </a:ext>
            </a:extLst>
          </p:cNvPr>
          <p:cNvSpPr>
            <a:spLocks noGrp="1"/>
          </p:cNvSpPr>
          <p:nvPr>
            <p:ph type="body" sz="quarter" idx="3"/>
          </p:nvPr>
        </p:nvSpPr>
        <p:spPr/>
        <p:txBody>
          <a:bodyPr/>
          <a:lstStyle/>
          <a:p>
            <a:r>
              <a:rPr lang="en-US"/>
              <a:t>Unstructured</a:t>
            </a:r>
          </a:p>
        </p:txBody>
      </p:sp>
      <p:pic>
        <p:nvPicPr>
          <p:cNvPr id="10" name="Content Placeholder 9">
            <a:extLst>
              <a:ext uri="{FF2B5EF4-FFF2-40B4-BE49-F238E27FC236}">
                <a16:creationId xmlns:a16="http://schemas.microsoft.com/office/drawing/2014/main" id="{6959CDB9-9161-43CB-BF03-F12C042EBEC0}"/>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096000" y="2669420"/>
            <a:ext cx="3303901" cy="1921379"/>
          </a:xfrm>
        </p:spPr>
      </p:pic>
    </p:spTree>
    <p:extLst>
      <p:ext uri="{BB962C8B-B14F-4D97-AF65-F5344CB8AC3E}">
        <p14:creationId xmlns:p14="http://schemas.microsoft.com/office/powerpoint/2010/main" val="2825960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680CE-4EE8-42A8-A56B-FFEDC9FD0653}"/>
              </a:ext>
            </a:extLst>
          </p:cNvPr>
          <p:cNvSpPr>
            <a:spLocks noGrp="1"/>
          </p:cNvSpPr>
          <p:nvPr>
            <p:ph type="title"/>
          </p:nvPr>
        </p:nvSpPr>
        <p:spPr/>
        <p:txBody>
          <a:bodyPr/>
          <a:lstStyle/>
          <a:p>
            <a:r>
              <a:rPr lang="en-US"/>
              <a:t>Output – Fixed effects</a:t>
            </a:r>
          </a:p>
        </p:txBody>
      </p:sp>
      <p:sp>
        <p:nvSpPr>
          <p:cNvPr id="3" name="Text Placeholder 2">
            <a:extLst>
              <a:ext uri="{FF2B5EF4-FFF2-40B4-BE49-F238E27FC236}">
                <a16:creationId xmlns:a16="http://schemas.microsoft.com/office/drawing/2014/main" id="{ED8C79D3-BFCB-4ACA-984D-117FC05BCE1B}"/>
              </a:ext>
            </a:extLst>
          </p:cNvPr>
          <p:cNvSpPr>
            <a:spLocks noGrp="1"/>
          </p:cNvSpPr>
          <p:nvPr>
            <p:ph type="body" idx="1"/>
          </p:nvPr>
        </p:nvSpPr>
        <p:spPr/>
        <p:txBody>
          <a:bodyPr/>
          <a:lstStyle/>
          <a:p>
            <a:r>
              <a:rPr lang="en-US"/>
              <a:t>Variance components (default)</a:t>
            </a:r>
          </a:p>
        </p:txBody>
      </p:sp>
      <p:pic>
        <p:nvPicPr>
          <p:cNvPr id="8" name="Content Placeholder 7">
            <a:extLst>
              <a:ext uri="{FF2B5EF4-FFF2-40B4-BE49-F238E27FC236}">
                <a16:creationId xmlns:a16="http://schemas.microsoft.com/office/drawing/2014/main" id="{E8C757A9-5C40-47AD-B0A2-49940B7B273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22203" y="2618327"/>
            <a:ext cx="4142300" cy="3684588"/>
          </a:xfrm>
        </p:spPr>
      </p:pic>
      <p:sp>
        <p:nvSpPr>
          <p:cNvPr id="5" name="Text Placeholder 4">
            <a:extLst>
              <a:ext uri="{FF2B5EF4-FFF2-40B4-BE49-F238E27FC236}">
                <a16:creationId xmlns:a16="http://schemas.microsoft.com/office/drawing/2014/main" id="{35E75122-6C10-43A6-8E81-143AC7BEEDC7}"/>
              </a:ext>
            </a:extLst>
          </p:cNvPr>
          <p:cNvSpPr>
            <a:spLocks noGrp="1"/>
          </p:cNvSpPr>
          <p:nvPr>
            <p:ph type="body" sz="quarter" idx="3"/>
          </p:nvPr>
        </p:nvSpPr>
        <p:spPr/>
        <p:txBody>
          <a:bodyPr/>
          <a:lstStyle/>
          <a:p>
            <a:r>
              <a:rPr lang="en-US"/>
              <a:t>Unstructured</a:t>
            </a:r>
          </a:p>
        </p:txBody>
      </p:sp>
      <p:pic>
        <p:nvPicPr>
          <p:cNvPr id="10" name="Content Placeholder 9">
            <a:extLst>
              <a:ext uri="{FF2B5EF4-FFF2-40B4-BE49-F238E27FC236}">
                <a16:creationId xmlns:a16="http://schemas.microsoft.com/office/drawing/2014/main" id="{206C5E6B-B980-4794-85B9-EB8C9672FDC9}"/>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901759" y="2651882"/>
            <a:ext cx="4096928" cy="3684588"/>
          </a:xfrm>
        </p:spPr>
      </p:pic>
    </p:spTree>
    <p:extLst>
      <p:ext uri="{BB962C8B-B14F-4D97-AF65-F5344CB8AC3E}">
        <p14:creationId xmlns:p14="http://schemas.microsoft.com/office/powerpoint/2010/main" val="4559609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680CE-4EE8-42A8-A56B-FFEDC9FD0653}"/>
              </a:ext>
            </a:extLst>
          </p:cNvPr>
          <p:cNvSpPr>
            <a:spLocks noGrp="1"/>
          </p:cNvSpPr>
          <p:nvPr>
            <p:ph type="title"/>
          </p:nvPr>
        </p:nvSpPr>
        <p:spPr/>
        <p:txBody>
          <a:bodyPr/>
          <a:lstStyle/>
          <a:p>
            <a:r>
              <a:rPr lang="en-US"/>
              <a:t>Output – Covariance parameters</a:t>
            </a:r>
          </a:p>
        </p:txBody>
      </p:sp>
      <p:sp>
        <p:nvSpPr>
          <p:cNvPr id="3" name="Text Placeholder 2">
            <a:extLst>
              <a:ext uri="{FF2B5EF4-FFF2-40B4-BE49-F238E27FC236}">
                <a16:creationId xmlns:a16="http://schemas.microsoft.com/office/drawing/2014/main" id="{ED8C79D3-BFCB-4ACA-984D-117FC05BCE1B}"/>
              </a:ext>
            </a:extLst>
          </p:cNvPr>
          <p:cNvSpPr>
            <a:spLocks noGrp="1"/>
          </p:cNvSpPr>
          <p:nvPr>
            <p:ph type="body" idx="1"/>
          </p:nvPr>
        </p:nvSpPr>
        <p:spPr/>
        <p:txBody>
          <a:bodyPr/>
          <a:lstStyle/>
          <a:p>
            <a:r>
              <a:rPr lang="en-US"/>
              <a:t>Variance components (default)</a:t>
            </a:r>
          </a:p>
        </p:txBody>
      </p:sp>
      <p:pic>
        <p:nvPicPr>
          <p:cNvPr id="8" name="Content Placeholder 7">
            <a:extLst>
              <a:ext uri="{FF2B5EF4-FFF2-40B4-BE49-F238E27FC236}">
                <a16:creationId xmlns:a16="http://schemas.microsoft.com/office/drawing/2014/main" id="{9F245A6A-AB63-4B66-850F-56CDDDE5209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03212" y="2857795"/>
            <a:ext cx="3445419" cy="2198972"/>
          </a:xfrm>
        </p:spPr>
      </p:pic>
      <p:sp>
        <p:nvSpPr>
          <p:cNvPr id="5" name="Text Placeholder 4">
            <a:extLst>
              <a:ext uri="{FF2B5EF4-FFF2-40B4-BE49-F238E27FC236}">
                <a16:creationId xmlns:a16="http://schemas.microsoft.com/office/drawing/2014/main" id="{35E75122-6C10-43A6-8E81-143AC7BEEDC7}"/>
              </a:ext>
            </a:extLst>
          </p:cNvPr>
          <p:cNvSpPr>
            <a:spLocks noGrp="1"/>
          </p:cNvSpPr>
          <p:nvPr>
            <p:ph type="body" sz="quarter" idx="3"/>
          </p:nvPr>
        </p:nvSpPr>
        <p:spPr/>
        <p:txBody>
          <a:bodyPr/>
          <a:lstStyle/>
          <a:p>
            <a:r>
              <a:rPr lang="en-US"/>
              <a:t>Unstructured</a:t>
            </a:r>
          </a:p>
        </p:txBody>
      </p:sp>
      <p:pic>
        <p:nvPicPr>
          <p:cNvPr id="10" name="Content Placeholder 9">
            <a:extLst>
              <a:ext uri="{FF2B5EF4-FFF2-40B4-BE49-F238E27FC236}">
                <a16:creationId xmlns:a16="http://schemas.microsoft.com/office/drawing/2014/main" id="{27B0F54C-6DC5-44F6-8DE7-70BF152BAAF7}"/>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172200" y="2857795"/>
            <a:ext cx="3635924" cy="2111884"/>
          </a:xfrm>
        </p:spPr>
      </p:pic>
    </p:spTree>
    <p:extLst>
      <p:ext uri="{BB962C8B-B14F-4D97-AF65-F5344CB8AC3E}">
        <p14:creationId xmlns:p14="http://schemas.microsoft.com/office/powerpoint/2010/main" val="24850366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F750F-467D-4BC5-A06D-9E74DFF1B2A2}"/>
              </a:ext>
            </a:extLst>
          </p:cNvPr>
          <p:cNvSpPr>
            <a:spLocks noGrp="1"/>
          </p:cNvSpPr>
          <p:nvPr>
            <p:ph type="title"/>
          </p:nvPr>
        </p:nvSpPr>
        <p:spPr/>
        <p:txBody>
          <a:bodyPr/>
          <a:lstStyle/>
          <a:p>
            <a:r>
              <a:rPr lang="en-US"/>
              <a:t>Tests of random effects</a:t>
            </a:r>
          </a:p>
        </p:txBody>
      </p:sp>
      <p:sp>
        <p:nvSpPr>
          <p:cNvPr id="3" name="Content Placeholder 2">
            <a:extLst>
              <a:ext uri="{FF2B5EF4-FFF2-40B4-BE49-F238E27FC236}">
                <a16:creationId xmlns:a16="http://schemas.microsoft.com/office/drawing/2014/main" id="{88A50434-F973-48F3-B3E5-880632162E58}"/>
              </a:ext>
            </a:extLst>
          </p:cNvPr>
          <p:cNvSpPr>
            <a:spLocks noGrp="1"/>
          </p:cNvSpPr>
          <p:nvPr>
            <p:ph idx="1"/>
          </p:nvPr>
        </p:nvSpPr>
        <p:spPr/>
        <p:txBody>
          <a:bodyPr/>
          <a:lstStyle/>
          <a:p>
            <a:r>
              <a:rPr lang="en-US" b="1"/>
              <a:t>covtest</a:t>
            </a:r>
            <a:r>
              <a:rPr lang="en-US"/>
              <a:t> option on </a:t>
            </a:r>
            <a:r>
              <a:rPr lang="en-US" b="1"/>
              <a:t>print</a:t>
            </a:r>
            <a:r>
              <a:rPr lang="en-US"/>
              <a:t> subcommand</a:t>
            </a:r>
          </a:p>
          <a:p>
            <a:r>
              <a:rPr lang="en-US"/>
              <a:t>Questionable validity</a:t>
            </a:r>
          </a:p>
          <a:p>
            <a:pPr lvl="1"/>
            <a:r>
              <a:rPr lang="en-US"/>
              <a:t>On boundary of parameter space</a:t>
            </a:r>
          </a:p>
          <a:p>
            <a:pPr lvl="1"/>
            <a:r>
              <a:rPr lang="en-US"/>
              <a:t>Not required to report</a:t>
            </a:r>
          </a:p>
        </p:txBody>
      </p:sp>
    </p:spTree>
    <p:extLst>
      <p:ext uri="{BB962C8B-B14F-4D97-AF65-F5344CB8AC3E}">
        <p14:creationId xmlns:p14="http://schemas.microsoft.com/office/powerpoint/2010/main" val="41183967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FE852-51C3-4CA8-B10F-9E4B83ACD24C}"/>
              </a:ext>
            </a:extLst>
          </p:cNvPr>
          <p:cNvSpPr>
            <a:spLocks noGrp="1"/>
          </p:cNvSpPr>
          <p:nvPr>
            <p:ph type="title"/>
          </p:nvPr>
        </p:nvSpPr>
        <p:spPr/>
        <p:txBody>
          <a:bodyPr/>
          <a:lstStyle/>
          <a:p>
            <a:r>
              <a:rPr lang="en-US"/>
              <a:t>Changing the confidence intervals</a:t>
            </a:r>
          </a:p>
        </p:txBody>
      </p:sp>
      <p:sp>
        <p:nvSpPr>
          <p:cNvPr id="3" name="Content Placeholder 2">
            <a:extLst>
              <a:ext uri="{FF2B5EF4-FFF2-40B4-BE49-F238E27FC236}">
                <a16:creationId xmlns:a16="http://schemas.microsoft.com/office/drawing/2014/main" id="{307DB228-B2AD-42C1-BA45-2770FC81285C}"/>
              </a:ext>
            </a:extLst>
          </p:cNvPr>
          <p:cNvSpPr>
            <a:spLocks noGrp="1"/>
          </p:cNvSpPr>
          <p:nvPr>
            <p:ph idx="1"/>
          </p:nvPr>
        </p:nvSpPr>
        <p:spPr/>
        <p:txBody>
          <a:bodyPr/>
          <a:lstStyle/>
          <a:p>
            <a:r>
              <a:rPr lang="en-US"/>
              <a:t>Use the </a:t>
            </a:r>
            <a:r>
              <a:rPr lang="en-US" b="1"/>
              <a:t>cin(value)</a:t>
            </a:r>
            <a:r>
              <a:rPr lang="en-US"/>
              <a:t> option on the criteria subcommand</a:t>
            </a:r>
          </a:p>
          <a:p>
            <a:r>
              <a:rPr lang="en-US"/>
              <a:t>Example:</a:t>
            </a:r>
          </a:p>
          <a:p>
            <a:pPr marL="0" indent="0">
              <a:buNone/>
            </a:pPr>
            <a:r>
              <a:rPr lang="en-US"/>
              <a:t>mixed write with read by female</a:t>
            </a:r>
          </a:p>
          <a:p>
            <a:pPr marL="0" indent="0">
              <a:buNone/>
            </a:pPr>
            <a:r>
              <a:rPr lang="en-US"/>
              <a:t>/fixed read female</a:t>
            </a:r>
          </a:p>
          <a:p>
            <a:pPr marL="0" indent="0">
              <a:buNone/>
            </a:pPr>
            <a:r>
              <a:rPr lang="en-US"/>
              <a:t>/random intercept | subject(cid)</a:t>
            </a:r>
          </a:p>
          <a:p>
            <a:pPr marL="0" indent="0">
              <a:buNone/>
            </a:pPr>
            <a:r>
              <a:rPr lang="en-US"/>
              <a:t>/criteria cin(90)</a:t>
            </a:r>
          </a:p>
          <a:p>
            <a:pPr marL="0" indent="0">
              <a:buNone/>
            </a:pPr>
            <a:r>
              <a:rPr lang="en-US"/>
              <a:t>/print = solution.</a:t>
            </a:r>
          </a:p>
        </p:txBody>
      </p:sp>
    </p:spTree>
    <p:extLst>
      <p:ext uri="{BB962C8B-B14F-4D97-AF65-F5344CB8AC3E}">
        <p14:creationId xmlns:p14="http://schemas.microsoft.com/office/powerpoint/2010/main" val="17215903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6AE33-C424-4902-8B54-6FF327127874}"/>
              </a:ext>
            </a:extLst>
          </p:cNvPr>
          <p:cNvSpPr>
            <a:spLocks noGrp="1"/>
          </p:cNvSpPr>
          <p:nvPr>
            <p:ph type="title"/>
          </p:nvPr>
        </p:nvSpPr>
        <p:spPr/>
        <p:txBody>
          <a:bodyPr>
            <a:normAutofit/>
          </a:bodyPr>
          <a:lstStyle/>
          <a:p>
            <a:r>
              <a:rPr lang="en-US"/>
              <a:t>Denominator degrees of freedom (ddf)</a:t>
            </a:r>
          </a:p>
        </p:txBody>
      </p:sp>
      <p:sp>
        <p:nvSpPr>
          <p:cNvPr id="3" name="Content Placeholder 2">
            <a:extLst>
              <a:ext uri="{FF2B5EF4-FFF2-40B4-BE49-F238E27FC236}">
                <a16:creationId xmlns:a16="http://schemas.microsoft.com/office/drawing/2014/main" id="{82EE91B1-6727-42C5-81FC-39DDC20E0822}"/>
              </a:ext>
            </a:extLst>
          </p:cNvPr>
          <p:cNvSpPr>
            <a:spLocks noGrp="1"/>
          </p:cNvSpPr>
          <p:nvPr>
            <p:ph idx="1"/>
          </p:nvPr>
        </p:nvSpPr>
        <p:spPr/>
        <p:txBody>
          <a:bodyPr>
            <a:normAutofit fontScale="92500" lnSpcReduction="10000"/>
          </a:bodyPr>
          <a:lstStyle/>
          <a:p>
            <a:r>
              <a:rPr lang="en-US"/>
              <a:t>Use the </a:t>
            </a:r>
            <a:r>
              <a:rPr lang="en-US" b="1"/>
              <a:t>dfmethod</a:t>
            </a:r>
            <a:r>
              <a:rPr lang="en-US"/>
              <a:t> option on the </a:t>
            </a:r>
            <a:r>
              <a:rPr lang="en-US" b="1"/>
              <a:t>criteria</a:t>
            </a:r>
            <a:r>
              <a:rPr lang="en-US"/>
              <a:t> subcommand</a:t>
            </a:r>
          </a:p>
          <a:p>
            <a:r>
              <a:rPr lang="en-US"/>
              <a:t>Three options</a:t>
            </a:r>
          </a:p>
          <a:p>
            <a:pPr lvl="1"/>
            <a:r>
              <a:rPr lang="en-US"/>
              <a:t>Satterthwaite (default)</a:t>
            </a:r>
          </a:p>
          <a:p>
            <a:pPr lvl="2"/>
            <a:r>
              <a:rPr lang="en-US"/>
              <a:t>Small N</a:t>
            </a:r>
          </a:p>
          <a:p>
            <a:pPr lvl="2"/>
            <a:r>
              <a:rPr lang="en-US"/>
              <a:t>Unbalanced</a:t>
            </a:r>
          </a:p>
          <a:p>
            <a:pPr lvl="2"/>
            <a:r>
              <a:rPr lang="en-US"/>
              <a:t>Complicated covariance structure</a:t>
            </a:r>
          </a:p>
          <a:p>
            <a:pPr lvl="1"/>
            <a:r>
              <a:rPr lang="en-US"/>
              <a:t>Residual</a:t>
            </a:r>
          </a:p>
          <a:p>
            <a:pPr lvl="2"/>
            <a:r>
              <a:rPr lang="en-US"/>
              <a:t>Large N</a:t>
            </a:r>
          </a:p>
          <a:p>
            <a:pPr lvl="2"/>
            <a:r>
              <a:rPr lang="en-US"/>
              <a:t>Balanced</a:t>
            </a:r>
          </a:p>
          <a:p>
            <a:pPr lvl="2"/>
            <a:r>
              <a:rPr lang="en-US"/>
              <a:t>Simple covariance structure</a:t>
            </a:r>
          </a:p>
          <a:p>
            <a:pPr lvl="1"/>
            <a:r>
              <a:rPr lang="en-US"/>
              <a:t>Kenwardroger</a:t>
            </a:r>
          </a:p>
          <a:p>
            <a:pPr lvl="2"/>
            <a:r>
              <a:rPr lang="en-US"/>
              <a:t>Small N</a:t>
            </a:r>
          </a:p>
          <a:p>
            <a:pPr lvl="2"/>
            <a:r>
              <a:rPr lang="en-US"/>
              <a:t>Approximate ddf for t-tests and F-tests</a:t>
            </a:r>
          </a:p>
        </p:txBody>
      </p:sp>
    </p:spTree>
    <p:extLst>
      <p:ext uri="{BB962C8B-B14F-4D97-AF65-F5344CB8AC3E}">
        <p14:creationId xmlns:p14="http://schemas.microsoft.com/office/powerpoint/2010/main" val="3179231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C5AC5-EDA3-4412-8E7F-91841805E8C3}"/>
              </a:ext>
            </a:extLst>
          </p:cNvPr>
          <p:cNvSpPr>
            <a:spLocks noGrp="1"/>
          </p:cNvSpPr>
          <p:nvPr>
            <p:ph type="title"/>
          </p:nvPr>
        </p:nvSpPr>
        <p:spPr/>
        <p:txBody>
          <a:bodyPr/>
          <a:lstStyle/>
          <a:p>
            <a:r>
              <a:rPr lang="en-US"/>
              <a:t>Answers</a:t>
            </a:r>
          </a:p>
        </p:txBody>
      </p:sp>
      <p:sp>
        <p:nvSpPr>
          <p:cNvPr id="3" name="Content Placeholder 2">
            <a:extLst>
              <a:ext uri="{FF2B5EF4-FFF2-40B4-BE49-F238E27FC236}">
                <a16:creationId xmlns:a16="http://schemas.microsoft.com/office/drawing/2014/main" id="{518C4AB5-774E-45AE-8F33-92D06D119B0F}"/>
              </a:ext>
            </a:extLst>
          </p:cNvPr>
          <p:cNvSpPr>
            <a:spLocks noGrp="1"/>
          </p:cNvSpPr>
          <p:nvPr>
            <p:ph idx="1"/>
          </p:nvPr>
        </p:nvSpPr>
        <p:spPr>
          <a:xfrm>
            <a:off x="771787" y="1429500"/>
            <a:ext cx="10515600" cy="4351338"/>
          </a:xfrm>
        </p:spPr>
        <p:txBody>
          <a:bodyPr numCol="2">
            <a:normAutofit lnSpcReduction="10000"/>
          </a:bodyPr>
          <a:lstStyle/>
          <a:p>
            <a:pPr marL="0" indent="0">
              <a:buNone/>
            </a:pPr>
            <a:r>
              <a:rPr lang="en-US" sz="3000"/>
              <a:t>Question 1: </a:t>
            </a:r>
            <a:r>
              <a:rPr lang="en-US"/>
              <a:t>At least 17</a:t>
            </a:r>
            <a:r>
              <a:rPr lang="en-US" sz="800"/>
              <a:t> </a:t>
            </a:r>
            <a:r>
              <a:rPr lang="en-US"/>
              <a:t>commands!</a:t>
            </a:r>
          </a:p>
          <a:p>
            <a:pPr lvl="1"/>
            <a:r>
              <a:rPr lang="en-US"/>
              <a:t>anova </a:t>
            </a:r>
          </a:p>
          <a:p>
            <a:pPr lvl="1"/>
            <a:r>
              <a:rPr lang="en-US"/>
              <a:t>areg </a:t>
            </a:r>
          </a:p>
          <a:p>
            <a:pPr lvl="1"/>
            <a:r>
              <a:rPr lang="en-US"/>
              <a:t>bayesanova </a:t>
            </a:r>
          </a:p>
          <a:p>
            <a:pPr lvl="1"/>
            <a:r>
              <a:rPr lang="en-US"/>
              <a:t>bayesindependent </a:t>
            </a:r>
          </a:p>
          <a:p>
            <a:pPr lvl="1"/>
            <a:r>
              <a:rPr lang="en-US"/>
              <a:t>bayesregression </a:t>
            </a:r>
          </a:p>
          <a:p>
            <a:pPr lvl="1"/>
            <a:r>
              <a:rPr lang="en-US"/>
              <a:t>csglm </a:t>
            </a:r>
          </a:p>
          <a:p>
            <a:pPr lvl="1"/>
            <a:r>
              <a:rPr lang="en-US"/>
              <a:t>genlin </a:t>
            </a:r>
          </a:p>
          <a:p>
            <a:pPr marL="687388" lvl="1" indent="-230188"/>
            <a:r>
              <a:rPr lang="en-US"/>
              <a:t>genlinmixed </a:t>
            </a:r>
            <a:br>
              <a:rPr lang="en-US"/>
            </a:br>
            <a:br>
              <a:rPr lang="en-US"/>
            </a:br>
            <a:br>
              <a:rPr lang="en-US"/>
            </a:br>
            <a:br>
              <a:rPr lang="en-US"/>
            </a:br>
            <a:endParaRPr lang="en-US"/>
          </a:p>
          <a:p>
            <a:pPr marL="914400" lvl="1"/>
            <a:r>
              <a:rPr lang="en-US"/>
              <a:t>glm </a:t>
            </a:r>
          </a:p>
          <a:p>
            <a:pPr marL="914400" lvl="1"/>
            <a:r>
              <a:rPr lang="en-US"/>
              <a:t>linear </a:t>
            </a:r>
          </a:p>
          <a:p>
            <a:pPr marL="914400" lvl="1"/>
            <a:r>
              <a:rPr lang="en-US"/>
              <a:t>linear_elastic_net </a:t>
            </a:r>
          </a:p>
          <a:p>
            <a:pPr marL="914400" lvl="1"/>
            <a:r>
              <a:rPr lang="en-US"/>
              <a:t>linear_lasso </a:t>
            </a:r>
          </a:p>
          <a:p>
            <a:pPr marL="914400" lvl="1"/>
            <a:r>
              <a:rPr lang="en-US"/>
              <a:t>manova </a:t>
            </a:r>
          </a:p>
          <a:p>
            <a:pPr marL="914400" lvl="1"/>
            <a:r>
              <a:rPr lang="en-US"/>
              <a:t>mixed </a:t>
            </a:r>
          </a:p>
          <a:p>
            <a:pPr marL="914400" lvl="1"/>
            <a:r>
              <a:rPr lang="en-US"/>
              <a:t>oneway </a:t>
            </a:r>
          </a:p>
          <a:p>
            <a:pPr marL="914400" lvl="1"/>
            <a:r>
              <a:rPr lang="en-US"/>
              <a:t>regression </a:t>
            </a:r>
          </a:p>
          <a:p>
            <a:pPr marL="914400" lvl="1"/>
            <a:r>
              <a:rPr lang="en-US"/>
              <a:t>unianova</a:t>
            </a:r>
          </a:p>
          <a:p>
            <a:pPr marL="457200" lvl="1" indent="0">
              <a:buNone/>
            </a:pPr>
            <a:endParaRPr lang="en-US"/>
          </a:p>
        </p:txBody>
      </p:sp>
      <p:sp>
        <p:nvSpPr>
          <p:cNvPr id="6" name="TextBox 5">
            <a:extLst>
              <a:ext uri="{FF2B5EF4-FFF2-40B4-BE49-F238E27FC236}">
                <a16:creationId xmlns:a16="http://schemas.microsoft.com/office/drawing/2014/main" id="{3A5B7002-8D22-4727-8CA0-D1D88748F92F}"/>
              </a:ext>
            </a:extLst>
          </p:cNvPr>
          <p:cNvSpPr txBox="1"/>
          <p:nvPr/>
        </p:nvSpPr>
        <p:spPr>
          <a:xfrm>
            <a:off x="838200" y="5289259"/>
            <a:ext cx="5368954" cy="553998"/>
          </a:xfrm>
          <a:prstGeom prst="rect">
            <a:avLst/>
          </a:prstGeom>
          <a:noFill/>
        </p:spPr>
        <p:txBody>
          <a:bodyPr wrap="square" rtlCol="0">
            <a:spAutoFit/>
          </a:bodyPr>
          <a:lstStyle/>
          <a:p>
            <a:r>
              <a:rPr lang="en-US" sz="3000"/>
              <a:t>Question 2: Options</a:t>
            </a:r>
          </a:p>
        </p:txBody>
      </p:sp>
    </p:spTree>
    <p:extLst>
      <p:ext uri="{BB962C8B-B14F-4D97-AF65-F5344CB8AC3E}">
        <p14:creationId xmlns:p14="http://schemas.microsoft.com/office/powerpoint/2010/main" val="5930541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A1BD5-8E8D-4FF0-B856-1F867AC7F463}"/>
              </a:ext>
            </a:extLst>
          </p:cNvPr>
          <p:cNvSpPr>
            <a:spLocks noGrp="1"/>
          </p:cNvSpPr>
          <p:nvPr>
            <p:ph type="title"/>
          </p:nvPr>
        </p:nvSpPr>
        <p:spPr/>
        <p:txBody>
          <a:bodyPr/>
          <a:lstStyle/>
          <a:p>
            <a:r>
              <a:rPr lang="en-US"/>
              <a:t>Denominator degrees of freedom – </a:t>
            </a:r>
            <a:r>
              <a:rPr lang="en-US" sz="3200"/>
              <a:t>(continued)</a:t>
            </a:r>
            <a:endParaRPr lang="en-US"/>
          </a:p>
        </p:txBody>
      </p:sp>
      <p:sp>
        <p:nvSpPr>
          <p:cNvPr id="3" name="Content Placeholder 2">
            <a:extLst>
              <a:ext uri="{FF2B5EF4-FFF2-40B4-BE49-F238E27FC236}">
                <a16:creationId xmlns:a16="http://schemas.microsoft.com/office/drawing/2014/main" id="{72A9D146-EE02-4A1D-AA2C-4ADF1B316395}"/>
              </a:ext>
            </a:extLst>
          </p:cNvPr>
          <p:cNvSpPr>
            <a:spLocks noGrp="1"/>
          </p:cNvSpPr>
          <p:nvPr>
            <p:ph idx="1"/>
          </p:nvPr>
        </p:nvSpPr>
        <p:spPr/>
        <p:txBody>
          <a:bodyPr/>
          <a:lstStyle/>
          <a:p>
            <a:pPr marL="0" indent="0">
              <a:buNone/>
            </a:pPr>
            <a:r>
              <a:rPr lang="en-US"/>
              <a:t>mixed write with read by female</a:t>
            </a:r>
          </a:p>
          <a:p>
            <a:pPr marL="0" indent="0">
              <a:buNone/>
            </a:pPr>
            <a:r>
              <a:rPr lang="en-US"/>
              <a:t>/fixed read female</a:t>
            </a:r>
          </a:p>
          <a:p>
            <a:pPr marL="0" indent="0">
              <a:buNone/>
            </a:pPr>
            <a:r>
              <a:rPr lang="en-US"/>
              <a:t>/random intercept | subject(cid)</a:t>
            </a:r>
          </a:p>
          <a:p>
            <a:pPr marL="0" indent="0">
              <a:buNone/>
            </a:pPr>
            <a:r>
              <a:rPr lang="en-US"/>
              <a:t>/criteria dfmethod(kenwoodroger)</a:t>
            </a:r>
          </a:p>
          <a:p>
            <a:pPr marL="0" indent="0">
              <a:buNone/>
            </a:pPr>
            <a:r>
              <a:rPr lang="en-US"/>
              <a:t>/print = solution.</a:t>
            </a:r>
          </a:p>
        </p:txBody>
      </p:sp>
    </p:spTree>
    <p:extLst>
      <p:ext uri="{BB962C8B-B14F-4D97-AF65-F5344CB8AC3E}">
        <p14:creationId xmlns:p14="http://schemas.microsoft.com/office/powerpoint/2010/main" val="16978230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592F7-A3D3-4ED9-AD03-14C53E897CBA}"/>
              </a:ext>
            </a:extLst>
          </p:cNvPr>
          <p:cNvSpPr>
            <a:spLocks noGrp="1"/>
          </p:cNvSpPr>
          <p:nvPr>
            <p:ph type="title"/>
          </p:nvPr>
        </p:nvSpPr>
        <p:spPr/>
        <p:txBody>
          <a:bodyPr/>
          <a:lstStyle/>
          <a:p>
            <a:r>
              <a:rPr lang="en-US"/>
              <a:t>ML v. REML</a:t>
            </a:r>
          </a:p>
        </p:txBody>
      </p:sp>
      <p:sp>
        <p:nvSpPr>
          <p:cNvPr id="3" name="Content Placeholder 2">
            <a:extLst>
              <a:ext uri="{FF2B5EF4-FFF2-40B4-BE49-F238E27FC236}">
                <a16:creationId xmlns:a16="http://schemas.microsoft.com/office/drawing/2014/main" id="{AA258553-8635-462F-821F-C00F2891CC41}"/>
              </a:ext>
            </a:extLst>
          </p:cNvPr>
          <p:cNvSpPr>
            <a:spLocks noGrp="1"/>
          </p:cNvSpPr>
          <p:nvPr>
            <p:ph idx="1"/>
          </p:nvPr>
        </p:nvSpPr>
        <p:spPr/>
        <p:txBody>
          <a:bodyPr>
            <a:normAutofit/>
          </a:bodyPr>
          <a:lstStyle/>
          <a:p>
            <a:r>
              <a:rPr lang="en-US"/>
              <a:t>REML is default</a:t>
            </a:r>
          </a:p>
          <a:p>
            <a:r>
              <a:rPr lang="en-US"/>
              <a:t>Sample size </a:t>
            </a:r>
          </a:p>
          <a:p>
            <a:pPr lvl="1"/>
            <a:r>
              <a:rPr lang="en-US"/>
              <a:t>What is “small”? It’s a BIG question!</a:t>
            </a:r>
          </a:p>
          <a:p>
            <a:r>
              <a:rPr lang="en-US"/>
              <a:t>Model comparison</a:t>
            </a:r>
          </a:p>
          <a:p>
            <a:r>
              <a:rPr lang="en-US"/>
              <a:t>Use </a:t>
            </a:r>
            <a:r>
              <a:rPr lang="en-US" b="1"/>
              <a:t>ml</a:t>
            </a:r>
            <a:r>
              <a:rPr lang="en-US"/>
              <a:t> option on </a:t>
            </a:r>
            <a:r>
              <a:rPr lang="en-US" b="1"/>
              <a:t>method</a:t>
            </a:r>
            <a:r>
              <a:rPr lang="en-US"/>
              <a:t> subcommand</a:t>
            </a:r>
          </a:p>
        </p:txBody>
      </p:sp>
    </p:spTree>
    <p:extLst>
      <p:ext uri="{BB962C8B-B14F-4D97-AF65-F5344CB8AC3E}">
        <p14:creationId xmlns:p14="http://schemas.microsoft.com/office/powerpoint/2010/main" val="42295895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E8E8D-3F0C-48E5-B952-4729579571AB}"/>
              </a:ext>
            </a:extLst>
          </p:cNvPr>
          <p:cNvSpPr>
            <a:spLocks noGrp="1"/>
          </p:cNvSpPr>
          <p:nvPr>
            <p:ph type="title"/>
          </p:nvPr>
        </p:nvSpPr>
        <p:spPr/>
        <p:txBody>
          <a:bodyPr/>
          <a:lstStyle/>
          <a:p>
            <a:r>
              <a:rPr lang="en-US"/>
              <a:t>Question to audience</a:t>
            </a:r>
          </a:p>
        </p:txBody>
      </p:sp>
      <p:sp>
        <p:nvSpPr>
          <p:cNvPr id="3" name="Content Placeholder 2">
            <a:extLst>
              <a:ext uri="{FF2B5EF4-FFF2-40B4-BE49-F238E27FC236}">
                <a16:creationId xmlns:a16="http://schemas.microsoft.com/office/drawing/2014/main" id="{F1FDC810-5D5F-4364-AFA2-1DC3A2D35DC7}"/>
              </a:ext>
            </a:extLst>
          </p:cNvPr>
          <p:cNvSpPr>
            <a:spLocks noGrp="1"/>
          </p:cNvSpPr>
          <p:nvPr>
            <p:ph idx="1"/>
          </p:nvPr>
        </p:nvSpPr>
        <p:spPr/>
        <p:txBody>
          <a:bodyPr/>
          <a:lstStyle/>
          <a:p>
            <a:r>
              <a:rPr lang="en-US"/>
              <a:t>What rules of thumbs have you heard?</a:t>
            </a:r>
          </a:p>
          <a:p>
            <a:r>
              <a:rPr lang="en-US"/>
              <a:t>On what assumptions do these “rules” depend?</a:t>
            </a:r>
          </a:p>
        </p:txBody>
      </p:sp>
    </p:spTree>
    <p:extLst>
      <p:ext uri="{BB962C8B-B14F-4D97-AF65-F5344CB8AC3E}">
        <p14:creationId xmlns:p14="http://schemas.microsoft.com/office/powerpoint/2010/main" val="29619422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DC2A7-05F9-46FB-A512-8A35F658C726}"/>
              </a:ext>
            </a:extLst>
          </p:cNvPr>
          <p:cNvSpPr>
            <a:spLocks noGrp="1"/>
          </p:cNvSpPr>
          <p:nvPr>
            <p:ph type="title"/>
          </p:nvPr>
        </p:nvSpPr>
        <p:spPr/>
        <p:txBody>
          <a:bodyPr/>
          <a:lstStyle/>
          <a:p>
            <a:r>
              <a:rPr lang="en-US"/>
              <a:t>ML v. REML - continued</a:t>
            </a:r>
          </a:p>
        </p:txBody>
      </p:sp>
      <p:sp>
        <p:nvSpPr>
          <p:cNvPr id="3" name="Content Placeholder 2">
            <a:extLst>
              <a:ext uri="{FF2B5EF4-FFF2-40B4-BE49-F238E27FC236}">
                <a16:creationId xmlns:a16="http://schemas.microsoft.com/office/drawing/2014/main" id="{D23BE5E6-3173-43BF-B313-7B1D135B4B88}"/>
              </a:ext>
            </a:extLst>
          </p:cNvPr>
          <p:cNvSpPr>
            <a:spLocks noGrp="1"/>
          </p:cNvSpPr>
          <p:nvPr>
            <p:ph idx="1"/>
          </p:nvPr>
        </p:nvSpPr>
        <p:spPr/>
        <p:txBody>
          <a:bodyPr/>
          <a:lstStyle/>
          <a:p>
            <a:pPr marL="0" indent="0">
              <a:buNone/>
            </a:pPr>
            <a:r>
              <a:rPr lang="en-US"/>
              <a:t>mixed write with read by female</a:t>
            </a:r>
          </a:p>
          <a:p>
            <a:pPr marL="0" indent="0">
              <a:buNone/>
            </a:pPr>
            <a:r>
              <a:rPr lang="en-US"/>
              <a:t>/fixed read female</a:t>
            </a:r>
          </a:p>
          <a:p>
            <a:pPr marL="0" indent="0">
              <a:buNone/>
            </a:pPr>
            <a:r>
              <a:rPr lang="en-US"/>
              <a:t>/random intercept | subject(cid)</a:t>
            </a:r>
          </a:p>
          <a:p>
            <a:pPr marL="0" indent="0">
              <a:buNone/>
            </a:pPr>
            <a:r>
              <a:rPr lang="en-US"/>
              <a:t>/method ml</a:t>
            </a:r>
          </a:p>
          <a:p>
            <a:pPr marL="0" indent="0">
              <a:buNone/>
            </a:pPr>
            <a:r>
              <a:rPr lang="en-US"/>
              <a:t>/print = solution.</a:t>
            </a:r>
          </a:p>
          <a:p>
            <a:pPr marL="0" indent="0">
              <a:buNone/>
            </a:pPr>
            <a:endParaRPr lang="en-US"/>
          </a:p>
        </p:txBody>
      </p:sp>
    </p:spTree>
    <p:extLst>
      <p:ext uri="{BB962C8B-B14F-4D97-AF65-F5344CB8AC3E}">
        <p14:creationId xmlns:p14="http://schemas.microsoft.com/office/powerpoint/2010/main" val="22222881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87270-2D09-47EB-9B2E-D33640892F59}"/>
              </a:ext>
            </a:extLst>
          </p:cNvPr>
          <p:cNvSpPr>
            <a:spLocks noGrp="1"/>
          </p:cNvSpPr>
          <p:nvPr>
            <p:ph type="title"/>
          </p:nvPr>
        </p:nvSpPr>
        <p:spPr/>
        <p:txBody>
          <a:bodyPr/>
          <a:lstStyle/>
          <a:p>
            <a:r>
              <a:rPr lang="en-US"/>
              <a:t>Do you have any questions?</a:t>
            </a:r>
          </a:p>
        </p:txBody>
      </p:sp>
      <p:pic>
        <p:nvPicPr>
          <p:cNvPr id="9" name="Content Placeholder 8">
            <a:extLst>
              <a:ext uri="{FF2B5EF4-FFF2-40B4-BE49-F238E27FC236}">
                <a16:creationId xmlns:a16="http://schemas.microsoft.com/office/drawing/2014/main" id="{B366B8A3-3819-4009-9682-E43CDBF12519}"/>
              </a:ext>
              <a:ext uri="{C183D7F6-B498-43B3-948B-1728B52AA6E4}">
                <adec:decorative xmlns:adec="http://schemas.microsoft.com/office/drawing/2017/decorative" val="1"/>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4349996" y="1825625"/>
            <a:ext cx="3492007" cy="4351338"/>
          </a:xfrm>
        </p:spPr>
      </p:pic>
    </p:spTree>
    <p:extLst>
      <p:ext uri="{BB962C8B-B14F-4D97-AF65-F5344CB8AC3E}">
        <p14:creationId xmlns:p14="http://schemas.microsoft.com/office/powerpoint/2010/main" val="7435776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65D14-FB48-4DD1-BF63-B7C6428211BE}"/>
              </a:ext>
            </a:extLst>
          </p:cNvPr>
          <p:cNvSpPr>
            <a:spLocks noGrp="1"/>
          </p:cNvSpPr>
          <p:nvPr>
            <p:ph type="title"/>
          </p:nvPr>
        </p:nvSpPr>
        <p:spPr/>
        <p:txBody>
          <a:bodyPr/>
          <a:lstStyle/>
          <a:p>
            <a:r>
              <a:rPr lang="en-US"/>
              <a:t>Let’s take a short break!</a:t>
            </a:r>
          </a:p>
        </p:txBody>
      </p:sp>
      <p:pic>
        <p:nvPicPr>
          <p:cNvPr id="5" name="Content Placeholder 4">
            <a:extLst>
              <a:ext uri="{FF2B5EF4-FFF2-40B4-BE49-F238E27FC236}">
                <a16:creationId xmlns:a16="http://schemas.microsoft.com/office/drawing/2014/main" id="{6BC8A39E-4831-48FD-B72A-68502BAC03EE}"/>
              </a:ext>
              <a:ext uri="{C183D7F6-B498-43B3-948B-1728B52AA6E4}">
                <adec:decorative xmlns:adec="http://schemas.microsoft.com/office/drawing/2017/decorative" val="1"/>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168162" y="1758331"/>
            <a:ext cx="3810148" cy="4351338"/>
          </a:xfrm>
        </p:spPr>
      </p:pic>
    </p:spTree>
    <p:extLst>
      <p:ext uri="{BB962C8B-B14F-4D97-AF65-F5344CB8AC3E}">
        <p14:creationId xmlns:p14="http://schemas.microsoft.com/office/powerpoint/2010/main" val="1553854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93DC9-F2FB-47C0-ABEF-DE71953C44D6}"/>
              </a:ext>
            </a:extLst>
          </p:cNvPr>
          <p:cNvSpPr>
            <a:spLocks noGrp="1"/>
          </p:cNvSpPr>
          <p:nvPr>
            <p:ph type="title"/>
          </p:nvPr>
        </p:nvSpPr>
        <p:spPr/>
        <p:txBody>
          <a:bodyPr/>
          <a:lstStyle/>
          <a:p>
            <a:r>
              <a:rPr lang="en-US"/>
              <a:t>Different types of multilevel data</a:t>
            </a:r>
          </a:p>
        </p:txBody>
      </p:sp>
      <p:sp>
        <p:nvSpPr>
          <p:cNvPr id="3" name="Text Placeholder 2">
            <a:extLst>
              <a:ext uri="{FF2B5EF4-FFF2-40B4-BE49-F238E27FC236}">
                <a16:creationId xmlns:a16="http://schemas.microsoft.com/office/drawing/2014/main" id="{FAF173CE-55AB-45A4-952C-5813AE5D443A}"/>
              </a:ext>
            </a:extLst>
          </p:cNvPr>
          <p:cNvSpPr>
            <a:spLocks noGrp="1"/>
          </p:cNvSpPr>
          <p:nvPr>
            <p:ph type="body" idx="1"/>
          </p:nvPr>
        </p:nvSpPr>
        <p:spPr/>
        <p:txBody>
          <a:bodyPr/>
          <a:lstStyle/>
          <a:p>
            <a:r>
              <a:rPr lang="en-US"/>
              <a:t>Repeated Measures data</a:t>
            </a:r>
          </a:p>
        </p:txBody>
      </p:sp>
      <p:sp>
        <p:nvSpPr>
          <p:cNvPr id="4" name="Content Placeholder 3">
            <a:extLst>
              <a:ext uri="{FF2B5EF4-FFF2-40B4-BE49-F238E27FC236}">
                <a16:creationId xmlns:a16="http://schemas.microsoft.com/office/drawing/2014/main" id="{E4E785F2-5CA7-4952-BEA3-ECC9C11F3614}"/>
              </a:ext>
            </a:extLst>
          </p:cNvPr>
          <p:cNvSpPr>
            <a:spLocks noGrp="1"/>
          </p:cNvSpPr>
          <p:nvPr>
            <p:ph sz="half" idx="2"/>
          </p:nvPr>
        </p:nvSpPr>
        <p:spPr/>
        <p:txBody>
          <a:bodyPr/>
          <a:lstStyle/>
          <a:p>
            <a:r>
              <a:rPr lang="en-US"/>
              <a:t>Time nested in person</a:t>
            </a:r>
          </a:p>
          <a:p>
            <a:pPr lvl="1"/>
            <a:r>
              <a:rPr lang="en-US"/>
              <a:t>Level 1: time</a:t>
            </a:r>
          </a:p>
          <a:p>
            <a:pPr lvl="1"/>
            <a:r>
              <a:rPr lang="en-US"/>
              <a:t>Level 2: person</a:t>
            </a:r>
          </a:p>
        </p:txBody>
      </p:sp>
      <p:sp>
        <p:nvSpPr>
          <p:cNvPr id="5" name="Text Placeholder 4">
            <a:extLst>
              <a:ext uri="{FF2B5EF4-FFF2-40B4-BE49-F238E27FC236}">
                <a16:creationId xmlns:a16="http://schemas.microsoft.com/office/drawing/2014/main" id="{7D644969-104E-410C-BE68-E65732E7E174}"/>
              </a:ext>
            </a:extLst>
          </p:cNvPr>
          <p:cNvSpPr>
            <a:spLocks noGrp="1"/>
          </p:cNvSpPr>
          <p:nvPr>
            <p:ph type="body" sz="quarter" idx="3"/>
          </p:nvPr>
        </p:nvSpPr>
        <p:spPr/>
        <p:txBody>
          <a:bodyPr/>
          <a:lstStyle/>
          <a:p>
            <a:r>
              <a:rPr lang="en-US"/>
              <a:t>Cluster data</a:t>
            </a:r>
          </a:p>
        </p:txBody>
      </p:sp>
      <p:sp>
        <p:nvSpPr>
          <p:cNvPr id="6" name="Content Placeholder 5">
            <a:extLst>
              <a:ext uri="{FF2B5EF4-FFF2-40B4-BE49-F238E27FC236}">
                <a16:creationId xmlns:a16="http://schemas.microsoft.com/office/drawing/2014/main" id="{A1F647FE-2B73-4205-AF84-A38D14031A80}"/>
              </a:ext>
            </a:extLst>
          </p:cNvPr>
          <p:cNvSpPr>
            <a:spLocks noGrp="1"/>
          </p:cNvSpPr>
          <p:nvPr>
            <p:ph sz="quarter" idx="4"/>
          </p:nvPr>
        </p:nvSpPr>
        <p:spPr/>
        <p:txBody>
          <a:bodyPr/>
          <a:lstStyle/>
          <a:p>
            <a:r>
              <a:rPr lang="en-US"/>
              <a:t>People or things nested in clusters</a:t>
            </a:r>
          </a:p>
          <a:p>
            <a:pPr lvl="1"/>
            <a:r>
              <a:rPr lang="en-US"/>
              <a:t>Students in classrooms</a:t>
            </a:r>
          </a:p>
          <a:p>
            <a:pPr lvl="1"/>
            <a:r>
              <a:rPr lang="en-US"/>
              <a:t>Patients in hospitals</a:t>
            </a:r>
          </a:p>
          <a:p>
            <a:r>
              <a:rPr lang="en-US"/>
              <a:t>Level 1: students/patients</a:t>
            </a:r>
          </a:p>
          <a:p>
            <a:r>
              <a:rPr lang="en-US"/>
              <a:t>Level 2: classrooms/hospitals</a:t>
            </a:r>
          </a:p>
        </p:txBody>
      </p:sp>
    </p:spTree>
    <p:extLst>
      <p:ext uri="{BB962C8B-B14F-4D97-AF65-F5344CB8AC3E}">
        <p14:creationId xmlns:p14="http://schemas.microsoft.com/office/powerpoint/2010/main" val="2290308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93DC9-F2FB-47C0-ABEF-DE71953C44D6}"/>
              </a:ext>
            </a:extLst>
          </p:cNvPr>
          <p:cNvSpPr>
            <a:spLocks noGrp="1"/>
          </p:cNvSpPr>
          <p:nvPr>
            <p:ph type="title"/>
          </p:nvPr>
        </p:nvSpPr>
        <p:spPr/>
        <p:txBody>
          <a:bodyPr/>
          <a:lstStyle/>
          <a:p>
            <a:r>
              <a:rPr lang="en-US"/>
              <a:t>Data structure</a:t>
            </a:r>
          </a:p>
        </p:txBody>
      </p:sp>
      <p:sp>
        <p:nvSpPr>
          <p:cNvPr id="3" name="Text Placeholder 2">
            <a:extLst>
              <a:ext uri="{FF2B5EF4-FFF2-40B4-BE49-F238E27FC236}">
                <a16:creationId xmlns:a16="http://schemas.microsoft.com/office/drawing/2014/main" id="{FAF173CE-55AB-45A4-952C-5813AE5D443A}"/>
              </a:ext>
            </a:extLst>
          </p:cNvPr>
          <p:cNvSpPr>
            <a:spLocks noGrp="1"/>
          </p:cNvSpPr>
          <p:nvPr>
            <p:ph type="body" idx="1"/>
          </p:nvPr>
        </p:nvSpPr>
        <p:spPr/>
        <p:txBody>
          <a:bodyPr/>
          <a:lstStyle/>
          <a:p>
            <a:r>
              <a:rPr lang="en-US"/>
              <a:t>Single level models</a:t>
            </a:r>
          </a:p>
        </p:txBody>
      </p:sp>
      <p:sp>
        <p:nvSpPr>
          <p:cNvPr id="4" name="Content Placeholder 3">
            <a:extLst>
              <a:ext uri="{FF2B5EF4-FFF2-40B4-BE49-F238E27FC236}">
                <a16:creationId xmlns:a16="http://schemas.microsoft.com/office/drawing/2014/main" id="{E4E785F2-5CA7-4952-BEA3-ECC9C11F3614}"/>
              </a:ext>
            </a:extLst>
          </p:cNvPr>
          <p:cNvSpPr>
            <a:spLocks noGrp="1"/>
          </p:cNvSpPr>
          <p:nvPr>
            <p:ph sz="half" idx="2"/>
          </p:nvPr>
        </p:nvSpPr>
        <p:spPr/>
        <p:txBody>
          <a:bodyPr/>
          <a:lstStyle/>
          <a:p>
            <a:r>
              <a:rPr lang="en-US"/>
              <a:t>Wide format</a:t>
            </a:r>
          </a:p>
          <a:p>
            <a:r>
              <a:rPr lang="en-US"/>
              <a:t>One row per subject</a:t>
            </a:r>
          </a:p>
          <a:p>
            <a:r>
              <a:rPr lang="en-US"/>
              <a:t>Missing data</a:t>
            </a:r>
          </a:p>
        </p:txBody>
      </p:sp>
      <p:sp>
        <p:nvSpPr>
          <p:cNvPr id="5" name="Text Placeholder 4">
            <a:extLst>
              <a:ext uri="{FF2B5EF4-FFF2-40B4-BE49-F238E27FC236}">
                <a16:creationId xmlns:a16="http://schemas.microsoft.com/office/drawing/2014/main" id="{7D644969-104E-410C-BE68-E65732E7E174}"/>
              </a:ext>
            </a:extLst>
          </p:cNvPr>
          <p:cNvSpPr>
            <a:spLocks noGrp="1"/>
          </p:cNvSpPr>
          <p:nvPr>
            <p:ph type="body" sz="quarter" idx="3"/>
          </p:nvPr>
        </p:nvSpPr>
        <p:spPr/>
        <p:txBody>
          <a:bodyPr/>
          <a:lstStyle/>
          <a:p>
            <a:r>
              <a:rPr lang="en-US"/>
              <a:t>Multilevel models</a:t>
            </a:r>
          </a:p>
        </p:txBody>
      </p:sp>
      <p:sp>
        <p:nvSpPr>
          <p:cNvPr id="6" name="Content Placeholder 5">
            <a:extLst>
              <a:ext uri="{FF2B5EF4-FFF2-40B4-BE49-F238E27FC236}">
                <a16:creationId xmlns:a16="http://schemas.microsoft.com/office/drawing/2014/main" id="{A1F647FE-2B73-4205-AF84-A38D14031A80}"/>
              </a:ext>
            </a:extLst>
          </p:cNvPr>
          <p:cNvSpPr>
            <a:spLocks noGrp="1"/>
          </p:cNvSpPr>
          <p:nvPr>
            <p:ph sz="quarter" idx="4"/>
          </p:nvPr>
        </p:nvSpPr>
        <p:spPr/>
        <p:txBody>
          <a:bodyPr/>
          <a:lstStyle/>
          <a:p>
            <a:r>
              <a:rPr lang="en-US"/>
              <a:t>Long format</a:t>
            </a:r>
          </a:p>
          <a:p>
            <a:r>
              <a:rPr lang="en-US"/>
              <a:t>Multiple rows per subject</a:t>
            </a:r>
          </a:p>
          <a:p>
            <a:pPr lvl="1"/>
            <a:r>
              <a:rPr lang="en-US"/>
              <a:t>Need level 2 identifier</a:t>
            </a:r>
          </a:p>
          <a:p>
            <a:r>
              <a:rPr lang="en-US"/>
              <a:t>Missing data</a:t>
            </a:r>
          </a:p>
        </p:txBody>
      </p:sp>
    </p:spTree>
    <p:extLst>
      <p:ext uri="{BB962C8B-B14F-4D97-AF65-F5344CB8AC3E}">
        <p14:creationId xmlns:p14="http://schemas.microsoft.com/office/powerpoint/2010/main" val="3382016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93DC9-F2FB-47C0-ABEF-DE71953C44D6}"/>
              </a:ext>
            </a:extLst>
          </p:cNvPr>
          <p:cNvSpPr>
            <a:spLocks noGrp="1"/>
          </p:cNvSpPr>
          <p:nvPr>
            <p:ph type="title"/>
          </p:nvPr>
        </p:nvSpPr>
        <p:spPr/>
        <p:txBody>
          <a:bodyPr/>
          <a:lstStyle/>
          <a:p>
            <a:r>
              <a:rPr lang="en-US"/>
              <a:t>Data structure</a:t>
            </a:r>
          </a:p>
        </p:txBody>
      </p:sp>
      <p:sp>
        <p:nvSpPr>
          <p:cNvPr id="3" name="Text Placeholder 2">
            <a:extLst>
              <a:ext uri="{FF2B5EF4-FFF2-40B4-BE49-F238E27FC236}">
                <a16:creationId xmlns:a16="http://schemas.microsoft.com/office/drawing/2014/main" id="{FAF173CE-55AB-45A4-952C-5813AE5D443A}"/>
              </a:ext>
            </a:extLst>
          </p:cNvPr>
          <p:cNvSpPr>
            <a:spLocks noGrp="1"/>
          </p:cNvSpPr>
          <p:nvPr>
            <p:ph type="body" idx="1"/>
          </p:nvPr>
        </p:nvSpPr>
        <p:spPr/>
        <p:txBody>
          <a:bodyPr/>
          <a:lstStyle/>
          <a:p>
            <a:r>
              <a:rPr lang="en-US"/>
              <a:t>Single level models</a:t>
            </a:r>
          </a:p>
        </p:txBody>
      </p:sp>
      <p:pic>
        <p:nvPicPr>
          <p:cNvPr id="10" name="Content Placeholder 9">
            <a:extLst>
              <a:ext uri="{FF2B5EF4-FFF2-40B4-BE49-F238E27FC236}">
                <a16:creationId xmlns:a16="http://schemas.microsoft.com/office/drawing/2014/main" id="{7E62BB2F-CD2B-4000-BF6C-9B0A2C015D3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45804" y="2796114"/>
            <a:ext cx="3695797" cy="3053523"/>
          </a:xfrm>
        </p:spPr>
      </p:pic>
      <p:sp>
        <p:nvSpPr>
          <p:cNvPr id="5" name="Text Placeholder 4">
            <a:extLst>
              <a:ext uri="{FF2B5EF4-FFF2-40B4-BE49-F238E27FC236}">
                <a16:creationId xmlns:a16="http://schemas.microsoft.com/office/drawing/2014/main" id="{7D644969-104E-410C-BE68-E65732E7E174}"/>
              </a:ext>
            </a:extLst>
          </p:cNvPr>
          <p:cNvSpPr>
            <a:spLocks noGrp="1"/>
          </p:cNvSpPr>
          <p:nvPr>
            <p:ph type="body" sz="quarter" idx="3"/>
          </p:nvPr>
        </p:nvSpPr>
        <p:spPr/>
        <p:txBody>
          <a:bodyPr/>
          <a:lstStyle/>
          <a:p>
            <a:r>
              <a:rPr lang="en-US"/>
              <a:t>Multilevel models</a:t>
            </a:r>
          </a:p>
        </p:txBody>
      </p:sp>
      <p:pic>
        <p:nvPicPr>
          <p:cNvPr id="16" name="Content Placeholder 15">
            <a:extLst>
              <a:ext uri="{FF2B5EF4-FFF2-40B4-BE49-F238E27FC236}">
                <a16:creationId xmlns:a16="http://schemas.microsoft.com/office/drawing/2014/main" id="{29616267-9FE4-4024-963B-7AF562004A46}"/>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172200" y="2747127"/>
            <a:ext cx="4495918" cy="3102510"/>
          </a:xfrm>
        </p:spPr>
      </p:pic>
    </p:spTree>
    <p:extLst>
      <p:ext uri="{BB962C8B-B14F-4D97-AF65-F5344CB8AC3E}">
        <p14:creationId xmlns:p14="http://schemas.microsoft.com/office/powerpoint/2010/main" val="29728934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2284</TotalTime>
  <Words>1791</Words>
  <Application>Microsoft Office PowerPoint</Application>
  <PresentationFormat>Widescreen</PresentationFormat>
  <Paragraphs>349</Paragraphs>
  <Slides>65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65</vt:i4>
      </vt:variant>
    </vt:vector>
  </HeadingPairs>
  <TitlesOfParts>
    <vt:vector size="69" baseType="lpstr">
      <vt:lpstr>Arial</vt:lpstr>
      <vt:lpstr>Calibri</vt:lpstr>
      <vt:lpstr>Calibri Light</vt:lpstr>
      <vt:lpstr>Office Theme</vt:lpstr>
      <vt:lpstr>Using the SPSS Mixed Command</vt:lpstr>
      <vt:lpstr>Content of workshop</vt:lpstr>
      <vt:lpstr>Introduction</vt:lpstr>
      <vt:lpstr>Type of models</vt:lpstr>
      <vt:lpstr>Questions for the audience</vt:lpstr>
      <vt:lpstr>Answers</vt:lpstr>
      <vt:lpstr>Different types of multilevel data</vt:lpstr>
      <vt:lpstr>Data structure</vt:lpstr>
      <vt:lpstr>Data structure</vt:lpstr>
      <vt:lpstr>Data structure with missing data</vt:lpstr>
      <vt:lpstr>Repeated measures data</vt:lpstr>
      <vt:lpstr>Restructuring data</vt:lpstr>
      <vt:lpstr>Comparing wide and long form</vt:lpstr>
      <vt:lpstr>Varstocases example</vt:lpstr>
      <vt:lpstr>Question to audience</vt:lpstr>
      <vt:lpstr>Answers</vt:lpstr>
      <vt:lpstr>A few housekeeping things</vt:lpstr>
      <vt:lpstr>Do you have any questions?</vt:lpstr>
      <vt:lpstr>Repeated measures</vt:lpstr>
      <vt:lpstr>Question to audience</vt:lpstr>
      <vt:lpstr>Answers</vt:lpstr>
      <vt:lpstr>The mixed command with the repeated subcommand</vt:lpstr>
      <vt:lpstr>The mixed command with the repeated subcommand - output</vt:lpstr>
      <vt:lpstr>Covariance structures – Quoted from SPSS Command Syntax Reference Guide – partial list</vt:lpstr>
      <vt:lpstr>Covariance structures – Quoted from SPSS Command Syntax Reference Guide – partial list (continued)</vt:lpstr>
      <vt:lpstr>Choosing a covariance matrix</vt:lpstr>
      <vt:lpstr>Do you have any questions?</vt:lpstr>
      <vt:lpstr>Clustered data</vt:lpstr>
      <vt:lpstr>New example dataset</vt:lpstr>
      <vt:lpstr>Questions to audience</vt:lpstr>
      <vt:lpstr>Answers</vt:lpstr>
      <vt:lpstr>Comparing the syntax</vt:lpstr>
      <vt:lpstr>Comparing the results</vt:lpstr>
      <vt:lpstr>Complete output</vt:lpstr>
      <vt:lpstr>Measuring the extent of the clustering</vt:lpstr>
      <vt:lpstr>Getting a little more information: emmeans</vt:lpstr>
      <vt:lpstr>Adding the emmeans subcommand</vt:lpstr>
      <vt:lpstr>Results using the emmeans subcommand</vt:lpstr>
      <vt:lpstr>Adding more predictors</vt:lpstr>
      <vt:lpstr>Output</vt:lpstr>
      <vt:lpstr>Output - continued</vt:lpstr>
      <vt:lpstr>Do you have any questions?</vt:lpstr>
      <vt:lpstr>Random slopes</vt:lpstr>
      <vt:lpstr>Questions to audience</vt:lpstr>
      <vt:lpstr>Answers</vt:lpstr>
      <vt:lpstr>Adding a random slope</vt:lpstr>
      <vt:lpstr>Watch for warning messages!</vt:lpstr>
      <vt:lpstr>Choosing a covariance structure</vt:lpstr>
      <vt:lpstr>Try it yourself</vt:lpstr>
      <vt:lpstr>Warning added to output</vt:lpstr>
      <vt:lpstr>Comparing covariance structures</vt:lpstr>
      <vt:lpstr>Output - Model dimension</vt:lpstr>
      <vt:lpstr>Output – Information criteria</vt:lpstr>
      <vt:lpstr>Output – CD and ICC</vt:lpstr>
      <vt:lpstr>Output – Fixed effects</vt:lpstr>
      <vt:lpstr>Output – Covariance parameters</vt:lpstr>
      <vt:lpstr>Tests of random effects</vt:lpstr>
      <vt:lpstr>Changing the confidence intervals</vt:lpstr>
      <vt:lpstr>Denominator degrees of freedom (ddf)</vt:lpstr>
      <vt:lpstr>Denominator degrees of freedom – (continued)</vt:lpstr>
      <vt:lpstr>ML v. REML</vt:lpstr>
      <vt:lpstr>Question to audience</vt:lpstr>
      <vt:lpstr>ML v. REML - continued</vt:lpstr>
      <vt:lpstr>Do you have any questions?</vt:lpstr>
      <vt:lpstr>Let’s take a short break!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the SPSS Mixed Command</dc:title>
  <dc:creator>cwells</dc:creator>
  <cp:lastModifiedBy>Andy Lin</cp:lastModifiedBy>
  <cp:revision>103</cp:revision>
  <dcterms:created xsi:type="dcterms:W3CDTF">2025-05-17T16:35:05Z</dcterms:created>
  <dcterms:modified xsi:type="dcterms:W3CDTF">2025-05-19T18:27:24Z</dcterms:modified>
</cp:coreProperties>
</file>