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4" r:id="rId2"/>
    <p:sldId id="545" r:id="rId3"/>
    <p:sldId id="546" r:id="rId4"/>
    <p:sldId id="547" r:id="rId5"/>
    <p:sldId id="548" r:id="rId6"/>
    <p:sldId id="587" r:id="rId7"/>
    <p:sldId id="588" r:id="rId8"/>
    <p:sldId id="549" r:id="rId9"/>
    <p:sldId id="550" r:id="rId10"/>
    <p:sldId id="553" r:id="rId11"/>
    <p:sldId id="552" r:id="rId12"/>
    <p:sldId id="551" r:id="rId13"/>
    <p:sldId id="554" r:id="rId14"/>
    <p:sldId id="555" r:id="rId15"/>
    <p:sldId id="556" r:id="rId16"/>
    <p:sldId id="557" r:id="rId17"/>
    <p:sldId id="558" r:id="rId18"/>
    <p:sldId id="559" r:id="rId19"/>
    <p:sldId id="591" r:id="rId20"/>
    <p:sldId id="589" r:id="rId21"/>
    <p:sldId id="590" r:id="rId22"/>
    <p:sldId id="583" r:id="rId23"/>
    <p:sldId id="565" r:id="rId24"/>
    <p:sldId id="560" r:id="rId25"/>
    <p:sldId id="561" r:id="rId26"/>
    <p:sldId id="562" r:id="rId27"/>
    <p:sldId id="563" r:id="rId28"/>
    <p:sldId id="564" r:id="rId29"/>
    <p:sldId id="566" r:id="rId30"/>
    <p:sldId id="567" r:id="rId31"/>
    <p:sldId id="568" r:id="rId32"/>
    <p:sldId id="584" r:id="rId33"/>
    <p:sldId id="569" r:id="rId34"/>
    <p:sldId id="570" r:id="rId35"/>
    <p:sldId id="571" r:id="rId36"/>
    <p:sldId id="572" r:id="rId37"/>
    <p:sldId id="573" r:id="rId38"/>
    <p:sldId id="585" r:id="rId39"/>
    <p:sldId id="576" r:id="rId40"/>
    <p:sldId id="574" r:id="rId41"/>
    <p:sldId id="596" r:id="rId42"/>
    <p:sldId id="575" r:id="rId43"/>
    <p:sldId id="577" r:id="rId44"/>
    <p:sldId id="578" r:id="rId45"/>
    <p:sldId id="452" r:id="rId46"/>
    <p:sldId id="579" r:id="rId47"/>
    <p:sldId id="592" r:id="rId48"/>
    <p:sldId id="593" r:id="rId49"/>
    <p:sldId id="594" r:id="rId50"/>
    <p:sldId id="45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880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421A-B12A-34B6-41E1-CC63CD82B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E2EDA-2853-ED49-2CFB-56F4A9F50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26C85-886E-C646-BA81-ECEF8430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DA001-406F-63CD-4205-0FF8141D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691B6-4A02-BC63-B9D7-666A917F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6A5D-3373-FBF7-772E-6B04538B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F02F8-5B06-0D8E-8FAA-CFE75E9A1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ADB35-6412-6D7E-9C3A-7F30EDAD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9F8DE-7DF0-A460-38A9-459E9A2E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CFE6C-009F-537F-27FF-97CB6A75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791D89-6BB1-CB25-1785-7B9581362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0779C-5723-60F2-07F9-89E6D53D3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7DF6-B23F-8FD2-9A3E-31642401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2BFFC-5D0D-C7C9-A38E-B5561DFC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C3E58-E188-7008-0A89-AD9B0A97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8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34A94-52DB-4356-AC47-B081B7F4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27621-D1EF-4236-A3EE-6EB0B2AC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28CD-A606-48E1-A10C-80C824B9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610ED-B8B5-48EC-8008-3682DACC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98EB-F245-4872-95AA-880E67AE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5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8D4A-2802-21C8-3931-C306CB97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B203-F57F-E1DE-8819-71E9F6599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765E3-B8E6-6376-1820-2EF19E8A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A35FA-E301-D267-0838-60D7599E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ECB32-81DC-F05E-6A7A-7C1673A6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F75A-F6AA-958B-D262-FD83820D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C3309-5DB7-D299-3296-5F2913381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93F1C-1CA9-9B94-A2E4-050BBD4A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F715B-9160-FF11-8F29-8C49AC7C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45CB8-AE93-E9FC-E1D8-100B6752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0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FB29-E632-6268-1A3F-BAA2F14D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8A954-B37B-FB6E-91A6-7B585E676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4AF7B-4F5F-0F7E-A38B-AB7F5E56B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A54C0-541D-85B1-97C0-B87DD349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6EE04-5BB0-80CA-FF10-F136B1A6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085AE-3195-311D-F51A-07107867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2900-C78C-D80C-B795-AA26AC5D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2C320-CDF9-FC0D-6D8E-FEAA445FE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E23A9-72DB-393A-8661-4133171CE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58D66-E29F-6203-3EDB-DD80F4DEC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A5840-E1BD-1F8D-21CE-7723E541D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4BCE9A-FE6E-C562-10B9-5C680393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9743D-63B3-BD94-5422-FD8DDD87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AEF6E3-F2D3-4500-7856-689D7D45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F6542-A436-209F-617B-80CE766F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7C043-5A32-6752-92AF-4E07B0B1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DE126-DD81-143B-3470-F6AC3612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737AC-C06F-08EE-42BB-03643481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DA751-748C-2EDA-802A-460C1175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079DD-D779-AF89-72FE-736B0848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14C95-A00B-FDD4-A2C6-B7148F34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87DC1-FB60-FF8B-9B33-5766593D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517A-B492-D06B-7BB3-3B91044FE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091C0-2CBC-CB17-725F-13B2EE6EF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BA895-4C3C-D56E-F73E-FD8057E3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DC735-F661-268D-4650-3955016C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BB9F4-8042-B16B-7422-2466CE4F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9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C8A3-B4C7-09B7-F56B-895BE484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B8BAA-F599-DE1B-AFCE-5460547F0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4AA42-0327-DF21-11D3-C3F652B5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BF76F-5A1C-2672-2A84-4584799A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9F5E-7F6D-9B06-6696-B530A58F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710A0-6F88-29BE-4DF9-4DEB568B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03206-A6B3-F24A-BB68-E8BB689D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EFD1F-3935-DC94-0121-E45DB304C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DE6A-11C5-33C9-6BC0-BBE2F397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1AB065-E4FF-406D-9818-4CF1D82FABC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F41E-69E9-60A7-32E6-D42500008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6411E-1663-0F6F-F24F-9C5A9D703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45BC8-8DBE-4D58-9F9C-CCAB11EB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5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F77D-A396-4FCD-A7AE-20ED935B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Disaggregating level 1 and level 2 effects</a:t>
            </a:r>
          </a:p>
        </p:txBody>
      </p:sp>
    </p:spTree>
    <p:extLst>
      <p:ext uri="{BB962C8B-B14F-4D97-AF65-F5344CB8AC3E}">
        <p14:creationId xmlns:p14="http://schemas.microsoft.com/office/powerpoint/2010/main" val="320095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F892-5969-4BB8-ACAA-2993A533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interaction terms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532B3-DECA-4F73-8A0A-1EEAC6E0B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 to </a:t>
            </a:r>
            <a:r>
              <a:rPr lang="en-US" b="1"/>
              <a:t>fixed</a:t>
            </a:r>
            <a:r>
              <a:rPr lang="en-US"/>
              <a:t> subcommand (along with lower-order effects)</a:t>
            </a:r>
          </a:p>
          <a:p>
            <a:pPr lvl="1"/>
            <a:r>
              <a:rPr lang="en-US"/>
              <a:t>Use SPSS keyword </a:t>
            </a:r>
            <a:r>
              <a:rPr lang="en-US" b="1"/>
              <a:t>by</a:t>
            </a:r>
            <a:r>
              <a:rPr lang="en-US"/>
              <a:t> or *</a:t>
            </a:r>
          </a:p>
          <a:p>
            <a:r>
              <a:rPr lang="en-US"/>
              <a:t>Can be added to </a:t>
            </a:r>
            <a:r>
              <a:rPr lang="en-US" b="1"/>
              <a:t>random</a:t>
            </a:r>
            <a:r>
              <a:rPr lang="en-US"/>
              <a:t> subcommand in some situations</a:t>
            </a:r>
          </a:p>
          <a:p>
            <a:pPr lvl="1"/>
            <a:r>
              <a:rPr lang="en-US"/>
              <a:t>Use SPSS keyword </a:t>
            </a:r>
            <a:r>
              <a:rPr lang="en-US" b="1"/>
              <a:t>by</a:t>
            </a:r>
            <a:r>
              <a:rPr lang="en-US"/>
              <a:t> or *</a:t>
            </a:r>
          </a:p>
          <a:p>
            <a:r>
              <a:rPr lang="en-US"/>
              <a:t>Can be used on </a:t>
            </a:r>
            <a:r>
              <a:rPr lang="en-US" b="1"/>
              <a:t>emmeans</a:t>
            </a:r>
            <a:r>
              <a:rPr lang="en-US"/>
              <a:t> subcommand (categorical by categorical)</a:t>
            </a:r>
          </a:p>
        </p:txBody>
      </p:sp>
    </p:spTree>
    <p:extLst>
      <p:ext uri="{BB962C8B-B14F-4D97-AF65-F5344CB8AC3E}">
        <p14:creationId xmlns:p14="http://schemas.microsoft.com/office/powerpoint/2010/main" val="286353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EA5C-6FB6-4EF9-93B1-00EA3A36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Mixed</a:t>
            </a:r>
            <a:r>
              <a:rPr lang="en-US"/>
              <a:t> command with categorical by categorical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037E-4C16-4CE6-9E1F-10A37475D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Predictors </a:t>
            </a:r>
            <a:r>
              <a:rPr lang="en-US" b="1"/>
              <a:t>female</a:t>
            </a:r>
            <a:r>
              <a:rPr lang="en-US"/>
              <a:t> and </a:t>
            </a:r>
            <a:r>
              <a:rPr lang="en-US" b="1"/>
              <a:t>prog</a:t>
            </a:r>
            <a:r>
              <a:rPr lang="en-US"/>
              <a:t> are both level 1</a:t>
            </a:r>
          </a:p>
          <a:p>
            <a:pPr marL="0" indent="0">
              <a:buNone/>
            </a:pPr>
            <a:r>
              <a:rPr lang="en-US"/>
              <a:t>mixed write by female prog </a:t>
            </a:r>
            <a:br>
              <a:rPr lang="en-US"/>
            </a:br>
            <a:r>
              <a:rPr lang="en-US"/>
              <a:t>/fixed female prog female*prog </a:t>
            </a:r>
            <a:br>
              <a:rPr lang="en-US"/>
            </a:br>
            <a:r>
              <a:rPr lang="en-US"/>
              <a:t>/random intercept | subject(cid) </a:t>
            </a:r>
            <a:br>
              <a:rPr lang="en-US"/>
            </a:br>
            <a:r>
              <a:rPr lang="en-US"/>
              <a:t>/print = solution </a:t>
            </a:r>
            <a:br>
              <a:rPr lang="en-US"/>
            </a:br>
            <a:r>
              <a:rPr lang="en-US"/>
              <a:t>/emmeans = tables(female*prog).</a:t>
            </a:r>
          </a:p>
        </p:txBody>
      </p:sp>
    </p:spTree>
    <p:extLst>
      <p:ext uri="{BB962C8B-B14F-4D97-AF65-F5344CB8AC3E}">
        <p14:creationId xmlns:p14="http://schemas.microsoft.com/office/powerpoint/2010/main" val="162920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1005-3C33-4B86-BA4D-8FDC3083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E55EC8-6478-43EC-A74A-3C60701FA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1" y="1615900"/>
            <a:ext cx="3487977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070CDD-A536-42F6-8690-B2CB2D2F0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43" y="405513"/>
            <a:ext cx="5238796" cy="63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4A37-B00E-409B-BE4A-749CAD11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 - continued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A0689E-6895-4C5B-A395-8AC4DFE0C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24" y="2114633"/>
            <a:ext cx="6681704" cy="3380156"/>
          </a:xfrm>
        </p:spPr>
      </p:pic>
    </p:spTree>
    <p:extLst>
      <p:ext uri="{BB962C8B-B14F-4D97-AF65-F5344CB8AC3E}">
        <p14:creationId xmlns:p14="http://schemas.microsoft.com/office/powerpoint/2010/main" val="36608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2734-0588-478E-B930-BFC541C8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 1 and level 2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6B84D-27BE-4C13-A954-CC1EC7ED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* Creating a level 2 predictor</a:t>
            </a:r>
            <a:br>
              <a:rPr lang="en-US"/>
            </a:br>
            <a:r>
              <a:rPr lang="en-US"/>
              <a:t>aggregate</a:t>
            </a:r>
          </a:p>
          <a:p>
            <a:pPr marL="0" indent="0">
              <a:buNone/>
            </a:pPr>
            <a:r>
              <a:rPr lang="en-US"/>
              <a:t>/break = cid</a:t>
            </a:r>
          </a:p>
          <a:p>
            <a:pPr marL="0" indent="0">
              <a:buNone/>
            </a:pPr>
            <a:r>
              <a:rPr lang="en-US"/>
              <a:t>/sum_honors = sum(honors).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mixed write by female with sum_honors </a:t>
            </a:r>
          </a:p>
          <a:p>
            <a:pPr marL="0" indent="0">
              <a:buNone/>
            </a:pPr>
            <a:r>
              <a:rPr lang="en-US"/>
              <a:t>/fixed female sum_honors female*sum_honors </a:t>
            </a:r>
          </a:p>
          <a:p>
            <a:pPr marL="0" indent="0">
              <a:buNone/>
            </a:pPr>
            <a:r>
              <a:rPr lang="en-US"/>
              <a:t>/random intercept | subject(cid) </a:t>
            </a:r>
          </a:p>
          <a:p>
            <a:pPr marL="0" indent="0">
              <a:buNone/>
            </a:pPr>
            <a:r>
              <a:rPr lang="en-US"/>
              <a:t>/print = solution</a:t>
            </a:r>
          </a:p>
          <a:p>
            <a:pPr marL="0" indent="0">
              <a:buNone/>
            </a:pPr>
            <a:r>
              <a:rPr lang="en-US"/>
              <a:t>/emmeans = tables(female) with (sum_honors = 2.67).</a:t>
            </a:r>
          </a:p>
        </p:txBody>
      </p:sp>
    </p:spTree>
    <p:extLst>
      <p:ext uri="{BB962C8B-B14F-4D97-AF65-F5344CB8AC3E}">
        <p14:creationId xmlns:p14="http://schemas.microsoft.com/office/powerpoint/2010/main" val="318480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041D-023E-4424-9DEE-2C673046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F6FC79-9FBB-4C49-B764-C4FC1CF51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90" y="1649457"/>
            <a:ext cx="3583454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AD8FEA-AE6B-4331-9974-9DAA54EF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32" y="692091"/>
            <a:ext cx="4436625" cy="59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2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23B1-3E27-4728-8CEC-E5DE839D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Tests of simple main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5EDFA-705C-45E3-B669-2E7F8C8ED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Is the effect of one variable statistically significant at a given level of another variable?</a:t>
            </a:r>
          </a:p>
          <a:p>
            <a:r>
              <a:rPr lang="en-US"/>
              <a:t>Watch for alpha inflation</a:t>
            </a:r>
          </a:p>
          <a:p>
            <a:r>
              <a:rPr lang="en-US"/>
              <a:t>Use the </a:t>
            </a:r>
            <a:r>
              <a:rPr lang="en-US" b="1"/>
              <a:t>compare</a:t>
            </a:r>
            <a:r>
              <a:rPr lang="en-US"/>
              <a:t> option on the </a:t>
            </a:r>
            <a:r>
              <a:rPr lang="en-US" b="1"/>
              <a:t>emmeans</a:t>
            </a:r>
            <a:r>
              <a:rPr lang="en-US"/>
              <a:t> subcommand</a:t>
            </a:r>
          </a:p>
          <a:p>
            <a:pPr marL="0" indent="0">
              <a:buNone/>
            </a:pPr>
            <a:r>
              <a:rPr lang="en-US"/>
              <a:t>mixed write by female prog </a:t>
            </a:r>
            <a:br>
              <a:rPr lang="en-US"/>
            </a:br>
            <a:r>
              <a:rPr lang="en-US"/>
              <a:t>/fixed female prog female*prog </a:t>
            </a:r>
            <a:br>
              <a:rPr lang="en-US"/>
            </a:br>
            <a:r>
              <a:rPr lang="en-US"/>
              <a:t>/random intercept | subject(cid) </a:t>
            </a:r>
            <a:br>
              <a:rPr lang="en-US"/>
            </a:br>
            <a:r>
              <a:rPr lang="en-US"/>
              <a:t>/print = solution </a:t>
            </a:r>
            <a:br>
              <a:rPr lang="en-US"/>
            </a:br>
            <a:r>
              <a:rPr lang="en-US"/>
              <a:t>/emmeans = tables(female*prog) compare(prog).</a:t>
            </a:r>
          </a:p>
        </p:txBody>
      </p:sp>
    </p:spTree>
    <p:extLst>
      <p:ext uri="{BB962C8B-B14F-4D97-AF65-F5344CB8AC3E}">
        <p14:creationId xmlns:p14="http://schemas.microsoft.com/office/powerpoint/2010/main" val="72856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0063-D328-45F5-BAE0-CD193216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176D77-C82E-4777-971E-71A90D49E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1" y="1643097"/>
            <a:ext cx="4511727" cy="26151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80D378-4FDF-4F21-9CDE-F31439DC4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49" y="1075102"/>
            <a:ext cx="6182479" cy="3183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77D4B0-0E7D-42A2-AC07-65E76A40E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1" y="4663728"/>
            <a:ext cx="3684911" cy="19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0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B801-8C3C-40B7-AB9A-F4CEA6BE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options on the </a:t>
            </a:r>
            <a:r>
              <a:rPr lang="en-US" b="1"/>
              <a:t>emmeans</a:t>
            </a:r>
            <a:r>
              <a:rPr lang="en-US"/>
              <a:t> subcommand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9AAB5-5E39-4194-965C-582E28BAD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mixed write by female prog with read</a:t>
            </a:r>
          </a:p>
          <a:p>
            <a:pPr marL="0" indent="0">
              <a:buNone/>
            </a:pPr>
            <a:r>
              <a:rPr lang="en-US"/>
              <a:t>/fixed female prog female*prog read</a:t>
            </a:r>
          </a:p>
          <a:p>
            <a:pPr marL="0" indent="0">
              <a:buNone/>
            </a:pPr>
            <a:r>
              <a:rPr lang="en-US"/>
              <a:t>/random intercept | subject(cid)</a:t>
            </a:r>
          </a:p>
          <a:p>
            <a:pPr marL="0" indent="0">
              <a:buNone/>
            </a:pPr>
            <a:r>
              <a:rPr lang="en-US"/>
              <a:t>/print = solution</a:t>
            </a:r>
          </a:p>
          <a:p>
            <a:pPr marL="0" indent="0">
              <a:buNone/>
            </a:pPr>
            <a:r>
              <a:rPr lang="en-US"/>
              <a:t>/emmeans = tables(female*prog) with(read = mean) compare(prog) adj(bonferroni).</a:t>
            </a:r>
          </a:p>
        </p:txBody>
      </p:sp>
    </p:spTree>
    <p:extLst>
      <p:ext uri="{BB962C8B-B14F-4D97-AF65-F5344CB8AC3E}">
        <p14:creationId xmlns:p14="http://schemas.microsoft.com/office/powerpoint/2010/main" val="60308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CDAB-7347-4495-948F-060AAE16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0D4076-7A40-46B8-9CAD-5002435E1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7" y="1626165"/>
            <a:ext cx="4281576" cy="27819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33870C-0FCB-4CBB-B06E-C928B467D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53" y="1269209"/>
            <a:ext cx="6764491" cy="3319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EB7CE-F73E-4346-B763-0B5408CD8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6" y="4656813"/>
            <a:ext cx="3848201" cy="19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0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48BB-AE03-4FC2-909F-51F98DFB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at both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A6DBC-7180-4631-B71F-2914CA8FF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Effects at level 2</a:t>
            </a:r>
          </a:p>
          <a:p>
            <a:pPr lvl="1"/>
            <a:r>
              <a:rPr lang="en-US"/>
              <a:t>Easier to interpret</a:t>
            </a:r>
          </a:p>
          <a:p>
            <a:pPr lvl="1"/>
            <a:r>
              <a:rPr lang="en-US"/>
              <a:t>Values within cluster constant</a:t>
            </a:r>
          </a:p>
          <a:p>
            <a:r>
              <a:rPr lang="en-US"/>
              <a:t>Effects at level 1</a:t>
            </a:r>
          </a:p>
          <a:p>
            <a:pPr lvl="1"/>
            <a:r>
              <a:rPr lang="en-US"/>
              <a:t>Change at level 1 and level 2</a:t>
            </a:r>
          </a:p>
          <a:p>
            <a:pPr lvl="1"/>
            <a:r>
              <a:rPr lang="en-US"/>
              <a:t>Need two coefficients</a:t>
            </a:r>
          </a:p>
          <a:p>
            <a:r>
              <a:rPr lang="en-US"/>
              <a:t>Aggregate level 1 variable to make a level 2 variable</a:t>
            </a:r>
          </a:p>
          <a:p>
            <a:r>
              <a:rPr lang="en-US"/>
              <a:t>Protential problems (discussed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2043322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0D636-5C06-4B99-96F1-273EF278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options on the </a:t>
            </a:r>
            <a:r>
              <a:rPr lang="en-US" b="1"/>
              <a:t>emmeans</a:t>
            </a:r>
            <a:r>
              <a:rPr lang="en-US"/>
              <a:t> subcommand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EDD8-A66A-4BFF-92CA-AD0C317AE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mixed write by female prog with read</a:t>
            </a:r>
          </a:p>
          <a:p>
            <a:pPr marL="0" indent="0">
              <a:buNone/>
            </a:pPr>
            <a:r>
              <a:rPr lang="en-US"/>
              <a:t>/fixed female prog female*prog read</a:t>
            </a:r>
          </a:p>
          <a:p>
            <a:pPr marL="0" indent="0">
              <a:buNone/>
            </a:pPr>
            <a:r>
              <a:rPr lang="en-US"/>
              <a:t>/random intercept | subject(cid)</a:t>
            </a:r>
          </a:p>
          <a:p>
            <a:pPr marL="0" indent="0">
              <a:buNone/>
            </a:pPr>
            <a:r>
              <a:rPr lang="en-US"/>
              <a:t>/print = solution</a:t>
            </a:r>
          </a:p>
          <a:p>
            <a:pPr marL="0" indent="0">
              <a:buNone/>
            </a:pPr>
            <a:r>
              <a:rPr lang="en-US"/>
              <a:t>/emmeans = tables(female*prog) with(read = mean) compare(prog) refcat(last) adj(bonferroni).</a:t>
            </a:r>
          </a:p>
        </p:txBody>
      </p:sp>
    </p:spTree>
    <p:extLst>
      <p:ext uri="{BB962C8B-B14F-4D97-AF65-F5344CB8AC3E}">
        <p14:creationId xmlns:p14="http://schemas.microsoft.com/office/powerpoint/2010/main" val="1576293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A1BE-9331-434A-8626-092943D3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EDC422-A2D9-4074-AE90-AD24E98CB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1372"/>
            <a:ext cx="590392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ACA51-342E-4989-BCC7-586F22CFA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32" y="1766017"/>
            <a:ext cx="3929846" cy="20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49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7270-2D09-47EB-9B2E-D3364089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you have any questions?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66B8A3-3819-4009-9682-E43CDBF12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96" y="1825625"/>
            <a:ext cx="3492007" cy="4351338"/>
          </a:xfrm>
        </p:spPr>
      </p:pic>
    </p:spTree>
    <p:extLst>
      <p:ext uri="{BB962C8B-B14F-4D97-AF65-F5344CB8AC3E}">
        <p14:creationId xmlns:p14="http://schemas.microsoft.com/office/powerpoint/2010/main" val="481798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2E6D-F7BA-4718-B03C-B5F1371A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Custom hypothesis tests</a:t>
            </a:r>
          </a:p>
        </p:txBody>
      </p:sp>
    </p:spTree>
    <p:extLst>
      <p:ext uri="{BB962C8B-B14F-4D97-AF65-F5344CB8AC3E}">
        <p14:creationId xmlns:p14="http://schemas.microsoft.com/office/powerpoint/2010/main" val="62660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7BA3-E366-4F53-AC24-8B73642D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</a:t>
            </a:r>
            <a:r>
              <a:rPr lang="en-US" b="1"/>
              <a:t>test</a:t>
            </a:r>
            <a:r>
              <a:rPr lang="en-US"/>
              <a:t> subcommand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E92E5-CBAD-4F26-B7F0-63282F4DA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the </a:t>
            </a:r>
            <a:r>
              <a:rPr lang="en-US" b="1"/>
              <a:t>test</a:t>
            </a:r>
            <a:r>
              <a:rPr lang="en-US"/>
              <a:t> subcommand</a:t>
            </a:r>
          </a:p>
          <a:p>
            <a:pPr marL="0" indent="0">
              <a:buNone/>
            </a:pPr>
            <a:r>
              <a:rPr lang="en-US"/>
              <a:t>mixed write by female </a:t>
            </a:r>
            <a:br>
              <a:rPr lang="en-US"/>
            </a:br>
            <a:r>
              <a:rPr lang="en-US"/>
              <a:t>/fixed female </a:t>
            </a:r>
            <a:br>
              <a:rPr lang="en-US"/>
            </a:br>
            <a:r>
              <a:rPr lang="en-US"/>
              <a:t>/random intercept | subject(cid) </a:t>
            </a:r>
            <a:br>
              <a:rPr lang="en-US"/>
            </a:br>
            <a:r>
              <a:rPr lang="en-US"/>
              <a:t>/print = solution </a:t>
            </a:r>
            <a:br>
              <a:rPr lang="en-US"/>
            </a:br>
            <a:r>
              <a:rPr lang="en-US"/>
              <a:t>/emmeans = tables(female) </a:t>
            </a:r>
            <a:br>
              <a:rPr lang="en-US"/>
            </a:br>
            <a:r>
              <a:rPr lang="en-US"/>
              <a:t>/test = 'using effect coding' female -1 1.</a:t>
            </a:r>
          </a:p>
        </p:txBody>
      </p:sp>
    </p:spTree>
    <p:extLst>
      <p:ext uri="{BB962C8B-B14F-4D97-AF65-F5344CB8AC3E}">
        <p14:creationId xmlns:p14="http://schemas.microsoft.com/office/powerpoint/2010/main" val="1672801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8C82-F9CA-4641-905A-0C1B8240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0FEF2D-1DFA-40E5-86E2-0DF2EF85E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7" y="2651025"/>
            <a:ext cx="6066665" cy="38418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12B16-A83E-4326-949E-5B4B175DA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42" y="784371"/>
            <a:ext cx="6684003" cy="40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0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8DAA-CED8-4295-8491-03A969EE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 contrasts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1B3A1-B806-4B37-89E4-06CC3D982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                         prog 1 = -.5     prog 2 = -.5     prog 3 = 1 </a:t>
            </a:r>
          </a:p>
          <a:p>
            <a:pPr marL="0" indent="0">
              <a:buNone/>
            </a:pPr>
            <a:r>
              <a:rPr lang="en-US"/>
              <a:t>female 0 = 1                   -.5                     -.5                     1 </a:t>
            </a:r>
          </a:p>
          <a:p>
            <a:pPr marL="0" indent="0">
              <a:buNone/>
            </a:pPr>
            <a:r>
              <a:rPr lang="en-US"/>
              <a:t>female 1 = -1                   .5                      .5                    -1</a:t>
            </a:r>
          </a:p>
        </p:txBody>
      </p:sp>
    </p:spTree>
    <p:extLst>
      <p:ext uri="{BB962C8B-B14F-4D97-AF65-F5344CB8AC3E}">
        <p14:creationId xmlns:p14="http://schemas.microsoft.com/office/powerpoint/2010/main" val="3691176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B33D-929C-40D5-A4A4-65A35A11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Test</a:t>
            </a:r>
            <a:r>
              <a:rPr lang="en-US"/>
              <a:t> subcommand for interaction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C8E14-1C20-4B92-89B3-06DFB8FA9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mixed write by female prog </a:t>
            </a:r>
            <a:br>
              <a:rPr lang="en-US"/>
            </a:br>
            <a:r>
              <a:rPr lang="en-US"/>
              <a:t>/fixed female prog female*prog </a:t>
            </a:r>
            <a:br>
              <a:rPr lang="en-US"/>
            </a:br>
            <a:r>
              <a:rPr lang="en-US"/>
              <a:t>/random intercept | subject(cid) </a:t>
            </a:r>
            <a:br>
              <a:rPr lang="en-US"/>
            </a:br>
            <a:r>
              <a:rPr lang="en-US"/>
              <a:t>/print = solution </a:t>
            </a:r>
            <a:br>
              <a:rPr lang="en-US"/>
            </a:br>
            <a:r>
              <a:rPr lang="en-US"/>
              <a:t>/emmeans = tables(female*prog) </a:t>
            </a:r>
            <a:br>
              <a:rPr lang="en-US"/>
            </a:br>
            <a:r>
              <a:rPr lang="en-US"/>
              <a:t>/test = 'prog12v3 &amp; female 0v1' prog*female -.5 -.5 1 .5 .5 -1.</a:t>
            </a:r>
          </a:p>
        </p:txBody>
      </p:sp>
    </p:spTree>
    <p:extLst>
      <p:ext uri="{BB962C8B-B14F-4D97-AF65-F5344CB8AC3E}">
        <p14:creationId xmlns:p14="http://schemas.microsoft.com/office/powerpoint/2010/main" val="91714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6F30-BB9E-454D-BFA4-24BE2864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603FD8-8523-4361-9FEF-B7868C87A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71" y="1729152"/>
            <a:ext cx="6118274" cy="4351338"/>
          </a:xfrm>
        </p:spPr>
      </p:pic>
    </p:spTree>
    <p:extLst>
      <p:ext uri="{BB962C8B-B14F-4D97-AF65-F5344CB8AC3E}">
        <p14:creationId xmlns:p14="http://schemas.microsoft.com/office/powerpoint/2010/main" val="4105559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7D79-F0EF-4B4B-9A87-181CEDF6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Showing the </a:t>
            </a:r>
            <a:r>
              <a:rPr lang="en-US" b="1"/>
              <a:t>divisor</a:t>
            </a:r>
            <a:r>
              <a:rPr lang="en-US"/>
              <a:t>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AE32A-B2AA-4B94-A142-67C919111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Predictor </a:t>
            </a:r>
            <a:r>
              <a:rPr lang="en-US" b="1"/>
              <a:t>prog</a:t>
            </a:r>
            <a:r>
              <a:rPr lang="en-US"/>
              <a:t>: 3 levels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compare level 1 with level 3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compare level 1 with level 2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compare level 2 with level 3</a:t>
            </a:r>
          </a:p>
        </p:txBody>
      </p:sp>
    </p:spTree>
    <p:extLst>
      <p:ext uri="{BB962C8B-B14F-4D97-AF65-F5344CB8AC3E}">
        <p14:creationId xmlns:p14="http://schemas.microsoft.com/office/powerpoint/2010/main" val="96228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DAAF-E29A-40CC-9A38-149B14FC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</a:t>
            </a:r>
            <a:r>
              <a:rPr lang="en-US" b="1"/>
              <a:t>aggregate</a:t>
            </a:r>
            <a:r>
              <a:rPr lang="en-US"/>
              <a:t>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3728-945F-4E2D-9BBF-326053FCF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aggregate</a:t>
            </a:r>
          </a:p>
          <a:p>
            <a:pPr marL="0" indent="0">
              <a:buNone/>
            </a:pPr>
            <a:r>
              <a:rPr lang="en-US"/>
              <a:t>/break = cid</a:t>
            </a:r>
          </a:p>
          <a:p>
            <a:pPr marL="0" indent="0">
              <a:buNone/>
            </a:pPr>
            <a:r>
              <a:rPr lang="en-US"/>
              <a:t>/mread= mean(read).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* Centering read at level 2.</a:t>
            </a:r>
          </a:p>
          <a:p>
            <a:pPr marL="0" indent="0">
              <a:buNone/>
            </a:pPr>
            <a:r>
              <a:rPr lang="en-US"/>
              <a:t>means var = read.</a:t>
            </a:r>
          </a:p>
          <a:p>
            <a:pPr marL="0" indent="0">
              <a:buNone/>
            </a:pPr>
            <a:r>
              <a:rPr lang="en-US"/>
              <a:t>compute cread = read - 52.23.</a:t>
            </a:r>
          </a:p>
          <a:p>
            <a:pPr marL="0" indent="0">
              <a:buNone/>
            </a:pPr>
            <a:r>
              <a:rPr lang="en-US"/>
              <a:t>execute.</a:t>
            </a:r>
          </a:p>
        </p:txBody>
      </p:sp>
    </p:spTree>
    <p:extLst>
      <p:ext uri="{BB962C8B-B14F-4D97-AF65-F5344CB8AC3E}">
        <p14:creationId xmlns:p14="http://schemas.microsoft.com/office/powerpoint/2010/main" val="908418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62A4-9ABE-4798-8D83-25101A68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Showing the </a:t>
            </a:r>
            <a:r>
              <a:rPr lang="en-US" b="1"/>
              <a:t>divisor</a:t>
            </a:r>
            <a:r>
              <a:rPr lang="en-US"/>
              <a:t> option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D106-391B-434B-A2B4-03F3364EF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mixed write by prog </a:t>
            </a:r>
            <a:br>
              <a:rPr lang="en-US"/>
            </a:br>
            <a:r>
              <a:rPr lang="en-US"/>
              <a:t>/fixed prog /random intercept | subject(cid) </a:t>
            </a:r>
            <a:br>
              <a:rPr lang="en-US"/>
            </a:br>
            <a:r>
              <a:rPr lang="en-US"/>
              <a:t>/print = solution </a:t>
            </a:r>
            <a:br>
              <a:rPr lang="en-US"/>
            </a:br>
            <a:r>
              <a:rPr lang="en-US"/>
              <a:t>/emmeans = tables(prog) </a:t>
            </a:r>
            <a:br>
              <a:rPr lang="en-US"/>
            </a:br>
            <a:r>
              <a:rPr lang="en-US"/>
              <a:t>/test = 'contrasts of prog' prog 1 0 -1 divisor = 3; prog 1 -1 0 divisor = 3; prog 0 1 -1 divisor = 3.</a:t>
            </a:r>
          </a:p>
        </p:txBody>
      </p:sp>
    </p:spTree>
    <p:extLst>
      <p:ext uri="{BB962C8B-B14F-4D97-AF65-F5344CB8AC3E}">
        <p14:creationId xmlns:p14="http://schemas.microsoft.com/office/powerpoint/2010/main" val="3621851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9E29-1811-4EA0-A01E-EFAE95A2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9A7F15-584B-4916-BEC7-07DBD200C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6" y="1532010"/>
            <a:ext cx="5312385" cy="4684232"/>
          </a:xfrm>
        </p:spPr>
      </p:pic>
    </p:spTree>
    <p:extLst>
      <p:ext uri="{BB962C8B-B14F-4D97-AF65-F5344CB8AC3E}">
        <p14:creationId xmlns:p14="http://schemas.microsoft.com/office/powerpoint/2010/main" val="3388485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7270-2D09-47EB-9B2E-D3364089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you have any questions?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66B8A3-3819-4009-9682-E43CDBF12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96" y="1825625"/>
            <a:ext cx="3492007" cy="4351338"/>
          </a:xfrm>
        </p:spPr>
      </p:pic>
    </p:spTree>
    <p:extLst>
      <p:ext uri="{BB962C8B-B14F-4D97-AF65-F5344CB8AC3E}">
        <p14:creationId xmlns:p14="http://schemas.microsoft.com/office/powerpoint/2010/main" val="764893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B898-8763-4D64-B005-34194475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Saving variables to active dataset</a:t>
            </a:r>
          </a:p>
        </p:txBody>
      </p:sp>
    </p:spTree>
    <p:extLst>
      <p:ext uri="{BB962C8B-B14F-4D97-AF65-F5344CB8AC3E}">
        <p14:creationId xmlns:p14="http://schemas.microsoft.com/office/powerpoint/2010/main" val="664929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644E-479C-4E41-B780-919E8D5C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</a:t>
            </a:r>
            <a:r>
              <a:rPr lang="en-US" b="1"/>
              <a:t>save</a:t>
            </a:r>
            <a:r>
              <a:rPr lang="en-US"/>
              <a:t> subcommand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EE3EA-5F0D-49FC-BDCE-3433E50E9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the </a:t>
            </a:r>
            <a:r>
              <a:rPr lang="en-US" b="1"/>
              <a:t>save</a:t>
            </a:r>
            <a:r>
              <a:rPr lang="en-US"/>
              <a:t> subcommand to include these in active dataset</a:t>
            </a:r>
          </a:p>
          <a:p>
            <a:pPr lvl="1"/>
            <a:r>
              <a:rPr lang="en-US"/>
              <a:t>Fixpred:  fixed predicted values</a:t>
            </a:r>
          </a:p>
          <a:p>
            <a:pPr lvl="1"/>
            <a:r>
              <a:rPr lang="en-US"/>
              <a:t>Pred:  predicted values</a:t>
            </a:r>
          </a:p>
          <a:p>
            <a:pPr lvl="1"/>
            <a:r>
              <a:rPr lang="en-US"/>
              <a:t>Resid:  residuals</a:t>
            </a:r>
          </a:p>
          <a:p>
            <a:pPr lvl="1"/>
            <a:r>
              <a:rPr lang="en-US"/>
              <a:t>Sefixp:  standard error of fixed predicted values</a:t>
            </a:r>
          </a:p>
          <a:p>
            <a:pPr lvl="1"/>
            <a:r>
              <a:rPr lang="en-US"/>
              <a:t>Sepred:  standard error of predicted values</a:t>
            </a:r>
          </a:p>
          <a:p>
            <a:pPr lvl="1"/>
            <a:r>
              <a:rPr lang="en-US"/>
              <a:t>Dffixp:  degrees of freedom of fixed predicted values</a:t>
            </a:r>
          </a:p>
          <a:p>
            <a:pPr lvl="1"/>
            <a:r>
              <a:rPr lang="en-US"/>
              <a:t>Dfpred:  degrees of freed of predicted values</a:t>
            </a:r>
          </a:p>
        </p:txBody>
      </p:sp>
    </p:spTree>
    <p:extLst>
      <p:ext uri="{BB962C8B-B14F-4D97-AF65-F5344CB8AC3E}">
        <p14:creationId xmlns:p14="http://schemas.microsoft.com/office/powerpoint/2010/main" val="3301610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E892-EDAE-4C79-938D-55195DBE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</a:t>
            </a:r>
            <a:r>
              <a:rPr lang="en-US" b="1"/>
              <a:t>save</a:t>
            </a:r>
            <a:r>
              <a:rPr lang="en-US"/>
              <a:t> subcommand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3909-D5F2-4D83-9296-1276CB794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mixed write with read socst by female prog </a:t>
            </a:r>
            <a:br>
              <a:rPr lang="en-US"/>
            </a:br>
            <a:r>
              <a:rPr lang="en-US"/>
              <a:t>/fixed read socst female prog </a:t>
            </a:r>
            <a:br>
              <a:rPr lang="en-US"/>
            </a:br>
            <a:r>
              <a:rPr lang="en-US"/>
              <a:t>/random intercept socst | subject(cid) cov(un) </a:t>
            </a:r>
            <a:br>
              <a:rPr lang="en-US"/>
            </a:br>
            <a:r>
              <a:rPr lang="en-US"/>
              <a:t>/print = solution </a:t>
            </a:r>
            <a:br>
              <a:rPr lang="en-US"/>
            </a:br>
            <a:r>
              <a:rPr lang="en-US"/>
              <a:t>/save = fixpred(blue) pred(blup) sefixp(seblue) sepred(seblup) resid (resid1).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list cid id write blue blup seblue seblup resid1 /cases from 1 to 10.</a:t>
            </a:r>
          </a:p>
        </p:txBody>
      </p:sp>
    </p:spTree>
    <p:extLst>
      <p:ext uri="{BB962C8B-B14F-4D97-AF65-F5344CB8AC3E}">
        <p14:creationId xmlns:p14="http://schemas.microsoft.com/office/powerpoint/2010/main" val="2741373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F52E-7980-4385-9E70-E72E3EB2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6E86-93CB-45FC-9FBF-7CDEF37A2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/>
              <a:t>cid id    write   blue     blup     seblue   seblup    resid1 </a:t>
            </a:r>
          </a:p>
          <a:p>
            <a:pPr marL="0" indent="0">
              <a:buNone/>
            </a:pPr>
            <a:r>
              <a:rPr lang="en-US"/>
              <a:t>1    1      44       56.67   40.42   2.35      1.47         3.58 </a:t>
            </a:r>
          </a:p>
          <a:p>
            <a:pPr marL="0" indent="0">
              <a:buNone/>
            </a:pPr>
            <a:r>
              <a:rPr lang="en-US"/>
              <a:t>1    2      41       55.62   39.37   2.23      1.46         1.63 </a:t>
            </a:r>
          </a:p>
          <a:p>
            <a:pPr marL="0" indent="0">
              <a:buNone/>
            </a:pPr>
            <a:r>
              <a:rPr lang="en-US"/>
              <a:t>1    15    39       52.04   35.80   2.26      1.44         3.20 </a:t>
            </a:r>
          </a:p>
          <a:p>
            <a:pPr marL="0" indent="0">
              <a:buNone/>
            </a:pPr>
            <a:r>
              <a:rPr lang="en-US"/>
              <a:t>1    45    35       54.50   38.11   2.58      1.96        -3.11 </a:t>
            </a:r>
          </a:p>
          <a:p>
            <a:pPr marL="0" indent="0">
              <a:buNone/>
            </a:pPr>
            <a:r>
              <a:rPr lang="en-US"/>
              <a:t>1    51    36       54.45   38.18   2.22      1.64        -2.18 </a:t>
            </a:r>
          </a:p>
          <a:p>
            <a:pPr marL="0" indent="0">
              <a:buNone/>
            </a:pPr>
            <a:r>
              <a:rPr lang="en-US"/>
              <a:t>1    53    37       51.50   35.16   2.51      1.60          1.84 </a:t>
            </a:r>
          </a:p>
          <a:p>
            <a:pPr marL="0" indent="0">
              <a:buNone/>
            </a:pPr>
            <a:r>
              <a:rPr lang="en-US"/>
              <a:t>1    67    37       51.01   34.68   2.42      1.53           2.32 </a:t>
            </a:r>
          </a:p>
          <a:p>
            <a:pPr marL="0" indent="0">
              <a:buNone/>
            </a:pPr>
            <a:r>
              <a:rPr lang="en-US"/>
              <a:t>1    108  33       51.98   35.68   2.46      1.62          -2.68 </a:t>
            </a:r>
          </a:p>
          <a:p>
            <a:pPr marL="0" indent="0">
              <a:buNone/>
            </a:pPr>
            <a:r>
              <a:rPr lang="en-US"/>
              <a:t>1    133  31       48.12   31.77   2.30      1.77            -.77 </a:t>
            </a:r>
          </a:p>
          <a:p>
            <a:pPr marL="0" indent="0">
              <a:buNone/>
            </a:pPr>
            <a:r>
              <a:rPr lang="en-US"/>
              <a:t>1    153  31       53.35    37.19  2.24      1.99          -6.19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Number of cases read: 10 Number of cases listed: 10</a:t>
            </a:r>
          </a:p>
        </p:txBody>
      </p:sp>
    </p:spTree>
    <p:extLst>
      <p:ext uri="{BB962C8B-B14F-4D97-AF65-F5344CB8AC3E}">
        <p14:creationId xmlns:p14="http://schemas.microsoft.com/office/powerpoint/2010/main" val="2648169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6A0B-BCE1-41F1-A104-62F77CB4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Delete variables before rerunning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B055-3B02-4C30-8401-BD4751524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</a:t>
            </a:r>
            <a:r>
              <a:rPr lang="en-US" b="1"/>
              <a:t>delete variables</a:t>
            </a:r>
            <a:r>
              <a:rPr lang="en-US"/>
              <a:t> before rerunning a different model with same variable names</a:t>
            </a:r>
          </a:p>
          <a:p>
            <a:pPr marL="0" indent="0">
              <a:buNone/>
            </a:pPr>
            <a:r>
              <a:rPr lang="en-US"/>
              <a:t>delete variables blue blup seblue seblup resid1.</a:t>
            </a:r>
          </a:p>
          <a:p>
            <a:pPr marL="0" indent="0">
              <a:buNone/>
            </a:pPr>
            <a:r>
              <a:rPr lang="en-US"/>
              <a:t>mixed write with read by female</a:t>
            </a:r>
            <a:br>
              <a:rPr lang="en-US"/>
            </a:br>
            <a:r>
              <a:rPr lang="en-US"/>
              <a:t>/fixed read female</a:t>
            </a:r>
            <a:br>
              <a:rPr lang="en-US"/>
            </a:br>
            <a:r>
              <a:rPr lang="en-US"/>
              <a:t>/random intercept socst | subject(cid) cov(un)</a:t>
            </a:r>
            <a:br>
              <a:rPr lang="en-US"/>
            </a:br>
            <a:r>
              <a:rPr lang="en-US"/>
              <a:t>/print = solution</a:t>
            </a:r>
            <a:br>
              <a:rPr lang="en-US"/>
            </a:br>
            <a:r>
              <a:rPr lang="en-US"/>
              <a:t>/save = fixpred(blue) pred(blup) sefixp(seblue) sepred(seblup) resid(resid1).</a:t>
            </a:r>
          </a:p>
        </p:txBody>
      </p:sp>
    </p:spTree>
    <p:extLst>
      <p:ext uri="{BB962C8B-B14F-4D97-AF65-F5344CB8AC3E}">
        <p14:creationId xmlns:p14="http://schemas.microsoft.com/office/powerpoint/2010/main" val="468222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7270-2D09-47EB-9B2E-D3364089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you have any questions?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66B8A3-3819-4009-9682-E43CDBF12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96" y="1825625"/>
            <a:ext cx="3492007" cy="4351338"/>
          </a:xfrm>
        </p:spPr>
      </p:pic>
    </p:spTree>
    <p:extLst>
      <p:ext uri="{BB962C8B-B14F-4D97-AF65-F5344CB8AC3E}">
        <p14:creationId xmlns:p14="http://schemas.microsoft.com/office/powerpoint/2010/main" val="3934075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C52D-2A72-4959-9684-AACD56D9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Other topics</a:t>
            </a:r>
          </a:p>
        </p:txBody>
      </p:sp>
    </p:spTree>
    <p:extLst>
      <p:ext uri="{BB962C8B-B14F-4D97-AF65-F5344CB8AC3E}">
        <p14:creationId xmlns:p14="http://schemas.microsoft.com/office/powerpoint/2010/main" val="154469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9E60-3855-4317-88AB-184B519F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/>
              <a:t>mixed</a:t>
            </a:r>
            <a:r>
              <a:rPr lang="en-US"/>
              <a:t>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BAA8A-4443-4E5B-9474-25983D4EA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mixed write with mread cread</a:t>
            </a:r>
          </a:p>
          <a:p>
            <a:pPr marL="0" indent="0">
              <a:buNone/>
            </a:pPr>
            <a:r>
              <a:rPr lang="en-US"/>
              <a:t>/fixed mread cread</a:t>
            </a:r>
          </a:p>
          <a:p>
            <a:pPr marL="0" indent="0">
              <a:buNone/>
            </a:pPr>
            <a:r>
              <a:rPr lang="en-US"/>
              <a:t>/random intercept | subject(cid) </a:t>
            </a:r>
          </a:p>
          <a:p>
            <a:pPr marL="0" indent="0">
              <a:buNone/>
            </a:pPr>
            <a:r>
              <a:rPr lang="en-US"/>
              <a:t>/print = solution.</a:t>
            </a:r>
          </a:p>
        </p:txBody>
      </p:sp>
    </p:spTree>
    <p:extLst>
      <p:ext uri="{BB962C8B-B14F-4D97-AF65-F5344CB8AC3E}">
        <p14:creationId xmlns:p14="http://schemas.microsoft.com/office/powerpoint/2010/main" val="548529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E435-CFA7-40A3-A499-6FFF8CF4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Amount of variance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03D5-2E97-476D-9235-9E23646A9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 agreed upon method</a:t>
            </a:r>
          </a:p>
          <a:p>
            <a:r>
              <a:rPr lang="en-US"/>
              <a:t>See</a:t>
            </a:r>
          </a:p>
          <a:p>
            <a:pPr lvl="1"/>
            <a:r>
              <a:rPr lang="en-US"/>
              <a:t>Snijders and Bosker (2012) chapter 7 </a:t>
            </a:r>
          </a:p>
          <a:p>
            <a:pPr lvl="1"/>
            <a:r>
              <a:rPr lang="en-US"/>
              <a:t>Singer and Willett (2003) pages 102-104</a:t>
            </a:r>
          </a:p>
          <a:p>
            <a:pPr lvl="1"/>
            <a:r>
              <a:rPr lang="en-US"/>
              <a:t>Rights and Sterba (2018)</a:t>
            </a:r>
          </a:p>
        </p:txBody>
      </p:sp>
    </p:spTree>
    <p:extLst>
      <p:ext uri="{BB962C8B-B14F-4D97-AF65-F5344CB8AC3E}">
        <p14:creationId xmlns:p14="http://schemas.microsoft.com/office/powerpoint/2010/main" val="2778158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2F51-B4D8-446C-BCE9-DBCFCD68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632FB-118C-4CB3-B362-263044F19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Level 1:  Group or grand</a:t>
            </a:r>
          </a:p>
          <a:p>
            <a:r>
              <a:rPr lang="en-US"/>
              <a:t>Level 2: Grand</a:t>
            </a:r>
          </a:p>
          <a:p>
            <a:r>
              <a:rPr lang="en-US"/>
              <a:t>Interpretation</a:t>
            </a:r>
          </a:p>
          <a:p>
            <a:r>
              <a:rPr lang="en-US"/>
              <a:t>More common in the past (HLM)</a:t>
            </a:r>
          </a:p>
          <a:p>
            <a:r>
              <a:rPr lang="en-US"/>
              <a:t>See Paccagnella (2006)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4271559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45AA-F694-4E8C-ADF2-BB2FDD57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model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C727B-5A19-4136-B9CD-25C978916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Independence of observations (level 2)</a:t>
            </a:r>
          </a:p>
          <a:p>
            <a:r>
              <a:rPr lang="en-US"/>
              <a:t>Correct model specification – easier said than done!</a:t>
            </a:r>
          </a:p>
          <a:p>
            <a:r>
              <a:rPr lang="en-US"/>
              <a:t>Funtional form – linearity</a:t>
            </a:r>
          </a:p>
          <a:p>
            <a:r>
              <a:rPr lang="en-US"/>
              <a:t>Homoscedascity</a:t>
            </a:r>
          </a:p>
          <a:p>
            <a:r>
              <a:rPr lang="en-US"/>
              <a:t>Normality of residuals</a:t>
            </a:r>
          </a:p>
        </p:txBody>
      </p:sp>
    </p:spTree>
    <p:extLst>
      <p:ext uri="{BB962C8B-B14F-4D97-AF65-F5344CB8AC3E}">
        <p14:creationId xmlns:p14="http://schemas.microsoft.com/office/powerpoint/2010/main" val="2887902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2F3F-65CD-4952-A004-2000DA39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than two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EC6BD-5D3F-4767-B01D-D40AB046D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multiple </a:t>
            </a:r>
            <a:r>
              <a:rPr lang="en-US" b="1"/>
              <a:t>random</a:t>
            </a:r>
            <a:r>
              <a:rPr lang="en-US"/>
              <a:t> subcommands showing nesting</a:t>
            </a:r>
          </a:p>
          <a:p>
            <a:pPr marL="0" indent="0">
              <a:buNone/>
            </a:pPr>
            <a:r>
              <a:rPr lang="en-US"/>
              <a:t>mixed write with read by female</a:t>
            </a:r>
          </a:p>
          <a:p>
            <a:pPr marL="0" indent="0">
              <a:buNone/>
            </a:pPr>
            <a:r>
              <a:rPr lang="en-US"/>
              <a:t>/fixed read female</a:t>
            </a:r>
          </a:p>
          <a:p>
            <a:pPr marL="0" indent="0">
              <a:buNone/>
            </a:pPr>
            <a:r>
              <a:rPr lang="en-US"/>
              <a:t>/random intercept | subject(school)</a:t>
            </a:r>
          </a:p>
          <a:p>
            <a:pPr marL="0" indent="0">
              <a:buNone/>
            </a:pPr>
            <a:r>
              <a:rPr lang="en-US"/>
              <a:t>/random intercept | subject(school*class)</a:t>
            </a:r>
          </a:p>
          <a:p>
            <a:pPr marL="0" indent="0">
              <a:buNone/>
            </a:pPr>
            <a:r>
              <a:rPr lang="en-US"/>
              <a:t>/print = solution.</a:t>
            </a:r>
          </a:p>
        </p:txBody>
      </p:sp>
    </p:spTree>
    <p:extLst>
      <p:ext uri="{BB962C8B-B14F-4D97-AF65-F5344CB8AC3E}">
        <p14:creationId xmlns:p14="http://schemas.microsoft.com/office/powerpoint/2010/main" val="2422273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F2C9-8BA9-408A-B42E-D8A17B29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Imperfect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0357D-17C6-48AD-93AB-3EB5113B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Level 1 unit associated with more than one level 2 unit</a:t>
            </a:r>
          </a:p>
          <a:p>
            <a:r>
              <a:rPr lang="en-US"/>
              <a:t>Two level 2 identifiers that are not nested</a:t>
            </a:r>
          </a:p>
          <a:p>
            <a:pPr marL="0" indent="0">
              <a:buNone/>
            </a:pPr>
            <a:r>
              <a:rPr lang="en-US"/>
              <a:t>mixed attain with vrq </a:t>
            </a:r>
            <a:br>
              <a:rPr lang="en-US"/>
            </a:br>
            <a:r>
              <a:rPr lang="en-US"/>
              <a:t>/fixed vrq </a:t>
            </a:r>
            <a:br>
              <a:rPr lang="en-US"/>
            </a:br>
            <a:r>
              <a:rPr lang="en-US"/>
              <a:t>/print = solution </a:t>
            </a:r>
            <a:br>
              <a:rPr lang="en-US"/>
            </a:br>
            <a:r>
              <a:rPr lang="en-US"/>
              <a:t>/random intercept | subject(pid) </a:t>
            </a:r>
            <a:br>
              <a:rPr lang="en-US"/>
            </a:br>
            <a:r>
              <a:rPr lang="en-US"/>
              <a:t>/random intercept | subject(sid).</a:t>
            </a:r>
          </a:p>
        </p:txBody>
      </p:sp>
    </p:spTree>
    <p:extLst>
      <p:ext uri="{BB962C8B-B14F-4D97-AF65-F5344CB8AC3E}">
        <p14:creationId xmlns:p14="http://schemas.microsoft.com/office/powerpoint/2010/main" val="993186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C81A-65A1-4313-A5EF-30B53EA5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questions??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954346-C581-4CA1-9EE0-86314F829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39" y="1825625"/>
            <a:ext cx="7738521" cy="4351338"/>
          </a:xfrm>
        </p:spPr>
      </p:pic>
    </p:spTree>
    <p:extLst>
      <p:ext uri="{BB962C8B-B14F-4D97-AF65-F5344CB8AC3E}">
        <p14:creationId xmlns:p14="http://schemas.microsoft.com/office/powerpoint/2010/main" val="2826019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348C-C910-48A3-9C7B-F594CC02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482031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F02A-FA04-4750-A463-54E4E83F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E9030-C389-48D8-857F-BBF78AE0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De Leeuw, J. Centering in linear multilevel models. In Encyclopedia of Statistics in Behavioral Science. Everitt, B. S. and Howell, D. C., editors. volume 1, pages 247-249. http://onlinelibrary.wiley.com/doi/10.1002/0470013192.bsa085/pdf</a:t>
            </a:r>
          </a:p>
          <a:p>
            <a:r>
              <a:rPr lang="en-US"/>
              <a:t>Full ML v. Restricted ML http://www.ssicentral.com/hlm/help6/faq/Full_ML_vs_Restricted_ML.pdf</a:t>
            </a:r>
          </a:p>
          <a:p>
            <a:r>
              <a:rPr lang="en-US"/>
              <a:t>Gumedze, F. N. and Dunne, T. T. Paramter estimation and inference in the linear mixed model. </a:t>
            </a:r>
            <a:r>
              <a:rPr lang="en-US" i="1"/>
              <a:t>Linear Algebra and its Applications</a:t>
            </a:r>
            <a:r>
              <a:rPr lang="en-US"/>
              <a:t>, 435(8), 1920-1944. https://www.sciencedirect.com/science/article/pii/S002437951100320X</a:t>
            </a:r>
          </a:p>
          <a:p>
            <a:r>
              <a:rPr lang="en-US"/>
              <a:t>Harrell, Jr. F. E. Regression modeling strategies with applications to linear models, logistic and ordinal regression, and survival analysis, second edition. 2015. New York: Springer.</a:t>
            </a:r>
          </a:p>
          <a:p>
            <a:r>
              <a:rPr lang="en-US"/>
              <a:t>Heck, R. H., Thomas, S. L. and Tabata, L. N. (2014). Multilevel and Longitudinal Modeling with IBM SPSS, second edition. New York: Routledge.</a:t>
            </a:r>
          </a:p>
          <a:p>
            <a:r>
              <a:rPr lang="en-US"/>
              <a:t>Hedeker, D. Multilevel cross-classified and multi-membership models https://www.ihrp.uic.edu/files/CrossClassMultiMember-Hedeker2014.pdf</a:t>
            </a:r>
          </a:p>
          <a:p>
            <a:r>
              <a:rPr lang="en-US"/>
              <a:t>http://www.unc.edu/~dbauer/manuscripts/BauerSterba_appendix_SPSS.pdf</a:t>
            </a:r>
          </a:p>
          <a:p>
            <a:r>
              <a:rPr lang="en-US"/>
              <a:t>IBM Support: Denominator degrees of freedom for fixed effects in SPSS mixed</a:t>
            </a:r>
          </a:p>
          <a:p>
            <a:r>
              <a:rPr lang="en-US"/>
              <a:t>http://www.unc.edu/~dbauer/manuscripts/BauerSterba_appendix_SPSS.pdf </a:t>
            </a:r>
          </a:p>
          <a:p>
            <a:r>
              <a:rPr lang="en-US"/>
              <a:t>Lüdtke, O. Marsh, H. W., Robitzsch, A., Trautwein, U., Asparouhov, T., Muthén, B. (2008). The multilevel latent covariate model: a new, more reliable approach to group-level effects in contextual studies. Psychological Methods, </a:t>
            </a:r>
            <a:r>
              <a:rPr lang="pt-BR"/>
              <a:t>13(3):203-29. doi: 10.1037/a0012869. 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9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6F83-650B-4B51-8ADF-110933B8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98991-62E7-4B00-A956-4321D1987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Kelly, J., Evans, M. D. R., Lowman, J. and Kykes, V. (2017). Group-mean-centering independent variables in multilevel models is dangerous. Quality and Quantity, 51(1), 261-283. https://link.springer.com/article/10.1007/s11135-015-0304-z</a:t>
            </a:r>
          </a:p>
          <a:p>
            <a:r>
              <a:rPr lang="en-US"/>
              <a:t>Kenny, D. A. and Judd, C. M. (1986). Consequences of violating the independence assumption in analysis of variance. </a:t>
            </a:r>
            <a:r>
              <a:rPr lang="en-US" i="1"/>
              <a:t>Psychological Bulletin, </a:t>
            </a:r>
            <a:r>
              <a:rPr lang="en-US"/>
              <a:t>99(3), 422-431. http://psycnet.apa.org/record/1986-21031-001</a:t>
            </a:r>
          </a:p>
          <a:p>
            <a:r>
              <a:rPr lang="en-US"/>
              <a:t>Keselman, H. J., Algina, J., Kowalchuk, R. K. and Wolfinger, R. D. A comparison of two approaches for selecting covariance structures in the analysis of repeated measures. https://pdfs.semanticscholar.org/1d6c/f16816f05b6a80fa466111dea22b680f596c.pdf</a:t>
            </a:r>
          </a:p>
          <a:p>
            <a:r>
              <a:rPr lang="en-US"/>
              <a:t>Kincaid, C. Guidelines for Selecting the covariance structure in mixed model analysis. http://www2.sas.com/proceedings/sugi30/198-30.pdf</a:t>
            </a:r>
          </a:p>
          <a:p>
            <a:r>
              <a:rPr lang="en-US"/>
              <a:t>Koo, T. K. and Li, M. Y. (2016). A guideline for selecting and reporting intraclass correlation coefficients for reliability research. </a:t>
            </a:r>
            <a:r>
              <a:rPr lang="en-US" i="1"/>
              <a:t>Journal of </a:t>
            </a:r>
            <a:r>
              <a:rPr lang="en-US"/>
              <a:t>Chiropractic Medicine, 15(2), 155-163. https://www.ncbi.nlm.nih.gov/pmc/articles/PMC4913118/</a:t>
            </a:r>
          </a:p>
          <a:p>
            <a:r>
              <a:rPr lang="en-US"/>
              <a:t>Leyland, A. H. A review of multilevel modelling in SPSS (2004). https://www.bristol.ac.uk/media-library/sites/cmm/migrated/documents/reviewspss.pdf</a:t>
            </a:r>
          </a:p>
          <a:p>
            <a:r>
              <a:rPr lang="en-US"/>
              <a:t>Muthen, B. O. and Satorra, A. (1995). Complex sample data in structural equation modeling. </a:t>
            </a:r>
            <a:r>
              <a:rPr lang="en-US" i="1"/>
              <a:t>Sociological Methodology</a:t>
            </a:r>
            <a:r>
              <a:rPr lang="en-US"/>
              <a:t>, vol. 25, pages 267-316. http://www.jstor.org/stable/271070</a:t>
            </a:r>
          </a:p>
          <a:p>
            <a:r>
              <a:rPr lang="en-US"/>
              <a:t>Paccagnella, O. Centering or not centering in multilevel models? The role of the group mean and the assessment of group effects. (2006). </a:t>
            </a:r>
            <a:r>
              <a:rPr lang="en-US" i="1"/>
              <a:t>Evaluation </a:t>
            </a:r>
            <a:r>
              <a:rPr lang="en-US"/>
              <a:t>Review, 30(1), 66-85. https://www.ncbi.nlm.nih.gov/pubmed/16394187</a:t>
            </a:r>
          </a:p>
        </p:txBody>
      </p:sp>
    </p:spTree>
    <p:extLst>
      <p:ext uri="{BB962C8B-B14F-4D97-AF65-F5344CB8AC3E}">
        <p14:creationId xmlns:p14="http://schemas.microsoft.com/office/powerpoint/2010/main" val="4412664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870D-30AF-4205-8669-71CAF3F6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35BFC-22D1-4161-8F23-CB51EC7C4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Raudenbush, S. W. and Bryk, A. S. Hierarchical Linear Models: Applications and Data Analysis Methods, Second Edition. (2002). Thousand Oaks, CA: Sage Publications.</a:t>
            </a:r>
          </a:p>
          <a:p>
            <a:r>
              <a:rPr lang="en-US"/>
              <a:t>Rights, J. D. and Sterba, S. K.  (2019).  Quantifying explained variance in multilevel models:  An integrative framework for defining R-squared measures.  </a:t>
            </a:r>
            <a:r>
              <a:rPr lang="en-US" i="1"/>
              <a:t>Psycholocial Methods,</a:t>
            </a:r>
            <a:r>
              <a:rPr lang="en-US"/>
              <a:t> 24(3), 309-338.</a:t>
            </a:r>
          </a:p>
          <a:p>
            <a:r>
              <a:rPr lang="en-US"/>
              <a:t>Robinson, G. K. That BUP is a good thing: The estimation of random effects. (1991). Statistical Science, 6(1), 152. https://projecteuclid.org/euclid.ss/1177011926</a:t>
            </a:r>
          </a:p>
          <a:p>
            <a:r>
              <a:rPr lang="en-US"/>
              <a:t>Scariano, S. M. and Davenport, J. M. The effects of violations of independence assumptions in the one-way ANOVA. (1987). </a:t>
            </a:r>
            <a:r>
              <a:rPr lang="en-US" i="1"/>
              <a:t>The American Statistician</a:t>
            </a:r>
            <a:r>
              <a:rPr lang="en-US"/>
              <a:t>, 41(2), 123-129. http://www.jstor.org/stable/2684223</a:t>
            </a:r>
          </a:p>
          <a:p>
            <a:r>
              <a:rPr lang="en-US"/>
              <a:t>Schunck, R. Cluster size and aggregated level 2 variables in multilevel models:  A cautionary note.  (2016).  Methods, data ana analyses.  Vol.10(1): 97-108. DOI: 10.12758/mda.2016.005</a:t>
            </a:r>
          </a:p>
          <a:p>
            <a:r>
              <a:rPr lang="en-US"/>
              <a:t>Singer, J. D. and Willett, J. B. Applied longitudinal data analysis: Modeling change and event occurrence. 2003. New York: Oxford University Press.</a:t>
            </a:r>
          </a:p>
          <a:p>
            <a:r>
              <a:rPr lang="en-US"/>
              <a:t>Snijders, T. A. B. and Bosker, R. J. Multilevel analysis: An introduction to basic and advanced multilevel modeling, second edition. 2012. Thousand Oaks, CA: Sage Publications.</a:t>
            </a:r>
          </a:p>
          <a:p>
            <a:r>
              <a:rPr lang="en-US"/>
              <a:t>Whittaker, T. A. and Furlow, Carolyn F. (2009). The Comparison of Model Selection Criteria When Selecting Among Competing Hierarchical Linear Models. </a:t>
            </a:r>
            <a:r>
              <a:rPr lang="en-US" i="1"/>
              <a:t>Journal of Modern Applied Statistical Methods. 8(1)</a:t>
            </a:r>
            <a:r>
              <a:rPr lang="en-US"/>
              <a:t>, 173-193. https://pdfs.semanticscholar.org/8b74/fb3018a6d65d9fdb63c1326f4fa311ed35f3.pdf</a:t>
            </a:r>
          </a:p>
          <a:p>
            <a:r>
              <a:rPr lang="en-US"/>
              <a:t>The Unstructured Covariance Matrix: When It Does and Doesn’t Work https://www.theanalysisfactor.com/unstructured-covariance-matrix-when-it-does-and-doesn%E2%80%99t-work/</a:t>
            </a:r>
          </a:p>
        </p:txBody>
      </p:sp>
    </p:spTree>
    <p:extLst>
      <p:ext uri="{BB962C8B-B14F-4D97-AF65-F5344CB8AC3E}">
        <p14:creationId xmlns:p14="http://schemas.microsoft.com/office/powerpoint/2010/main" val="119504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8A67-F0B2-4A78-9016-0715392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2373AC-B650-43EB-A45C-E85D0E60D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5136"/>
            <a:ext cx="3385089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2BAE43-0585-43AF-984F-D637DD2CF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23" y="703952"/>
            <a:ext cx="5894768" cy="56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27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C23A-A319-4A31-82D7-0EED8F0C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/>
              <a:t>Thank you!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8E1DD3-8482-4886-B9DF-AC74015D7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21" y="1825625"/>
            <a:ext cx="4975957" cy="4351338"/>
          </a:xfrm>
        </p:spPr>
      </p:pic>
    </p:spTree>
    <p:extLst>
      <p:ext uri="{BB962C8B-B14F-4D97-AF65-F5344CB8AC3E}">
        <p14:creationId xmlns:p14="http://schemas.microsoft.com/office/powerpoint/2010/main" val="33043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41A8-5390-4B4E-B4E3-7B035C51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problems with aggregating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7A47E-8619-46D2-B1B7-AC0B2FD9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Small Ns within clusters</a:t>
            </a:r>
          </a:p>
          <a:p>
            <a:r>
              <a:rPr lang="en-US"/>
              <a:t>Measurement error</a:t>
            </a:r>
          </a:p>
          <a:p>
            <a:r>
              <a:rPr lang="en-US"/>
              <a:t>Ideal: Measure variable at both levels when collecting data</a:t>
            </a:r>
          </a:p>
          <a:p>
            <a:r>
              <a:rPr lang="en-US"/>
              <a:t>See Lüdtke, et. al. (2008) and Schunck (2016)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6087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7270-2D09-47EB-9B2E-D3364089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you have any questions?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66B8A3-3819-4009-9682-E43CDBF12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96" y="1825625"/>
            <a:ext cx="3492007" cy="4351338"/>
          </a:xfrm>
        </p:spPr>
      </p:pic>
    </p:spTree>
    <p:extLst>
      <p:ext uri="{BB962C8B-B14F-4D97-AF65-F5344CB8AC3E}">
        <p14:creationId xmlns:p14="http://schemas.microsoft.com/office/powerpoint/2010/main" val="236720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2130-3774-49C5-A634-80B1B031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209336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5A57-5828-4FA8-819A-01E5AABB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interaction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46B7-2B01-4BE3-BF81-F995A5BD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Any level</a:t>
            </a:r>
          </a:p>
          <a:p>
            <a:pPr lvl="1"/>
            <a:r>
              <a:rPr lang="en-US"/>
              <a:t>Level 1 by level 1</a:t>
            </a:r>
          </a:p>
          <a:p>
            <a:pPr lvl="1"/>
            <a:r>
              <a:rPr lang="en-US"/>
              <a:t>Level 2 by level 2</a:t>
            </a:r>
          </a:p>
          <a:p>
            <a:pPr lvl="1"/>
            <a:r>
              <a:rPr lang="en-US"/>
              <a:t>Level 1 by level 2</a:t>
            </a:r>
          </a:p>
          <a:p>
            <a:r>
              <a:rPr lang="en-US"/>
              <a:t>Any predictor</a:t>
            </a:r>
          </a:p>
          <a:p>
            <a:pPr lvl="1"/>
            <a:r>
              <a:rPr lang="en-US"/>
              <a:t>Continuous by continuous</a:t>
            </a:r>
          </a:p>
          <a:p>
            <a:pPr lvl="1"/>
            <a:r>
              <a:rPr lang="en-US"/>
              <a:t>Categorical by categorical</a:t>
            </a:r>
          </a:p>
          <a:p>
            <a:pPr lvl="1"/>
            <a:r>
              <a:rPr lang="en-US"/>
              <a:t>Continuous by categorical</a:t>
            </a:r>
          </a:p>
          <a:p>
            <a:r>
              <a:rPr lang="en-US"/>
              <a:t>Let theory be the guide!</a:t>
            </a:r>
          </a:p>
        </p:txBody>
      </p:sp>
    </p:spTree>
    <p:extLst>
      <p:ext uri="{BB962C8B-B14F-4D97-AF65-F5344CB8AC3E}">
        <p14:creationId xmlns:p14="http://schemas.microsoft.com/office/powerpoint/2010/main" val="397811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2431</Words>
  <Application>Microsoft Office PowerPoint</Application>
  <PresentationFormat>Widescreen</PresentationFormat>
  <Paragraphs>202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Aptos</vt:lpstr>
      <vt:lpstr>Aptos Display</vt:lpstr>
      <vt:lpstr>Arial</vt:lpstr>
      <vt:lpstr>Office Theme</vt:lpstr>
      <vt:lpstr>Disaggregating level 1 and level 2 effects</vt:lpstr>
      <vt:lpstr>Effects at both levels</vt:lpstr>
      <vt:lpstr>Using the aggregate command</vt:lpstr>
      <vt:lpstr>The mixed command</vt:lpstr>
      <vt:lpstr>Output</vt:lpstr>
      <vt:lpstr>Potential problems with aggregating</vt:lpstr>
      <vt:lpstr>Do you have any questions?</vt:lpstr>
      <vt:lpstr>Interactions</vt:lpstr>
      <vt:lpstr>Adding interaction terms</vt:lpstr>
      <vt:lpstr>Adding interaction terms - continued</vt:lpstr>
      <vt:lpstr>Mixed command with categorical by categorical interaction</vt:lpstr>
      <vt:lpstr>Output</vt:lpstr>
      <vt:lpstr>Output - continued</vt:lpstr>
      <vt:lpstr>Level 1 and level 2 interaction</vt:lpstr>
      <vt:lpstr>Output</vt:lpstr>
      <vt:lpstr>Tests of simple main effects</vt:lpstr>
      <vt:lpstr>Output</vt:lpstr>
      <vt:lpstr>Other options on the emmeans subcommand</vt:lpstr>
      <vt:lpstr>Output</vt:lpstr>
      <vt:lpstr>Other options on the emmeans subcommand - continued</vt:lpstr>
      <vt:lpstr>Output</vt:lpstr>
      <vt:lpstr>Do you have any questions?</vt:lpstr>
      <vt:lpstr>Custom hypothesis tests</vt:lpstr>
      <vt:lpstr>Using the test subcommand</vt:lpstr>
      <vt:lpstr>Output</vt:lpstr>
      <vt:lpstr>Interaction contrasts</vt:lpstr>
      <vt:lpstr>Test subcommand for interaction contrast</vt:lpstr>
      <vt:lpstr>Output</vt:lpstr>
      <vt:lpstr>Showing the divisor option</vt:lpstr>
      <vt:lpstr>Showing the divisor option - continued</vt:lpstr>
      <vt:lpstr>Output</vt:lpstr>
      <vt:lpstr>Do you have any questions?</vt:lpstr>
      <vt:lpstr>Saving variables to active dataset</vt:lpstr>
      <vt:lpstr>Using the save subcommand</vt:lpstr>
      <vt:lpstr>Using the save subcommand - continued</vt:lpstr>
      <vt:lpstr>Output</vt:lpstr>
      <vt:lpstr>Delete variables before rerunning model</vt:lpstr>
      <vt:lpstr>Do you have any questions?</vt:lpstr>
      <vt:lpstr>Other topics</vt:lpstr>
      <vt:lpstr>Amount of variance explained</vt:lpstr>
      <vt:lpstr>Centering</vt:lpstr>
      <vt:lpstr>Testing model assumptions</vt:lpstr>
      <vt:lpstr>More than two levels</vt:lpstr>
      <vt:lpstr>Imperfect hierarchies</vt:lpstr>
      <vt:lpstr>Any questions??</vt:lpstr>
      <vt:lpstr>References</vt:lpstr>
      <vt:lpstr>References</vt:lpstr>
      <vt:lpstr>References - continued</vt:lpstr>
      <vt:lpstr>References - continued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Andy Lin</dc:creator>
  <cp:lastModifiedBy>Andy Lin</cp:lastModifiedBy>
  <cp:revision>2</cp:revision>
  <dcterms:created xsi:type="dcterms:W3CDTF">2025-05-19T18:23:20Z</dcterms:created>
  <dcterms:modified xsi:type="dcterms:W3CDTF">2025-05-19T18:27:40Z</dcterms:modified>
</cp:coreProperties>
</file>