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14" r:id="rId4"/>
  </p:sldMasterIdLst>
  <p:notesMasterIdLst>
    <p:notesMasterId r:id="rId131"/>
  </p:notesMasterIdLst>
  <p:handoutMasterIdLst>
    <p:handoutMasterId r:id="rId132"/>
  </p:handoutMasterIdLst>
  <p:sldIdLst>
    <p:sldId id="256" r:id="rId5"/>
    <p:sldId id="257" r:id="rId6"/>
    <p:sldId id="396" r:id="rId7"/>
    <p:sldId id="395" r:id="rId8"/>
    <p:sldId id="397" r:id="rId9"/>
    <p:sldId id="606" r:id="rId10"/>
    <p:sldId id="401" r:id="rId11"/>
    <p:sldId id="400" r:id="rId12"/>
    <p:sldId id="402" r:id="rId13"/>
    <p:sldId id="404" r:id="rId14"/>
    <p:sldId id="405" r:id="rId15"/>
    <p:sldId id="403" r:id="rId16"/>
    <p:sldId id="406" r:id="rId17"/>
    <p:sldId id="408" r:id="rId18"/>
    <p:sldId id="617" r:id="rId19"/>
    <p:sldId id="410" r:id="rId20"/>
    <p:sldId id="411" r:id="rId21"/>
    <p:sldId id="412" r:id="rId22"/>
    <p:sldId id="413" r:id="rId23"/>
    <p:sldId id="414" r:id="rId24"/>
    <p:sldId id="416" r:id="rId25"/>
    <p:sldId id="417" r:id="rId26"/>
    <p:sldId id="418" r:id="rId27"/>
    <p:sldId id="419" r:id="rId28"/>
    <p:sldId id="611" r:id="rId29"/>
    <p:sldId id="420" r:id="rId30"/>
    <p:sldId id="421" r:id="rId31"/>
    <p:sldId id="422" r:id="rId32"/>
    <p:sldId id="423" r:id="rId33"/>
    <p:sldId id="429" r:id="rId34"/>
    <p:sldId id="430" r:id="rId35"/>
    <p:sldId id="431" r:id="rId36"/>
    <p:sldId id="432" r:id="rId37"/>
    <p:sldId id="603" r:id="rId38"/>
    <p:sldId id="601" r:id="rId39"/>
    <p:sldId id="433" r:id="rId40"/>
    <p:sldId id="466" r:id="rId41"/>
    <p:sldId id="434" r:id="rId42"/>
    <p:sldId id="439" r:id="rId43"/>
    <p:sldId id="438" r:id="rId44"/>
    <p:sldId id="440" r:id="rId45"/>
    <p:sldId id="441" r:id="rId46"/>
    <p:sldId id="442" r:id="rId47"/>
    <p:sldId id="444" r:id="rId48"/>
    <p:sldId id="445" r:id="rId49"/>
    <p:sldId id="589" r:id="rId50"/>
    <p:sldId id="447" r:id="rId51"/>
    <p:sldId id="464" r:id="rId52"/>
    <p:sldId id="451" r:id="rId53"/>
    <p:sldId id="452" r:id="rId54"/>
    <p:sldId id="453" r:id="rId55"/>
    <p:sldId id="456" r:id="rId56"/>
    <p:sldId id="458" r:id="rId57"/>
    <p:sldId id="590" r:id="rId58"/>
    <p:sldId id="572" r:id="rId59"/>
    <p:sldId id="581" r:id="rId60"/>
    <p:sldId id="575" r:id="rId61"/>
    <p:sldId id="576" r:id="rId62"/>
    <p:sldId id="577" r:id="rId63"/>
    <p:sldId id="578" r:id="rId64"/>
    <p:sldId id="579" r:id="rId65"/>
    <p:sldId id="580" r:id="rId66"/>
    <p:sldId id="574" r:id="rId67"/>
    <p:sldId id="582" r:id="rId68"/>
    <p:sldId id="583" r:id="rId69"/>
    <p:sldId id="591" r:id="rId70"/>
    <p:sldId id="467" r:id="rId71"/>
    <p:sldId id="463" r:id="rId72"/>
    <p:sldId id="465" r:id="rId73"/>
    <p:sldId id="592" r:id="rId74"/>
    <p:sldId id="468" r:id="rId75"/>
    <p:sldId id="470" r:id="rId76"/>
    <p:sldId id="487" r:id="rId77"/>
    <p:sldId id="489" r:id="rId78"/>
    <p:sldId id="497" r:id="rId79"/>
    <p:sldId id="491" r:id="rId80"/>
    <p:sldId id="494" r:id="rId81"/>
    <p:sldId id="498" r:id="rId82"/>
    <p:sldId id="593" r:id="rId83"/>
    <p:sldId id="500" r:id="rId84"/>
    <p:sldId id="507" r:id="rId85"/>
    <p:sldId id="501" r:id="rId86"/>
    <p:sldId id="502" r:id="rId87"/>
    <p:sldId id="503" r:id="rId88"/>
    <p:sldId id="509" r:id="rId89"/>
    <p:sldId id="508" r:id="rId90"/>
    <p:sldId id="594" r:id="rId91"/>
    <p:sldId id="588" r:id="rId92"/>
    <p:sldId id="512" r:id="rId93"/>
    <p:sldId id="535" r:id="rId94"/>
    <p:sldId id="536" r:id="rId95"/>
    <p:sldId id="537" r:id="rId96"/>
    <p:sldId id="548" r:id="rId97"/>
    <p:sldId id="555" r:id="rId98"/>
    <p:sldId id="596" r:id="rId99"/>
    <p:sldId id="549" r:id="rId100"/>
    <p:sldId id="551" r:id="rId101"/>
    <p:sldId id="552" r:id="rId102"/>
    <p:sldId id="571" r:id="rId103"/>
    <p:sldId id="595" r:id="rId104"/>
    <p:sldId id="558" r:id="rId105"/>
    <p:sldId id="559" r:id="rId106"/>
    <p:sldId id="562" r:id="rId107"/>
    <p:sldId id="564" r:id="rId108"/>
    <p:sldId id="597" r:id="rId109"/>
    <p:sldId id="560" r:id="rId110"/>
    <p:sldId id="561" r:id="rId111"/>
    <p:sldId id="567" r:id="rId112"/>
    <p:sldId id="568" r:id="rId113"/>
    <p:sldId id="598" r:id="rId114"/>
    <p:sldId id="599" r:id="rId115"/>
    <p:sldId id="600" r:id="rId116"/>
    <p:sldId id="607" r:id="rId117"/>
    <p:sldId id="612" r:id="rId118"/>
    <p:sldId id="608" r:id="rId119"/>
    <p:sldId id="613" r:id="rId120"/>
    <p:sldId id="614" r:id="rId121"/>
    <p:sldId id="615" r:id="rId122"/>
    <p:sldId id="609" r:id="rId123"/>
    <p:sldId id="610" r:id="rId124"/>
    <p:sldId id="616" r:id="rId125"/>
    <p:sldId id="584" r:id="rId126"/>
    <p:sldId id="569" r:id="rId127"/>
    <p:sldId id="585" r:id="rId128"/>
    <p:sldId id="586" r:id="rId129"/>
    <p:sldId id="587" r:id="rId1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4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OARC Stat Consulting" initials="OSC" lastIdx="12" clrIdx="1">
    <p:extLst>
      <p:ext uri="{19B8F6BF-5375-455C-9EA6-DF929625EA0E}">
        <p15:presenceInfo xmlns:p15="http://schemas.microsoft.com/office/powerpoint/2012/main" userId="OARC Stat Consulting" providerId="None"/>
      </p:ext>
    </p:extLst>
  </p:cmAuthor>
  <p:cmAuthor id="3" name="Divsalar, Shahrzad" initials="DS" lastIdx="4" clrIdx="2">
    <p:extLst>
      <p:ext uri="{19B8F6BF-5375-455C-9EA6-DF929625EA0E}">
        <p15:presenceInfo xmlns:p15="http://schemas.microsoft.com/office/powerpoint/2012/main" userId="Divsalar, Shahrz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0DDAA-6477-6948-91BC-9430DAE4E71B}" v="6" dt="2025-08-10T15:34:10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92081" autoAdjust="0"/>
  </p:normalViewPr>
  <p:slideViewPr>
    <p:cSldViewPr snapToGrid="0">
      <p:cViewPr varScale="1">
        <p:scale>
          <a:sx n="102" d="100"/>
          <a:sy n="102" d="100"/>
        </p:scale>
        <p:origin x="11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38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microsoft.com/office/2016/11/relationships/changesInfo" Target="changesInfos/changesInfo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okaite, Kotrina" userId="188d5903-b5da-4cd6-aa1c-2217a9505a65" providerId="ADAL" clId="{4290DDAA-6477-6948-91BC-9430DAE4E71B}"/>
    <pc:docChg chg="custSel delSld modSld modShowInfo">
      <pc:chgData name="Kajokaite, Kotrina" userId="188d5903-b5da-4cd6-aa1c-2217a9505a65" providerId="ADAL" clId="{4290DDAA-6477-6948-91BC-9430DAE4E71B}" dt="2025-08-10T17:53:57.975" v="375" actId="20577"/>
      <pc:docMkLst>
        <pc:docMk/>
      </pc:docMkLst>
      <pc:sldChg chg="modSp mod modNotesTx">
        <pc:chgData name="Kajokaite, Kotrina" userId="188d5903-b5da-4cd6-aa1c-2217a9505a65" providerId="ADAL" clId="{4290DDAA-6477-6948-91BC-9430DAE4E71B}" dt="2025-08-10T17:52:01.579" v="366" actId="20577"/>
        <pc:sldMkLst>
          <pc:docMk/>
          <pc:sldMk cId="887634375" sldId="257"/>
        </pc:sldMkLst>
        <pc:spChg chg="mod">
          <ac:chgData name="Kajokaite, Kotrina" userId="188d5903-b5da-4cd6-aa1c-2217a9505a65" providerId="ADAL" clId="{4290DDAA-6477-6948-91BC-9430DAE4E71B}" dt="2025-08-03T18:48:27.384" v="24" actId="207"/>
          <ac:spMkLst>
            <pc:docMk/>
            <pc:sldMk cId="887634375" sldId="257"/>
            <ac:spMk id="3" creationId="{00000000-0000-0000-0000-000000000000}"/>
          </ac:spMkLst>
        </pc:spChg>
      </pc:sldChg>
      <pc:sldChg chg="modSp mod">
        <pc:chgData name="Kajokaite, Kotrina" userId="188d5903-b5da-4cd6-aa1c-2217a9505a65" providerId="ADAL" clId="{4290DDAA-6477-6948-91BC-9430DAE4E71B}" dt="2025-08-03T18:51:33.476" v="26" actId="20577"/>
        <pc:sldMkLst>
          <pc:docMk/>
          <pc:sldMk cId="425018723" sldId="397"/>
        </pc:sldMkLst>
        <pc:spChg chg="mod">
          <ac:chgData name="Kajokaite, Kotrina" userId="188d5903-b5da-4cd6-aa1c-2217a9505a65" providerId="ADAL" clId="{4290DDAA-6477-6948-91BC-9430DAE4E71B}" dt="2025-08-03T18:51:33.476" v="26" actId="20577"/>
          <ac:spMkLst>
            <pc:docMk/>
            <pc:sldMk cId="425018723" sldId="397"/>
            <ac:spMk id="3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7:52:14.670" v="368" actId="20577"/>
        <pc:sldMkLst>
          <pc:docMk/>
          <pc:sldMk cId="973066999" sldId="400"/>
        </pc:sldMkLst>
      </pc:sldChg>
      <pc:sldChg chg="addSp delSp modSp mod modNotesTx">
        <pc:chgData name="Kajokaite, Kotrina" userId="188d5903-b5da-4cd6-aa1c-2217a9505a65" providerId="ADAL" clId="{4290DDAA-6477-6948-91BC-9430DAE4E71B}" dt="2025-08-10T17:52:31.329" v="370" actId="20577"/>
        <pc:sldMkLst>
          <pc:docMk/>
          <pc:sldMk cId="3721555596" sldId="404"/>
        </pc:sldMkLst>
        <pc:spChg chg="add del mod">
          <ac:chgData name="Kajokaite, Kotrina" userId="188d5903-b5da-4cd6-aa1c-2217a9505a65" providerId="ADAL" clId="{4290DDAA-6477-6948-91BC-9430DAE4E71B}" dt="2025-08-10T15:11:29.234" v="331"/>
          <ac:spMkLst>
            <pc:docMk/>
            <pc:sldMk cId="3721555596" sldId="404"/>
            <ac:spMk id="5" creationId="{9E9BD36F-A90B-0FC5-C250-58C8DCFBC623}"/>
          </ac:spMkLst>
        </pc:spChg>
        <pc:spChg chg="add mod">
          <ac:chgData name="Kajokaite, Kotrina" userId="188d5903-b5da-4cd6-aa1c-2217a9505a65" providerId="ADAL" clId="{4290DDAA-6477-6948-91BC-9430DAE4E71B}" dt="2025-08-10T15:11:47.617" v="339" actId="14100"/>
          <ac:spMkLst>
            <pc:docMk/>
            <pc:sldMk cId="3721555596" sldId="404"/>
            <ac:spMk id="8" creationId="{6B3A48A8-0EB3-3A45-A23E-1C3D2C439553}"/>
          </ac:spMkLst>
        </pc:spChg>
        <pc:spChg chg="del mod">
          <ac:chgData name="Kajokaite, Kotrina" userId="188d5903-b5da-4cd6-aa1c-2217a9505a65" providerId="ADAL" clId="{4290DDAA-6477-6948-91BC-9430DAE4E71B}" dt="2025-08-10T15:11:35.667" v="335" actId="21"/>
          <ac:spMkLst>
            <pc:docMk/>
            <pc:sldMk cId="3721555596" sldId="404"/>
            <ac:spMk id="15" creationId="{E29EFCC4-8B36-6EDE-075A-D3D739C33677}"/>
          </ac:spMkLst>
        </pc:spChg>
        <pc:picChg chg="add mod">
          <ac:chgData name="Kajokaite, Kotrina" userId="188d5903-b5da-4cd6-aa1c-2217a9505a65" providerId="ADAL" clId="{4290DDAA-6477-6948-91BC-9430DAE4E71B}" dt="2025-08-10T15:11:31.335" v="333" actId="962"/>
          <ac:picMkLst>
            <pc:docMk/>
            <pc:sldMk cId="3721555596" sldId="404"/>
            <ac:picMk id="7" creationId="{A08E82B8-222B-B5A0-7C60-783F7AA35647}"/>
          </ac:picMkLst>
        </pc:picChg>
        <pc:picChg chg="del">
          <ac:chgData name="Kajokaite, Kotrina" userId="188d5903-b5da-4cd6-aa1c-2217a9505a65" providerId="ADAL" clId="{4290DDAA-6477-6948-91BC-9430DAE4E71B}" dt="2025-08-10T15:11:27.080" v="330" actId="478"/>
          <ac:picMkLst>
            <pc:docMk/>
            <pc:sldMk cId="3721555596" sldId="404"/>
            <ac:picMk id="14" creationId="{772E2193-77D9-85BD-99CA-510389161CDC}"/>
          </ac:picMkLst>
        </pc:picChg>
      </pc:sldChg>
      <pc:sldChg chg="modNotesTx">
        <pc:chgData name="Kajokaite, Kotrina" userId="188d5903-b5da-4cd6-aa1c-2217a9505a65" providerId="ADAL" clId="{4290DDAA-6477-6948-91BC-9430DAE4E71B}" dt="2025-08-10T17:52:26.995" v="369" actId="20577"/>
        <pc:sldMkLst>
          <pc:docMk/>
          <pc:sldMk cId="3587682118" sldId="405"/>
        </pc:sldMkLst>
      </pc:sldChg>
      <pc:sldChg chg="modSp mod">
        <pc:chgData name="Kajokaite, Kotrina" userId="188d5903-b5da-4cd6-aa1c-2217a9505a65" providerId="ADAL" clId="{4290DDAA-6477-6948-91BC-9430DAE4E71B}" dt="2025-08-03T19:04:11.712" v="117" actId="1036"/>
        <pc:sldMkLst>
          <pc:docMk/>
          <pc:sldMk cId="3808803698" sldId="406"/>
        </pc:sldMkLst>
        <pc:spChg chg="mod">
          <ac:chgData name="Kajokaite, Kotrina" userId="188d5903-b5da-4cd6-aa1c-2217a9505a65" providerId="ADAL" clId="{4290DDAA-6477-6948-91BC-9430DAE4E71B}" dt="2025-08-03T19:02:44.761" v="115" actId="207"/>
          <ac:spMkLst>
            <pc:docMk/>
            <pc:sldMk cId="3808803698" sldId="406"/>
            <ac:spMk id="4" creationId="{00000000-0000-0000-0000-000000000000}"/>
          </ac:spMkLst>
        </pc:spChg>
        <pc:picChg chg="mod">
          <ac:chgData name="Kajokaite, Kotrina" userId="188d5903-b5da-4cd6-aa1c-2217a9505a65" providerId="ADAL" clId="{4290DDAA-6477-6948-91BC-9430DAE4E71B}" dt="2025-08-03T19:04:11.712" v="117" actId="1036"/>
          <ac:picMkLst>
            <pc:docMk/>
            <pc:sldMk cId="3808803698" sldId="406"/>
            <ac:picMk id="14" creationId="{D2F13E27-9B81-790A-0D23-5ECF2CDF8EC9}"/>
          </ac:picMkLst>
        </pc:picChg>
      </pc:sldChg>
      <pc:sldChg chg="del modNotesTx">
        <pc:chgData name="Kajokaite, Kotrina" userId="188d5903-b5da-4cd6-aa1c-2217a9505a65" providerId="ADAL" clId="{4290DDAA-6477-6948-91BC-9430DAE4E71B}" dt="2025-08-03T19:04:29.559" v="118" actId="2696"/>
        <pc:sldMkLst>
          <pc:docMk/>
          <pc:sldMk cId="1537156423" sldId="407"/>
        </pc:sldMkLst>
      </pc:sldChg>
      <pc:sldChg chg="addSp delSp modSp mod">
        <pc:chgData name="Kajokaite, Kotrina" userId="188d5903-b5da-4cd6-aa1c-2217a9505a65" providerId="ADAL" clId="{4290DDAA-6477-6948-91BC-9430DAE4E71B}" dt="2025-08-10T15:35:01.098" v="358" actId="1076"/>
        <pc:sldMkLst>
          <pc:docMk/>
          <pc:sldMk cId="1230076565" sldId="410"/>
        </pc:sldMkLst>
        <pc:spChg chg="add mod">
          <ac:chgData name="Kajokaite, Kotrina" userId="188d5903-b5da-4cd6-aa1c-2217a9505a65" providerId="ADAL" clId="{4290DDAA-6477-6948-91BC-9430DAE4E71B}" dt="2025-08-10T15:35:01.098" v="358" actId="1076"/>
          <ac:spMkLst>
            <pc:docMk/>
            <pc:sldMk cId="1230076565" sldId="410"/>
            <ac:spMk id="5" creationId="{70190EC9-5AE8-B1A7-66A2-47ECDC84C0CF}"/>
          </ac:spMkLst>
        </pc:spChg>
        <pc:spChg chg="del mod">
          <ac:chgData name="Kajokaite, Kotrina" userId="188d5903-b5da-4cd6-aa1c-2217a9505a65" providerId="ADAL" clId="{4290DDAA-6477-6948-91BC-9430DAE4E71B}" dt="2025-08-10T15:34:08.462" v="351" actId="21"/>
          <ac:spMkLst>
            <pc:docMk/>
            <pc:sldMk cId="1230076565" sldId="410"/>
            <ac:spMk id="10" creationId="{00000000-0000-0000-0000-000000000000}"/>
          </ac:spMkLst>
        </pc:spChg>
        <pc:picChg chg="add mod modCrop">
          <ac:chgData name="Kajokaite, Kotrina" userId="188d5903-b5da-4cd6-aa1c-2217a9505a65" providerId="ADAL" clId="{4290DDAA-6477-6948-91BC-9430DAE4E71B}" dt="2025-08-10T15:34:56.116" v="357" actId="1076"/>
          <ac:picMkLst>
            <pc:docMk/>
            <pc:sldMk cId="1230076565" sldId="410"/>
            <ac:picMk id="4" creationId="{2DAA2BB0-55EE-CD69-66B2-0574647E15A4}"/>
          </ac:picMkLst>
        </pc:picChg>
        <pc:picChg chg="del">
          <ac:chgData name="Kajokaite, Kotrina" userId="188d5903-b5da-4cd6-aa1c-2217a9505a65" providerId="ADAL" clId="{4290DDAA-6477-6948-91BC-9430DAE4E71B}" dt="2025-08-10T15:33:16.237" v="341" actId="478"/>
          <ac:picMkLst>
            <pc:docMk/>
            <pc:sldMk cId="1230076565" sldId="410"/>
            <ac:picMk id="7" creationId="{00000000-0000-0000-0000-000000000000}"/>
          </ac:picMkLst>
        </pc:picChg>
      </pc:sldChg>
      <pc:sldChg chg="modNotesTx">
        <pc:chgData name="Kajokaite, Kotrina" userId="188d5903-b5da-4cd6-aa1c-2217a9505a65" providerId="ADAL" clId="{4290DDAA-6477-6948-91BC-9430DAE4E71B}" dt="2025-08-10T15:09:35.027" v="328" actId="20577"/>
        <pc:sldMkLst>
          <pc:docMk/>
          <pc:sldMk cId="2077912397" sldId="411"/>
        </pc:sldMkLst>
      </pc:sldChg>
      <pc:sldChg chg="modNotesTx">
        <pc:chgData name="Kajokaite, Kotrina" userId="188d5903-b5da-4cd6-aa1c-2217a9505a65" providerId="ADAL" clId="{4290DDAA-6477-6948-91BC-9430DAE4E71B}" dt="2025-08-10T17:52:58.227" v="371" actId="20577"/>
        <pc:sldMkLst>
          <pc:docMk/>
          <pc:sldMk cId="511801860" sldId="414"/>
        </pc:sldMkLst>
      </pc:sldChg>
      <pc:sldChg chg="modSp mod modNotesTx">
        <pc:chgData name="Kajokaite, Kotrina" userId="188d5903-b5da-4cd6-aa1c-2217a9505a65" providerId="ADAL" clId="{4290DDAA-6477-6948-91BC-9430DAE4E71B}" dt="2025-08-10T15:09:23.216" v="327" actId="20577"/>
        <pc:sldMkLst>
          <pc:docMk/>
          <pc:sldMk cId="1742185794" sldId="417"/>
        </pc:sldMkLst>
        <pc:spChg chg="mod">
          <ac:chgData name="Kajokaite, Kotrina" userId="188d5903-b5da-4cd6-aa1c-2217a9505a65" providerId="ADAL" clId="{4290DDAA-6477-6948-91BC-9430DAE4E71B}" dt="2025-08-03T19:15:03.398" v="126" actId="5793"/>
          <ac:spMkLst>
            <pc:docMk/>
            <pc:sldMk cId="1742185794" sldId="417"/>
            <ac:spMk id="3" creationId="{00000000-0000-0000-0000-000000000000}"/>
          </ac:spMkLst>
        </pc:spChg>
      </pc:sldChg>
      <pc:sldChg chg="modSp mod modNotesTx">
        <pc:chgData name="Kajokaite, Kotrina" userId="188d5903-b5da-4cd6-aa1c-2217a9505a65" providerId="ADAL" clId="{4290DDAA-6477-6948-91BC-9430DAE4E71B}" dt="2025-08-10T15:06:59.364" v="326" actId="20577"/>
        <pc:sldMkLst>
          <pc:docMk/>
          <pc:sldMk cId="1649246523" sldId="418"/>
        </pc:sldMkLst>
        <pc:spChg chg="mod">
          <ac:chgData name="Kajokaite, Kotrina" userId="188d5903-b5da-4cd6-aa1c-2217a9505a65" providerId="ADAL" clId="{4290DDAA-6477-6948-91BC-9430DAE4E71B}" dt="2025-08-03T19:16:51.058" v="170" actId="20577"/>
          <ac:spMkLst>
            <pc:docMk/>
            <pc:sldMk cId="1649246523" sldId="418"/>
            <ac:spMk id="4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5:06:01.338" v="324" actId="20577"/>
        <pc:sldMkLst>
          <pc:docMk/>
          <pc:sldMk cId="2756949970" sldId="419"/>
        </pc:sldMkLst>
      </pc:sldChg>
      <pc:sldChg chg="modNotesTx">
        <pc:chgData name="Kajokaite, Kotrina" userId="188d5903-b5da-4cd6-aa1c-2217a9505a65" providerId="ADAL" clId="{4290DDAA-6477-6948-91BC-9430DAE4E71B}" dt="2025-08-10T15:05:43.198" v="323" actId="20577"/>
        <pc:sldMkLst>
          <pc:docMk/>
          <pc:sldMk cId="589225895" sldId="423"/>
        </pc:sldMkLst>
      </pc:sldChg>
      <pc:sldChg chg="modSp mod modNotesTx">
        <pc:chgData name="Kajokaite, Kotrina" userId="188d5903-b5da-4cd6-aa1c-2217a9505a65" providerId="ADAL" clId="{4290DDAA-6477-6948-91BC-9430DAE4E71B}" dt="2025-08-10T15:05:27.055" v="322" actId="20577"/>
        <pc:sldMkLst>
          <pc:docMk/>
          <pc:sldMk cId="403806049" sldId="430"/>
        </pc:sldMkLst>
        <pc:spChg chg="mod">
          <ac:chgData name="Kajokaite, Kotrina" userId="188d5903-b5da-4cd6-aa1c-2217a9505a65" providerId="ADAL" clId="{4290DDAA-6477-6948-91BC-9430DAE4E71B}" dt="2025-08-03T19:26:32.154" v="178" actId="20577"/>
          <ac:spMkLst>
            <pc:docMk/>
            <pc:sldMk cId="403806049" sldId="430"/>
            <ac:spMk id="5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7:53:10.586" v="372" actId="20577"/>
        <pc:sldMkLst>
          <pc:docMk/>
          <pc:sldMk cId="4164768044" sldId="431"/>
        </pc:sldMkLst>
      </pc:sldChg>
      <pc:sldChg chg="modSp mod">
        <pc:chgData name="Kajokaite, Kotrina" userId="188d5903-b5da-4cd6-aa1c-2217a9505a65" providerId="ADAL" clId="{4290DDAA-6477-6948-91BC-9430DAE4E71B}" dt="2025-08-04T20:59:57.139" v="181" actId="27636"/>
        <pc:sldMkLst>
          <pc:docMk/>
          <pc:sldMk cId="2518250577" sldId="442"/>
        </pc:sldMkLst>
        <pc:spChg chg="mod">
          <ac:chgData name="Kajokaite, Kotrina" userId="188d5903-b5da-4cd6-aa1c-2217a9505a65" providerId="ADAL" clId="{4290DDAA-6477-6948-91BC-9430DAE4E71B}" dt="2025-08-04T20:59:57.138" v="180" actId="27636"/>
          <ac:spMkLst>
            <pc:docMk/>
            <pc:sldMk cId="2518250577" sldId="442"/>
            <ac:spMk id="2" creationId="{00000000-0000-0000-0000-000000000000}"/>
          </ac:spMkLst>
        </pc:spChg>
        <pc:spChg chg="mod">
          <ac:chgData name="Kajokaite, Kotrina" userId="188d5903-b5da-4cd6-aa1c-2217a9505a65" providerId="ADAL" clId="{4290DDAA-6477-6948-91BC-9430DAE4E71B}" dt="2025-08-04T20:59:57.139" v="181" actId="27636"/>
          <ac:spMkLst>
            <pc:docMk/>
            <pc:sldMk cId="2518250577" sldId="442"/>
            <ac:spMk id="5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6:14:41.685" v="364" actId="20577"/>
        <pc:sldMkLst>
          <pc:docMk/>
          <pc:sldMk cId="3046750511" sldId="491"/>
        </pc:sldMkLst>
      </pc:sldChg>
      <pc:sldChg chg="modNotesTx">
        <pc:chgData name="Kajokaite, Kotrina" userId="188d5903-b5da-4cd6-aa1c-2217a9505a65" providerId="ADAL" clId="{4290DDAA-6477-6948-91BC-9430DAE4E71B}" dt="2025-08-10T17:53:41.331" v="373" actId="20577"/>
        <pc:sldMkLst>
          <pc:docMk/>
          <pc:sldMk cId="154385127" sldId="552"/>
        </pc:sldMkLst>
      </pc:sldChg>
      <pc:sldChg chg="modSp mod">
        <pc:chgData name="Kajokaite, Kotrina" userId="188d5903-b5da-4cd6-aa1c-2217a9505a65" providerId="ADAL" clId="{4290DDAA-6477-6948-91BC-9430DAE4E71B}" dt="2025-08-05T21:49:03.897" v="257" actId="14100"/>
        <pc:sldMkLst>
          <pc:docMk/>
          <pc:sldMk cId="2593408489" sldId="559"/>
        </pc:sldMkLst>
        <pc:spChg chg="mod">
          <ac:chgData name="Kajokaite, Kotrina" userId="188d5903-b5da-4cd6-aa1c-2217a9505a65" providerId="ADAL" clId="{4290DDAA-6477-6948-91BC-9430DAE4E71B}" dt="2025-08-05T21:49:03.897" v="257" actId="14100"/>
          <ac:spMkLst>
            <pc:docMk/>
            <pc:sldMk cId="2593408489" sldId="559"/>
            <ac:spMk id="8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7:53:48.310" v="374" actId="20577"/>
        <pc:sldMkLst>
          <pc:docMk/>
          <pc:sldMk cId="3264750745" sldId="564"/>
        </pc:sldMkLst>
      </pc:sldChg>
      <pc:sldChg chg="modNotesTx">
        <pc:chgData name="Kajokaite, Kotrina" userId="188d5903-b5da-4cd6-aa1c-2217a9505a65" providerId="ADAL" clId="{4290DDAA-6477-6948-91BC-9430DAE4E71B}" dt="2025-08-10T17:53:57.975" v="375" actId="20577"/>
        <pc:sldMkLst>
          <pc:docMk/>
          <pc:sldMk cId="2405800699" sldId="568"/>
        </pc:sldMkLst>
      </pc:sldChg>
      <pc:sldChg chg="modSp mod modNotesTx">
        <pc:chgData name="Kajokaite, Kotrina" userId="188d5903-b5da-4cd6-aa1c-2217a9505a65" providerId="ADAL" clId="{4290DDAA-6477-6948-91BC-9430DAE4E71B}" dt="2025-08-10T16:14:09.351" v="363" actId="20577"/>
        <pc:sldMkLst>
          <pc:docMk/>
          <pc:sldMk cId="1499960580" sldId="581"/>
        </pc:sldMkLst>
        <pc:spChg chg="mod">
          <ac:chgData name="Kajokaite, Kotrina" userId="188d5903-b5da-4cd6-aa1c-2217a9505a65" providerId="ADAL" clId="{4290DDAA-6477-6948-91BC-9430DAE4E71B}" dt="2025-08-04T21:25:30.823" v="184" actId="207"/>
          <ac:spMkLst>
            <pc:docMk/>
            <pc:sldMk cId="1499960580" sldId="581"/>
            <ac:spMk id="5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6:15:15.552" v="365" actId="20577"/>
        <pc:sldMkLst>
          <pc:docMk/>
          <pc:sldMk cId="1728459310" sldId="593"/>
        </pc:sldMkLst>
      </pc:sldChg>
      <pc:sldChg chg="modSp mod">
        <pc:chgData name="Kajokaite, Kotrina" userId="188d5903-b5da-4cd6-aa1c-2217a9505a65" providerId="ADAL" clId="{4290DDAA-6477-6948-91BC-9430DAE4E71B}" dt="2025-08-10T15:59:42.229" v="362" actId="20577"/>
        <pc:sldMkLst>
          <pc:docMk/>
          <pc:sldMk cId="2477284331" sldId="601"/>
        </pc:sldMkLst>
        <pc:spChg chg="mod">
          <ac:chgData name="Kajokaite, Kotrina" userId="188d5903-b5da-4cd6-aa1c-2217a9505a65" providerId="ADAL" clId="{4290DDAA-6477-6948-91BC-9430DAE4E71B}" dt="2025-08-10T15:59:42.229" v="362" actId="20577"/>
          <ac:spMkLst>
            <pc:docMk/>
            <pc:sldMk cId="2477284331" sldId="601"/>
            <ac:spMk id="3" creationId="{00000000-0000-0000-0000-000000000000}"/>
          </ac:spMkLst>
        </pc:spChg>
      </pc:sldChg>
      <pc:sldChg chg="modNotesTx">
        <pc:chgData name="Kajokaite, Kotrina" userId="188d5903-b5da-4cd6-aa1c-2217a9505a65" providerId="ADAL" clId="{4290DDAA-6477-6948-91BC-9430DAE4E71B}" dt="2025-08-10T17:52:07.643" v="367" actId="20577"/>
        <pc:sldMkLst>
          <pc:docMk/>
          <pc:sldMk cId="1079767586" sldId="606"/>
        </pc:sldMkLst>
      </pc:sldChg>
      <pc:sldChg chg="modSp mod">
        <pc:chgData name="Kajokaite, Kotrina" userId="188d5903-b5da-4cd6-aa1c-2217a9505a65" providerId="ADAL" clId="{4290DDAA-6477-6948-91BC-9430DAE4E71B}" dt="2025-08-03T19:04:36.277" v="120" actId="207"/>
        <pc:sldMkLst>
          <pc:docMk/>
          <pc:sldMk cId="458104159" sldId="617"/>
        </pc:sldMkLst>
        <pc:spChg chg="mod">
          <ac:chgData name="Kajokaite, Kotrina" userId="188d5903-b5da-4cd6-aa1c-2217a9505a65" providerId="ADAL" clId="{4290DDAA-6477-6948-91BC-9430DAE4E71B}" dt="2025-08-03T19:04:33.524" v="119" actId="207"/>
          <ac:spMkLst>
            <pc:docMk/>
            <pc:sldMk cId="458104159" sldId="617"/>
            <ac:spMk id="5" creationId="{C8C655EC-A217-7054-E25A-4FE02984F192}"/>
          </ac:spMkLst>
        </pc:spChg>
        <pc:spChg chg="mod">
          <ac:chgData name="Kajokaite, Kotrina" userId="188d5903-b5da-4cd6-aa1c-2217a9505a65" providerId="ADAL" clId="{4290DDAA-6477-6948-91BC-9430DAE4E71B}" dt="2025-08-03T19:04:36.277" v="120" actId="207"/>
          <ac:spMkLst>
            <pc:docMk/>
            <pc:sldMk cId="458104159" sldId="617"/>
            <ac:spMk id="6" creationId="{1C94A7CD-723B-0B5C-3BA0-C30C60A843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5E90B3-E113-4118-8DC9-AF06E86EA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A73D6-EBFF-4767-A32C-593DD3762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8D6-C501-477B-BD7C-36379B2B4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38B6-2034-4B22-BAD1-0A68F0AD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A8C33-45F2-4906-B7DB-3D2A0F2D7889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D56A9-745E-40A8-A376-86E44C6B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9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2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2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4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4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7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4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2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9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56A9-745E-40A8-A376-86E44C6BA1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586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6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868" y="804672"/>
            <a:ext cx="5771052" cy="52486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ourier New" panose="02070309020205020404" pitchFamily="49" charset="0"/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6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2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>
            <a:lvl2pPr marL="457200" indent="-233363">
              <a:defRPr i="0"/>
            </a:lvl2pPr>
            <a:lvl3pPr marL="796925" indent="-234950">
              <a:defRPr/>
            </a:lvl3pPr>
            <a:lvl4pPr marL="1147763" indent="-222250">
              <a:defRPr i="0"/>
            </a:lvl4pPr>
            <a:lvl5pPr marL="1489075" indent="-2349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489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2"/>
                </a:solidFill>
              </a:defRPr>
            </a:lvl1pPr>
            <a:lvl2pPr marL="457200" indent="-234950">
              <a:buFont typeface="Wingdings" panose="05000000000000000000" pitchFamily="2" charset="2"/>
              <a:buChar char="§"/>
              <a:defRPr i="0" baseline="0">
                <a:solidFill>
                  <a:schemeClr val="tx2"/>
                </a:solidFill>
              </a:defRPr>
            </a:lvl2pPr>
            <a:lvl3pPr marL="796925" indent="-223838">
              <a:buFont typeface="Malgun Gothic" panose="020B0503020000020004" pitchFamily="34" charset="-127"/>
              <a:buChar char="-"/>
              <a:defRPr baseline="0">
                <a:solidFill>
                  <a:schemeClr val="tx2"/>
                </a:solidFill>
              </a:defRPr>
            </a:lvl3pPr>
            <a:lvl4pPr marL="1147763" indent="-233363">
              <a:buFont typeface="Arial" panose="020B0604020202020204" pitchFamily="34" charset="0"/>
              <a:buChar char="•"/>
              <a:defRPr i="0" baseline="0">
                <a:solidFill>
                  <a:schemeClr val="tx2"/>
                </a:solidFill>
              </a:defRPr>
            </a:lvl4pPr>
            <a:lvl5pPr marL="1371600" indent="-285750"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530352" indent="0">
              <a:buFontTx/>
              <a:buNone/>
              <a:defRPr b="1" i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987552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444752" indent="0">
              <a:buFontTx/>
              <a:buNone/>
              <a:defRPr b="1" i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901952" indent="0">
              <a:buFontTx/>
              <a:buNone/>
              <a:defRPr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02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2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479" r:id="rId13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None/>
        <a:defRPr sz="20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90563" indent="-233363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§"/>
        <a:defRPr sz="2000" i="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031875" indent="-2349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Malgun Gothic" panose="020B0503020000020004" pitchFamily="34" charset="-127"/>
        <a:buChar char="-"/>
        <a:defRPr sz="18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71600" indent="-2222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i="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1325" indent="-2349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arc.ucla.edu/other/mult-pkg/seminars/#Stata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stats.oarc.ucla.edu/stat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.oarc.ucla.edu/other/annotatedoutput/" TargetMode="External"/><Relationship Id="rId5" Type="http://schemas.openxmlformats.org/officeDocument/2006/relationships/hyperlink" Target="https://stats.oarc.ucla.edu/other/dae/" TargetMode="External"/><Relationship Id="rId4" Type="http://schemas.openxmlformats.org/officeDocument/2006/relationships/hyperlink" Target="https://stats.oarc.ucla.edu/stata/modules/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support/faqs/" TargetMode="External"/><Relationship Id="rId2" Type="http://schemas.openxmlformats.org/officeDocument/2006/relationships/hyperlink" Target="https://www.youtube.com/channel/UCVk4G4nEtBS4tLOyHqustD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uclaoarc" TargetMode="External"/><Relationship Id="rId4" Type="http://schemas.openxmlformats.org/officeDocument/2006/relationships/hyperlink" Target="https://geocenter.github.io/StataTraining/portfolio/01_resource/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idre.ucla.edu/stat/data/hs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products/which-stata-is-right-for-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ucla/where-can-i-run-stata-how-can-i-get-my-own-copy-of-stata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UCLA OARC STATISTICAL METHODS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09302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window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Variables</a:t>
            </a:r>
            <a:r>
              <a:rPr lang="en-US" dirty="0"/>
              <a:t> section lists information about selected variable</a:t>
            </a:r>
          </a:p>
          <a:p>
            <a:r>
              <a:rPr lang="en-US" dirty="0"/>
              <a:t>The </a:t>
            </a:r>
            <a:r>
              <a:rPr lang="en-US" b="1" dirty="0"/>
              <a:t>Data</a:t>
            </a:r>
            <a:r>
              <a:rPr lang="en-US" dirty="0"/>
              <a:t> section lists information about the entire dataset</a:t>
            </a:r>
          </a:p>
        </p:txBody>
      </p:sp>
      <p:pic>
        <p:nvPicPr>
          <p:cNvPr id="7" name="Picture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8E82B8-222B-B5A0-7C60-783F7AA356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958" b="12958"/>
          <a:stretch>
            <a:fillRect/>
          </a:stretch>
        </p:blipFill>
        <p:spPr/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3A48A8-0EB3-3A45-A23E-1C3D2C439553}"/>
              </a:ext>
            </a:extLst>
          </p:cNvPr>
          <p:cNvSpPr/>
          <p:nvPr/>
        </p:nvSpPr>
        <p:spPr>
          <a:xfrm flipH="1">
            <a:off x="6839211" y="3703946"/>
            <a:ext cx="3745281" cy="3291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55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44C5-64B9-433B-AD41-46FF425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estimation command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84466-A021-4376-AA6F-4B87CE11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model estimation commands in Stata use a standard syntax:</a:t>
            </a:r>
          </a:p>
          <a:p>
            <a:pPr marL="0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, options</a:t>
            </a:r>
          </a:p>
          <a:p>
            <a:r>
              <a:rPr lang="en-US" dirty="0">
                <a:cs typeface="Courier New" panose="02070309020205020404" pitchFamily="49" charset="0"/>
              </a:rPr>
              <a:t>Where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the name of a model estimation command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the name of the dependent variable (outcome) 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independent variables (predictors)</a:t>
            </a:r>
          </a:p>
          <a:p>
            <a:pPr lvl="1"/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>
                <a:cs typeface="Courier New" panose="02070309020205020404" pitchFamily="49" charset="0"/>
              </a:rPr>
              <a:t> are options specific to that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561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02274"/>
          </a:xfrm>
        </p:spPr>
        <p:txBody>
          <a:bodyPr>
            <a:normAutofit/>
          </a:bodyPr>
          <a:lstStyle/>
          <a:p>
            <a:r>
              <a:rPr lang="en-US" dirty="0"/>
              <a:t>Linear regression, or ordinary least squares regression,  models the effects of one or more predictors, which can be continuous or categorical, on a normally-distributed outcome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/>
              <a:t>, 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the name of the dependent variable,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a list of independent variables</a:t>
            </a:r>
          </a:p>
          <a:p>
            <a:pPr lvl="1"/>
            <a:r>
              <a:rPr lang="en-US" dirty="0"/>
              <a:t>To be safe, precede independent variables names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to denote categorical predictors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dirty="0"/>
              <a:t> to denote continuous predictors</a:t>
            </a:r>
          </a:p>
          <a:p>
            <a:pPr lvl="1"/>
            <a:r>
              <a:rPr lang="en-US" dirty="0"/>
              <a:t>For categorical predictors with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/>
              <a:t>prefix, Stata will automatically create dummy 0/1 indicator variables and enter all but one (the first, by default) into the regression</a:t>
            </a:r>
          </a:p>
          <a:p>
            <a:r>
              <a:rPr lang="en-US" dirty="0"/>
              <a:t>Let’s run a linear regression of the dependent variable write predicted by independent variables math (continuous) and </a:t>
            </a:r>
            <a:r>
              <a:rPr lang="en-US" dirty="0" err="1"/>
              <a:t>ses</a:t>
            </a:r>
            <a:r>
              <a:rPr lang="en-US" dirty="0"/>
              <a:t> (categorical)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29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1577009"/>
            <a:ext cx="9601199" cy="5146084"/>
          </a:xfrm>
          <a:ln>
            <a:noFill/>
          </a:ln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linear regression of write on continuous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predictor math and categorical predictor </a:t>
            </a:r>
            <a:r>
              <a:rPr lang="en-US" sz="45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endParaRPr lang="en-US" sz="45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regress write </a:t>
            </a: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c.math</a:t>
            </a:r>
            <a:r>
              <a:rPr lang="en-US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i.ses</a:t>
            </a:r>
            <a:endParaRPr lang="en-US" sz="4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Source |       SS           df       MS      Number of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      200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F(3, 196)       =     41.07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Model |  6901.40673         3  2300.46891   Prob &gt; F        =    0.0000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Residual |  10977.4683       196  56.0074912   R-squared       =    0.3860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Adj R-squared   =    0.3766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Total |   17878.875       199   89.843593   Root MSE        =    7.4838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write |      Coef.   Std. Err.      t    P&gt;|t|     [95% Conf. Interval]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math |   .6115218   .0588735    10.39   0.000      .495415    .7276286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middle  |  -.5499235   1.346566    -0.41   0.683    -3.205542    2.105695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high  |   1.014773    1.52553     0.67   0.507    -1.993786    4.023333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20.54836   3.093807     6.64   0.000     14.44694    26.64979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10749" y="4261104"/>
            <a:ext cx="2610676" cy="2313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704" y="4462272"/>
            <a:ext cx="2185416" cy="21122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3862" y="2609022"/>
            <a:ext cx="3079242" cy="1485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statistics based on a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77222"/>
          </a:xfrm>
        </p:spPr>
        <p:txBody>
          <a:bodyPr>
            <a:normAutofit/>
          </a:bodyPr>
          <a:lstStyle/>
          <a:p>
            <a:r>
              <a:rPr lang="en-US" dirty="0"/>
              <a:t>Stata provides excellent support for estimating and testing additional statistics after a regression model has been run</a:t>
            </a:r>
          </a:p>
          <a:p>
            <a:r>
              <a:rPr lang="en-US" dirty="0"/>
              <a:t>Stata refers to these as “postestimation” commands, and they can be used after most regression models</a:t>
            </a:r>
          </a:p>
          <a:p>
            <a:pPr lvl="1"/>
            <a:r>
              <a:rPr lang="en-US" dirty="0"/>
              <a:t>To see which commands can be issued as follow-ups to a model estimation command, use:</a:t>
            </a:r>
          </a:p>
          <a:p>
            <a:pPr marL="4572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postestimation</a:t>
            </a:r>
          </a:p>
          <a:p>
            <a:pPr marL="457200" lvl="2" indent="0">
              <a:buNone/>
            </a:pPr>
            <a:r>
              <a:rPr lang="en-US" dirty="0"/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model_command</a:t>
            </a:r>
            <a:r>
              <a:rPr lang="en-US" i="1" dirty="0"/>
              <a:t> </a:t>
            </a:r>
            <a:r>
              <a:rPr lang="en-US" dirty="0"/>
              <a:t>is a Stata model command </a:t>
            </a:r>
          </a:p>
          <a:p>
            <a:pPr marL="457200" lvl="2" indent="0">
              <a:buNone/>
            </a:pPr>
            <a:r>
              <a:rPr lang="en-US" dirty="0"/>
              <a:t>	e.g.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regress, </a:t>
            </a:r>
            <a:r>
              <a:rPr lang="en-US" dirty="0"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help regress postestimation</a:t>
            </a:r>
            <a:endParaRPr lang="en-US" dirty="0"/>
          </a:p>
          <a:p>
            <a:r>
              <a:rPr lang="en-US" dirty="0"/>
              <a:t>Examples: model predictions, joint tests of coefficients or linear combination of statistics, marginal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02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Postestimation example 1: prediction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4279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cs typeface="Courier New" panose="02070309020205020404" pitchFamily="49" charset="0"/>
              </a:rPr>
              <a:t>The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predict</a:t>
            </a:r>
            <a:r>
              <a:rPr lang="en-US" sz="2600" dirty="0"/>
              <a:t>:  command can be used to make model-based predictions of various statistics such as: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Predicted value of dependent variable (default)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Residuals (difference between observed and predicted dependent variable)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Add option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en-US" sz="2600" dirty="0"/>
              <a:t> to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Influence statistics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e.g. add option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cooksd</a:t>
            </a:r>
            <a:r>
              <a:rPr lang="en-US" sz="2600" dirty="0"/>
              <a:t> to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41670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predicted dependent variable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predict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get residuals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predict res, residuals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first 5 predicted values and residuals with observed write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li </a:t>
            </a:r>
            <a:r>
              <a:rPr lang="en-US" dirty="0" err="1">
                <a:solidFill>
                  <a:schemeClr val="tx1"/>
                </a:solidFill>
              </a:rPr>
              <a:t>pred</a:t>
            </a:r>
            <a:r>
              <a:rPr lang="en-US" dirty="0">
                <a:solidFill>
                  <a:schemeClr val="tx1"/>
                </a:solidFill>
              </a:rPr>
              <a:t> res write in 1/5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   </a:t>
            </a:r>
            <a:r>
              <a:rPr lang="en-US" dirty="0" err="1"/>
              <a:t>pred</a:t>
            </a:r>
            <a:r>
              <a:rPr lang="en-US" dirty="0"/>
              <a:t>         res   write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45.62076    6.379242      52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 52.4091    6.590904      59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54.58532   -21.58531      33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50.30466   -6.304662      44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54.85518   -2.855183      52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2647507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FB7D19-1999-442E-A4C5-B8FDC9F6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EE974-0986-49A1-94CD-D8E5FA4A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 command to determine if the variables female (categorical) and science (continuous) are predictive of the dependent variable math.</a:t>
            </a:r>
          </a:p>
          <a:p>
            <a:r>
              <a:rPr lang="en-US" dirty="0"/>
              <a:t>One of the assumptions of linear regression is that the errors (estimated by residuals) are normally distributed.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dirty="0"/>
              <a:t> command and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command to assess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27569886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categorical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tab …, chi2</a:t>
            </a:r>
            <a:r>
              <a:rPr lang="en-US" dirty="0"/>
              <a:t>	chi-square test of</a:t>
            </a:r>
          </a:p>
          <a:p>
            <a:r>
              <a:rPr lang="en-US" dirty="0"/>
              <a:t>		independence</a:t>
            </a:r>
          </a:p>
          <a:p>
            <a:endParaRPr lang="en-US" dirty="0"/>
          </a:p>
          <a:p>
            <a:r>
              <a:rPr lang="en-US" b="1" dirty="0"/>
              <a:t>logit</a:t>
            </a:r>
            <a:r>
              <a:rPr lang="en-US" dirty="0"/>
              <a:t>		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698503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Chi-square test of independence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chi-square test of independence assesses association between 2 categorical variables</a:t>
            </a:r>
          </a:p>
          <a:p>
            <a:pPr lvl="1"/>
            <a:r>
              <a:rPr lang="en-US" dirty="0"/>
              <a:t>Answers the question:  Are the category proportions of one variable the same across levels of another variable?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chi2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531614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chi square test of independence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tab prog </a:t>
            </a:r>
            <a:r>
              <a:rPr lang="en-US" dirty="0" err="1"/>
              <a:t>ses</a:t>
            </a:r>
            <a:r>
              <a:rPr lang="en-US" dirty="0"/>
              <a:t>, chi2</a:t>
            </a:r>
          </a:p>
          <a:p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|               </a:t>
            </a:r>
            <a:r>
              <a:rPr lang="en-US" sz="1200" dirty="0" err="1"/>
              <a:t>ses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</a:t>
            </a:r>
            <a:r>
              <a:rPr lang="en-US" sz="1200" dirty="0" err="1"/>
              <a:t>prog</a:t>
            </a:r>
            <a:r>
              <a:rPr lang="en-US" sz="1200" dirty="0"/>
              <a:t> |       low     middle       high |     Total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-----------+---------------------------------+----------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academic |        19         44         42 |       105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general |        16         20          9 |        45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</a:t>
            </a:r>
            <a:r>
              <a:rPr lang="en-US" sz="1200" dirty="0" err="1"/>
              <a:t>vocati</a:t>
            </a:r>
            <a:r>
              <a:rPr lang="en-US" sz="1200" dirty="0"/>
              <a:t> |        12         31          7 |        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-----------+---------------------------------+----------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Total |        47         95         58 |       200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Pearson chi2(4) =  16.6044   </a:t>
            </a:r>
            <a:r>
              <a:rPr lang="en-US" sz="1200" dirty="0" err="1"/>
              <a:t>Pr</a:t>
            </a:r>
            <a:r>
              <a:rPr lang="en-US" sz="1200" dirty="0"/>
              <a:t> = 0.002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470076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Logistic 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Logistic regression is used to estimate the effect of multiple predictors on a binary outcome</a:t>
            </a:r>
          </a:p>
          <a:p>
            <a:r>
              <a:rPr lang="en-US" dirty="0"/>
              <a:t>Syntax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cs typeface="Courier New" panose="02070309020205020404" pitchFamily="49" charset="0"/>
              </a:rPr>
              <a:t>where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dirty="0">
                <a:cs typeface="Courier New" panose="02070309020205020404" pitchFamily="49" charset="0"/>
              </a:rPr>
              <a:t> is a binary outcome variable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indepvarlist</a:t>
            </a:r>
            <a:r>
              <a:rPr lang="en-US" dirty="0">
                <a:cs typeface="Courier New" panose="02070309020205020404" pitchFamily="49" charset="0"/>
              </a:rPr>
              <a:t> is a list of predictors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option to output the coefficients as odds ratios</a:t>
            </a:r>
          </a:p>
          <a:p>
            <a:r>
              <a:rPr lang="en-US" dirty="0"/>
              <a:t>Let’s perform a logistic regression:</a:t>
            </a:r>
          </a:p>
          <a:p>
            <a:pPr lvl="1"/>
            <a:r>
              <a:rPr lang="en-US" dirty="0"/>
              <a:t>We will use the binary variable “</a:t>
            </a:r>
            <a:r>
              <a:rPr lang="en-US" dirty="0" err="1"/>
              <a:t>highmath</a:t>
            </a:r>
            <a:r>
              <a:rPr lang="en-US" dirty="0"/>
              <a:t>” that we created in exercise 4 as the outcome</a:t>
            </a:r>
          </a:p>
          <a:p>
            <a:pPr lvl="1"/>
            <a:r>
              <a:rPr lang="en-US" dirty="0"/>
              <a:t>The variables write (continuous) and </a:t>
            </a:r>
            <a:r>
              <a:rPr lang="en-US" dirty="0" err="1"/>
              <a:t>ses</a:t>
            </a:r>
            <a:r>
              <a:rPr lang="en-US" dirty="0"/>
              <a:t> (categorical) will serve as predictors</a:t>
            </a:r>
          </a:p>
        </p:txBody>
      </p:sp>
    </p:spTree>
    <p:extLst>
      <p:ext uri="{BB962C8B-B14F-4D97-AF65-F5344CB8AC3E}">
        <p14:creationId xmlns:p14="http://schemas.microsoft.com/office/powerpoint/2010/main" val="1840689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Logistic regression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3148" y="2171700"/>
            <a:ext cx="9184117" cy="454250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logistic regression of binary outcome </a:t>
            </a:r>
            <a:r>
              <a:rPr lang="en-US" sz="2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predicted by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by continuous(write) and female (categorical)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c.write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sz="2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Logistic regression                             Number of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=        200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LR chi2(2)        =      62.16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Prob &gt; chi2       =     0.0000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likelihood = -74.300928                     Pseudo R2         =     0.2949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highmath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Odds Ratio   Std. Err.      z    P&gt;|z|     [95% Conf. Interval]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write |   1.253272    .050584     5.59   0.000     1.157949    1.356442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1.female |   .4330014   .1823694    -1.99   0.047     .1896638    .9885398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1.19e-06   2.82e-06    -5.76   0.000     1.14e-08    .0001237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11298" y="3665858"/>
            <a:ext cx="2755391" cy="1636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0084" y="3875507"/>
            <a:ext cx="1321357" cy="1267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25732" y="3288816"/>
            <a:ext cx="3994551" cy="737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window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History window lists previously issued commands</a:t>
            </a:r>
          </a:p>
          <a:p>
            <a:r>
              <a:rPr lang="en-US" dirty="0"/>
              <a:t>Successful commands will appear black</a:t>
            </a:r>
          </a:p>
          <a:p>
            <a:r>
              <a:rPr lang="en-US" dirty="0"/>
              <a:t>Unsuccessful commands will appear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r>
              <a:rPr lang="en-US" dirty="0"/>
              <a:t>Double-click a command to run it again</a:t>
            </a:r>
          </a:p>
          <a:p>
            <a:r>
              <a:rPr lang="en-US" dirty="0"/>
              <a:t>Hitting </a:t>
            </a:r>
            <a:r>
              <a:rPr lang="en-US" dirty="0" err="1"/>
              <a:t>PageUp</a:t>
            </a:r>
            <a:r>
              <a:rPr lang="en-US" dirty="0"/>
              <a:t> will also recall previously used commands (</a:t>
            </a:r>
            <a:r>
              <a:rPr lang="en-US" dirty="0" err="1"/>
              <a:t>Fn</a:t>
            </a:r>
            <a:r>
              <a:rPr lang="en-US" dirty="0"/>
              <a:t> + </a:t>
            </a:r>
            <a:r>
              <a:rPr lang="en-US" dirty="0" err="1"/>
              <a:t>PageUp</a:t>
            </a:r>
            <a:r>
              <a:rPr lang="en-US" dirty="0"/>
              <a:t> on a Mac)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303CE4-A506-E8D3-1925-B3B81EC2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38" y="0"/>
            <a:ext cx="6708262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63A2E2-66C2-966C-8478-C6D99C581B2A}"/>
              </a:ext>
            </a:extLst>
          </p:cNvPr>
          <p:cNvSpPr/>
          <p:nvPr/>
        </p:nvSpPr>
        <p:spPr>
          <a:xfrm>
            <a:off x="8488075" y="214884"/>
            <a:ext cx="3575868" cy="2170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21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</a:t>
            </a:r>
            <a:r>
              <a:rPr lang="en-US" dirty="0" err="1"/>
              <a:t>stata</a:t>
            </a:r>
            <a:r>
              <a:rPr lang="en-US" dirty="0"/>
              <a:t> modeling commands</a:t>
            </a:r>
          </a:p>
        </p:txBody>
      </p:sp>
    </p:spTree>
    <p:extLst>
      <p:ext uri="{BB962C8B-B14F-4D97-AF65-F5344CB8AC3E}">
        <p14:creationId xmlns:p14="http://schemas.microsoft.com/office/powerpoint/2010/main" val="21268124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22890C-A30F-4A3F-A069-68DF7B1A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A few of Stata’s additional regression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45CA9-898C-4BC3-ACDA-64607837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dirty="0"/>
              <a:t>: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ologit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mlogit</a:t>
            </a:r>
            <a:r>
              <a:rPr lang="en-US" dirty="0"/>
              <a:t>: ordinal logistic and multinomial logistic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nbreg</a:t>
            </a:r>
            <a:r>
              <a:rPr lang="en-US" dirty="0"/>
              <a:t>: </a:t>
            </a:r>
            <a:r>
              <a:rPr lang="en-US" dirty="0" err="1"/>
              <a:t>poisson</a:t>
            </a:r>
            <a:r>
              <a:rPr lang="en-US" dirty="0"/>
              <a:t> and negative binomial regression (count outcomes)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mixed</a:t>
            </a:r>
            <a:r>
              <a:rPr lang="en-US" dirty="0"/>
              <a:t> – mixed effects (multilevel) regression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meglm</a:t>
            </a:r>
            <a:r>
              <a:rPr lang="en-US" dirty="0"/>
              <a:t> – mixed effects generalized linear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US" dirty="0"/>
              <a:t> – Cox proportional hazards model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ivregress</a:t>
            </a:r>
            <a:r>
              <a:rPr lang="en-US" dirty="0"/>
              <a:t> – instrumental variable regression</a:t>
            </a:r>
          </a:p>
        </p:txBody>
      </p:sp>
    </p:spTree>
    <p:extLst>
      <p:ext uri="{BB962C8B-B14F-4D97-AF65-F5344CB8AC3E}">
        <p14:creationId xmlns:p14="http://schemas.microsoft.com/office/powerpoint/2010/main" val="30399148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ABA6-CA4C-48E6-80A9-1AA75C16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equation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9909-6D3C-43FC-A1DB-4AB45F4ED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440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Stata features 2 ways to build a structural equation model (SEM)</a:t>
            </a:r>
          </a:p>
          <a:p>
            <a:pPr lvl="1"/>
            <a:r>
              <a:rPr lang="en-US" dirty="0"/>
              <a:t>Through syntax:</a:t>
            </a:r>
          </a:p>
          <a:p>
            <a:pPr marL="2286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(Quant -&gt; science math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And through the SEM Builder, accessible through the “Statistics menu” through Statistics&gt;SEM (structural equation modeling)&gt; Model building and estimation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dirty="0"/>
              <a:t> command is used for generalized SEM, which allows for non-normally distributed outcomes, multilevel models, and categorical latent variables, among other extensions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89E74A-A212-4750-A519-0FDDFFC32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00585"/>
            <a:ext cx="4448175" cy="3552230"/>
          </a:xfrm>
        </p:spPr>
      </p:pic>
    </p:spTree>
    <p:extLst>
      <p:ext uri="{BB962C8B-B14F-4D97-AF65-F5344CB8AC3E}">
        <p14:creationId xmlns:p14="http://schemas.microsoft.com/office/powerpoint/2010/main" val="12942333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Outputting to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11263697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</p:spPr>
        <p:txBody>
          <a:bodyPr/>
          <a:lstStyle/>
          <a:p>
            <a:r>
              <a:rPr lang="en-US" dirty="0"/>
              <a:t>Outputting to 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1858" y="804672"/>
            <a:ext cx="6140153" cy="5248656"/>
          </a:xfrm>
        </p:spPr>
        <p:txBody>
          <a:bodyPr/>
          <a:lstStyle/>
          <a:p>
            <a:r>
              <a:rPr lang="en-US" b="1" dirty="0" err="1"/>
              <a:t>putdocx</a:t>
            </a:r>
            <a:r>
              <a:rPr lang="en-US" b="1" dirty="0"/>
              <a:t> begin</a:t>
            </a:r>
            <a:r>
              <a:rPr lang="en-US" dirty="0"/>
              <a:t>		  Create a .docx file			</a:t>
            </a:r>
          </a:p>
          <a:p>
            <a:r>
              <a:rPr lang="en-US" b="1" dirty="0" err="1"/>
              <a:t>putdocx</a:t>
            </a:r>
            <a:r>
              <a:rPr lang="en-US" b="1" dirty="0"/>
              <a:t> paragraph</a:t>
            </a:r>
            <a:r>
              <a:rPr lang="en-US" dirty="0"/>
              <a:t>	  Initiate a new paragraph</a:t>
            </a:r>
          </a:p>
          <a:p>
            <a:endParaRPr lang="en-US" b="1" dirty="0"/>
          </a:p>
          <a:p>
            <a:r>
              <a:rPr lang="en-US" b="1" dirty="0" err="1"/>
              <a:t>putdocx</a:t>
            </a:r>
            <a:r>
              <a:rPr lang="en-US" b="1" dirty="0"/>
              <a:t> </a:t>
            </a:r>
            <a:r>
              <a:rPr lang="en-US" b="1" dirty="0" err="1"/>
              <a:t>textblock</a:t>
            </a:r>
            <a:r>
              <a:rPr lang="en-US" b="1" dirty="0"/>
              <a:t> begin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/>
              <a:t>Insert a block of text</a:t>
            </a:r>
          </a:p>
          <a:p>
            <a:r>
              <a:rPr lang="en-US" b="1" dirty="0" err="1"/>
              <a:t>putdocx</a:t>
            </a:r>
            <a:r>
              <a:rPr lang="en-US" b="1" dirty="0"/>
              <a:t> </a:t>
            </a:r>
            <a:r>
              <a:rPr lang="en-US" b="1" dirty="0" err="1"/>
              <a:t>textblock</a:t>
            </a:r>
            <a:r>
              <a:rPr lang="en-US" b="1" dirty="0"/>
              <a:t> end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table</a:t>
            </a:r>
            <a:r>
              <a:rPr lang="en-US" dirty="0"/>
              <a:t>		  Insert a table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image</a:t>
            </a:r>
            <a:r>
              <a:rPr lang="en-US" dirty="0"/>
              <a:t>		  Insert an image</a:t>
            </a:r>
          </a:p>
          <a:p>
            <a:endParaRPr lang="en-US" dirty="0"/>
          </a:p>
          <a:p>
            <a:r>
              <a:rPr lang="en-US" b="1" dirty="0" err="1"/>
              <a:t>putdocx</a:t>
            </a:r>
            <a:r>
              <a:rPr lang="en-US" b="1" dirty="0"/>
              <a:t> save</a:t>
            </a:r>
            <a:r>
              <a:rPr lang="en-US" dirty="0"/>
              <a:t>		  Save .docx file</a:t>
            </a:r>
          </a:p>
        </p:txBody>
      </p:sp>
    </p:spTree>
    <p:extLst>
      <p:ext uri="{BB962C8B-B14F-4D97-AF65-F5344CB8AC3E}">
        <p14:creationId xmlns:p14="http://schemas.microsoft.com/office/powerpoint/2010/main" val="15274641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Opening the Word file and writing blocks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0020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The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/>
              <a:t> suite of commands is used to output text, tables and images to Word files.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Most commands have many options to format and style the output</a:t>
            </a:r>
          </a:p>
          <a:p>
            <a:pPr>
              <a:lnSpc>
                <a:spcPct val="120000"/>
              </a:lnSpc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  <a:r>
              <a:rPr lang="en-US" sz="2900" dirty="0"/>
              <a:t> opens a .docx file for output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The name of the file is specified when The file is saved</a:t>
            </a:r>
          </a:p>
          <a:p>
            <a:pPr>
              <a:lnSpc>
                <a:spcPct val="120000"/>
              </a:lnSpc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begin</a:t>
            </a:r>
            <a:r>
              <a:rPr lang="en-US" sz="2900" dirty="0"/>
              <a:t> and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  <a:r>
              <a:rPr lang="en-US" sz="2900" dirty="0"/>
              <a:t> enclose text to be written to the Word file as is.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create a Word docx file to export results, set default font size to 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/>
              <a:t>begin, font(12)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first line starts a block of text in a new paragraph, using a Title style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second line is the text to appear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third line ends the text block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begin, style(Title)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Regression of read results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end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start a block of text in a new paragraph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begin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report displays the results of the regression of read on write and math and a residuals vs fitted plot to check some of the assumptions of the linear regression model.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putdocx </a:t>
            </a:r>
            <a:r>
              <a:rPr lang="en-US" dirty="0" err="1"/>
              <a:t>textblock</a:t>
            </a:r>
            <a:r>
              <a:rPr lang="en-US" dirty="0"/>
              <a:t> end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095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Inserting a table of results and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paragraph</a:t>
            </a:r>
            <a:r>
              <a:rPr lang="en-US" sz="2900" dirty="0">
                <a:cs typeface="Courier New" panose="02070309020205020404" pitchFamily="49" charset="0"/>
              </a:rPr>
              <a:t> initiates a new paragraph</a:t>
            </a:r>
            <a:endParaRPr lang="en-US" sz="2900" dirty="0"/>
          </a:p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9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etable</a:t>
            </a:r>
            <a:r>
              <a:rPr lang="en-US" sz="2900" dirty="0">
                <a:cs typeface="Courier New" panose="02070309020205020404" pitchFamily="49" charset="0"/>
              </a:rPr>
              <a:t> inserts a table of results from the last command run</a:t>
            </a:r>
          </a:p>
          <a:p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image </a:t>
            </a:r>
            <a:r>
              <a:rPr lang="en-US" sz="29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900" dirty="0">
                <a:cs typeface="Courier New" panose="02070309020205020404" pitchFamily="49" charset="0"/>
              </a:rPr>
              <a:t> inserts an image</a:t>
            </a:r>
            <a:endParaRPr lang="en-US" sz="2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run regression of read on write, math and prog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regress read write math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put table of regression results into Word table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table model1 = </a:t>
            </a:r>
            <a:r>
              <a:rPr lang="en-US" dirty="0" err="1">
                <a:solidFill>
                  <a:schemeClr val="tx1"/>
                </a:solidFill>
              </a:rPr>
              <a:t>etable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make residuals vs fitted plot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rvfplot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yline</a:t>
            </a:r>
            <a:r>
              <a:rPr lang="en-US" dirty="0">
                <a:solidFill>
                  <a:schemeClr val="tx1"/>
                </a:solidFill>
              </a:rPr>
              <a:t>(0)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export plot to .</a:t>
            </a:r>
            <a:r>
              <a:rPr lang="en-US" dirty="0" err="1">
                <a:solidFill>
                  <a:srgbClr val="00B050"/>
                </a:solidFill>
              </a:rPr>
              <a:t>png</a:t>
            </a:r>
            <a:r>
              <a:rPr lang="en-US" dirty="0">
                <a:solidFill>
                  <a:srgbClr val="00B050"/>
                </a:solidFill>
              </a:rPr>
              <a:t> file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graph export rvf.png, replace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start a new paragraph to add spacing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paragraph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insert .</a:t>
            </a:r>
            <a:r>
              <a:rPr lang="en-US" dirty="0" err="1">
                <a:solidFill>
                  <a:srgbClr val="00B050"/>
                </a:solidFill>
              </a:rPr>
              <a:t>png</a:t>
            </a:r>
            <a:r>
              <a:rPr lang="en-US" dirty="0">
                <a:solidFill>
                  <a:srgbClr val="00B050"/>
                </a:solidFill>
              </a:rPr>
              <a:t> file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putdocx </a:t>
            </a:r>
            <a:r>
              <a:rPr lang="en-US" dirty="0">
                <a:solidFill>
                  <a:schemeClr val="tx1"/>
                </a:solidFill>
              </a:rPr>
              <a:t>image rvf.png</a:t>
            </a:r>
          </a:p>
        </p:txBody>
      </p:sp>
    </p:spTree>
    <p:extLst>
      <p:ext uri="{BB962C8B-B14F-4D97-AF65-F5344CB8AC3E}">
        <p14:creationId xmlns:p14="http://schemas.microsoft.com/office/powerpoint/2010/main" val="4000012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Saving the Word output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9E52-E518-479C-9AA5-9A5504B41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800" dirty="0">
                <a:cs typeface="Courier New" panose="02070309020205020404" pitchFamily="49" charset="0"/>
              </a:rPr>
              <a:t> closes and saves the Word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800" dirty="0">
                <a:cs typeface="Courier New" panose="02070309020205020404" pitchFamily="49" charset="0"/>
              </a:rPr>
              <a:t> option replaces the file if it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If the file exists, make sure it is closed before </a:t>
            </a:r>
            <a:r>
              <a:rPr lang="en-US" sz="1800">
                <a:cs typeface="Courier New" panose="02070309020205020404" pitchFamily="49" charset="0"/>
              </a:rPr>
              <a:t>using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putdocx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BBA2-3695-4836-BFF6-CFF6A74D9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* save and close the .docx file, replace file if it already exists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/>
                </a:solidFill>
              </a:rPr>
              <a:t>putdocx </a:t>
            </a:r>
            <a:r>
              <a:rPr lang="en-US" sz="1400" dirty="0">
                <a:solidFill>
                  <a:schemeClr val="tx1"/>
                </a:solidFill>
              </a:rPr>
              <a:t>save regress_read.docx, replace</a:t>
            </a:r>
          </a:p>
        </p:txBody>
      </p:sp>
    </p:spTree>
    <p:extLst>
      <p:ext uri="{BB962C8B-B14F-4D97-AF65-F5344CB8AC3E}">
        <p14:creationId xmlns:p14="http://schemas.microsoft.com/office/powerpoint/2010/main" val="37987670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13556"/>
            <a:ext cx="4534489" cy="2173200"/>
          </a:xfrm>
        </p:spPr>
        <p:txBody>
          <a:bodyPr/>
          <a:lstStyle/>
          <a:p>
            <a:r>
              <a:rPr lang="en-US" dirty="0"/>
              <a:t>Outputting to Excel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1858" y="804672"/>
            <a:ext cx="6076060" cy="5248656"/>
          </a:xfrm>
        </p:spPr>
        <p:txBody>
          <a:bodyPr/>
          <a:lstStyle/>
          <a:p>
            <a:r>
              <a:rPr lang="en-US" b="1" dirty="0" err="1"/>
              <a:t>putexcel</a:t>
            </a:r>
            <a:r>
              <a:rPr lang="en-US" b="1" dirty="0"/>
              <a:t> set</a:t>
            </a:r>
            <a:r>
              <a:rPr lang="en-US" dirty="0"/>
              <a:t>		Create a working 				spreadsheet for output</a:t>
            </a:r>
          </a:p>
          <a:p>
            <a:r>
              <a:rPr lang="en-US" dirty="0"/>
              <a:t>	</a:t>
            </a:r>
          </a:p>
          <a:p>
            <a:r>
              <a:rPr lang="en-US" b="1" dirty="0" err="1"/>
              <a:t>putexcel</a:t>
            </a:r>
            <a:r>
              <a:rPr lang="en-US" b="1" dirty="0"/>
              <a:t> </a:t>
            </a:r>
            <a:r>
              <a:rPr lang="en-US" b="1" i="1" dirty="0"/>
              <a:t>cell =</a:t>
            </a:r>
            <a:r>
              <a:rPr lang="en-US" dirty="0"/>
              <a:t>	Insert something (e.g. 			text, table, image) into</a:t>
            </a:r>
          </a:p>
          <a:p>
            <a:r>
              <a:rPr lang="en-US" dirty="0"/>
              <a:t>			</a:t>
            </a:r>
            <a:r>
              <a:rPr lang="en-US" i="1" dirty="0"/>
              <a:t>cell</a:t>
            </a:r>
            <a:r>
              <a:rPr lang="en-US" dirty="0"/>
              <a:t> of working 				spreadsheet</a:t>
            </a:r>
          </a:p>
          <a:p>
            <a:endParaRPr lang="en-US" b="1" dirty="0"/>
          </a:p>
          <a:p>
            <a:r>
              <a:rPr lang="en-US" b="1" dirty="0" err="1"/>
              <a:t>putexcel</a:t>
            </a:r>
            <a:r>
              <a:rPr lang="en-US" b="1" dirty="0"/>
              <a:t> save</a:t>
            </a:r>
            <a:r>
              <a:rPr lang="en-US" dirty="0"/>
              <a:t>		Save .xlsx file</a:t>
            </a:r>
          </a:p>
        </p:txBody>
      </p:sp>
    </p:spTree>
    <p:extLst>
      <p:ext uri="{BB962C8B-B14F-4D97-AF65-F5344CB8AC3E}">
        <p14:creationId xmlns:p14="http://schemas.microsoft.com/office/powerpoint/2010/main" val="30117854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 working spreadsheet for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F1BA8-BD8A-41D2-B24C-ADEDEEE6F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/>
              <a:t> suite of commands is used to output text, matrices, tables and images to Excel files.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sheet(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ourier New" panose="02070309020205020404" pitchFamily="49" charset="0"/>
              </a:rPr>
              <a:t> opens sheet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in file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output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F2F707-26DC-4653-B02C-0FD3149A13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B050"/>
                </a:solidFill>
              </a:rPr>
              <a:t>* open Excel file for output, replace if it exists already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putexcel</a:t>
            </a:r>
            <a:r>
              <a:rPr lang="en-US" sz="1600" dirty="0"/>
              <a:t> set "output.xlsx", sheet("regress results") replace</a:t>
            </a:r>
          </a:p>
        </p:txBody>
      </p:sp>
    </p:spTree>
    <p:extLst>
      <p:ext uri="{BB962C8B-B14F-4D97-AF65-F5344CB8AC3E}">
        <p14:creationId xmlns:p14="http://schemas.microsoft.com/office/powerpoint/2010/main" val="40234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directory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bottom left of the Stata window is the address of the working directory</a:t>
            </a:r>
          </a:p>
          <a:p>
            <a:r>
              <a:rPr lang="en-US" dirty="0"/>
              <a:t>Stata will load from and save files to here, unless another directory is specified</a:t>
            </a:r>
          </a:p>
          <a:p>
            <a:r>
              <a:rPr lang="en-US" dirty="0"/>
              <a:t>Use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 to change the working directory</a:t>
            </a:r>
          </a:p>
        </p:txBody>
      </p:sp>
      <p:pic>
        <p:nvPicPr>
          <p:cNvPr id="17" name="Picture Placeholder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6ABDF1-6E9E-F71C-99B9-7A01A3C51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00" r="1600"/>
          <a:stretch>
            <a:fillRect/>
          </a:stretch>
        </p:blipFill>
        <p:spPr>
          <a:xfrm>
            <a:off x="5532120" y="0"/>
            <a:ext cx="6659880" cy="6857999"/>
          </a:xfr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9DA185E1-57FA-C7C0-9518-3CAA797CE717}"/>
              </a:ext>
            </a:extLst>
          </p:cNvPr>
          <p:cNvSpPr/>
          <p:nvPr/>
        </p:nvSpPr>
        <p:spPr>
          <a:xfrm>
            <a:off x="5813820" y="5153839"/>
            <a:ext cx="564360" cy="1427122"/>
          </a:xfrm>
          <a:custGeom>
            <a:avLst/>
            <a:gdLst>
              <a:gd name="connsiteX0" fmla="*/ 2299854 w 2616770"/>
              <a:gd name="connsiteY0" fmla="*/ 124541 h 1990286"/>
              <a:gd name="connsiteX1" fmla="*/ 2419927 w 2616770"/>
              <a:gd name="connsiteY1" fmla="*/ 198432 h 1990286"/>
              <a:gd name="connsiteX2" fmla="*/ 0 w 2616770"/>
              <a:gd name="connsiteY2" fmla="*/ 1990286 h 19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770" h="1990286">
                <a:moveTo>
                  <a:pt x="2299854" y="124541"/>
                </a:moveTo>
                <a:cubicBezTo>
                  <a:pt x="2551545" y="6007"/>
                  <a:pt x="2803236" y="-112526"/>
                  <a:pt x="2419927" y="198432"/>
                </a:cubicBezTo>
                <a:cubicBezTo>
                  <a:pt x="2036618" y="509390"/>
                  <a:pt x="1018309" y="1249838"/>
                  <a:pt x="0" y="199028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21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content to spreadsheet cells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4AA3F-6612-4671-B206-CFD96910D2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cs typeface="Courier New" panose="02070309020205020404" pitchFamily="49" charset="0"/>
              </a:rPr>
              <a:t>” adds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1800" dirty="0">
                <a:cs typeface="Courier New" panose="02070309020205020404" pitchFamily="49" charset="0"/>
              </a:rPr>
              <a:t> 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cs typeface="Courier New" panose="02070309020205020404" pitchFamily="49" charset="0"/>
              </a:rPr>
              <a:t>e.g</a:t>
            </a:r>
            <a:r>
              <a:rPr lang="en-US" sz="1800" dirty="0"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A1)</a:t>
            </a:r>
            <a:r>
              <a:rPr lang="en-US" sz="1800" dirty="0">
                <a:cs typeface="Courier New" panose="02070309020205020404" pitchFamily="49" charset="0"/>
              </a:rPr>
              <a:t> in the open sheet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etable</a:t>
            </a:r>
            <a:r>
              <a:rPr lang="en-US" sz="1800" dirty="0">
                <a:cs typeface="Courier New" panose="02070309020205020404" pitchFamily="49" charset="0"/>
              </a:rPr>
              <a:t> adds the last set of estimation results 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image(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cs typeface="Courier New" panose="02070309020205020404" pitchFamily="49" charset="0"/>
              </a:rPr>
              <a:t> inserts the image store in filename into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</a:p>
          <a:p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cell</a:t>
            </a:r>
            <a:r>
              <a:rPr lang="en-US" sz="1800" dirty="0">
                <a:cs typeface="Courier New" panose="02070309020205020404" pitchFamily="49" charset="0"/>
              </a:rPr>
              <a:t> will hold the upper left part of a table of results or image</a:t>
            </a:r>
          </a:p>
          <a:p>
            <a:endParaRPr lang="en-US" sz="1800" dirty="0"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CF14-EF04-49C7-A85F-5352C11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85782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regression of read on write and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regress read write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write bolded text to cell A1 in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A1 = "Regression of read", bold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write regression table to cell A2 in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A2 = </a:t>
            </a:r>
            <a:r>
              <a:rPr lang="en-US" sz="1200" dirty="0" err="1">
                <a:solidFill>
                  <a:schemeClr val="tx1"/>
                </a:solidFill>
              </a:rPr>
              <a:t>etable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make a boxplot of read by female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graph box read, over(female)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export plot to .</a:t>
            </a:r>
            <a:r>
              <a:rPr lang="en-US" sz="1200" dirty="0" err="1">
                <a:solidFill>
                  <a:srgbClr val="00B050"/>
                </a:solidFill>
              </a:rPr>
              <a:t>png</a:t>
            </a:r>
            <a:r>
              <a:rPr lang="en-US" sz="1200" dirty="0">
                <a:solidFill>
                  <a:srgbClr val="00B050"/>
                </a:solidFill>
              </a:rPr>
              <a:t> file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graph export boxread.png, replace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B050"/>
                </a:solidFill>
              </a:rPr>
              <a:t>* add plot to cell A7 of Excel file</a:t>
            </a:r>
          </a:p>
          <a:p>
            <a:pPr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putexcel</a:t>
            </a:r>
            <a:r>
              <a:rPr lang="en-US" sz="1200" dirty="0">
                <a:solidFill>
                  <a:schemeClr val="tx1"/>
                </a:solidFill>
              </a:rPr>
              <a:t> A7 = image("boxread.png")</a:t>
            </a:r>
          </a:p>
        </p:txBody>
      </p:sp>
    </p:spTree>
    <p:extLst>
      <p:ext uri="{BB962C8B-B14F-4D97-AF65-F5344CB8AC3E}">
        <p14:creationId xmlns:p14="http://schemas.microsoft.com/office/powerpoint/2010/main" val="14726598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and save the Excel spreadsheet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4AA3F-6612-4671-B206-CFD96910D2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putexcel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save </a:t>
            </a:r>
            <a:r>
              <a:rPr lang="en-US" dirty="0">
                <a:cs typeface="Courier New" panose="02070309020205020404" pitchFamily="49" charset="0"/>
              </a:rPr>
              <a:t>closes and saves the open spreadsheet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CF14-EF04-49C7-A85F-5352C11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85782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B050"/>
                </a:solidFill>
              </a:rPr>
              <a:t>* close and save Excel file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putexcel</a:t>
            </a:r>
            <a:r>
              <a:rPr lang="en-US" sz="1400" dirty="0">
                <a:solidFill>
                  <a:schemeClr val="tx1"/>
                </a:solidFill>
              </a:rPr>
              <a:t> save</a:t>
            </a:r>
          </a:p>
        </p:txBody>
      </p:sp>
    </p:spTree>
    <p:extLst>
      <p:ext uri="{BB962C8B-B14F-4D97-AF65-F5344CB8AC3E}">
        <p14:creationId xmlns:p14="http://schemas.microsoft.com/office/powerpoint/2010/main" val="2474098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for learning </a:t>
            </a:r>
            <a:r>
              <a:rPr lang="en-US" dirty="0" err="1"/>
              <a:t>stata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56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OARC Statistical Methods and Data Analytics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OARC Statistical Methods and Data Analytics website is a well-known resource for coding support for several statistical software packages</a:t>
            </a:r>
          </a:p>
          <a:p>
            <a:pPr lvl="1"/>
            <a:r>
              <a:rPr lang="en-US" dirty="0"/>
              <a:t>https://stats.idre.ucla.edu</a:t>
            </a:r>
          </a:p>
          <a:p>
            <a:r>
              <a:rPr lang="en-US" dirty="0"/>
              <a:t>Stata was beloved by previous members of the group, so Stata is particularly well represented on our website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D2781E-A2CC-43D9-8D7F-D1A227EDD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616" y="2385442"/>
            <a:ext cx="4948047" cy="2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13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05934" cy="1485900"/>
          </a:xfrm>
        </p:spPr>
        <p:txBody>
          <a:bodyPr/>
          <a:lstStyle/>
          <a:p>
            <a:r>
              <a:rPr lang="en-US" dirty="0"/>
              <a:t>OARC statistical consulting website Stata pages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442752"/>
            <a:ext cx="4447786" cy="3581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the website landing page for Stata, you’ll find many links to our Stata resources pages</a:t>
            </a:r>
          </a:p>
          <a:p>
            <a:pPr lvl="1"/>
            <a:r>
              <a:rPr lang="en-US" dirty="0">
                <a:hlinkClick r:id="rId2"/>
              </a:rPr>
              <a:t>Stata (ucla.edu)</a:t>
            </a:r>
            <a:endParaRPr lang="en-US" dirty="0"/>
          </a:p>
          <a:p>
            <a:r>
              <a:rPr lang="en-US" dirty="0"/>
              <a:t>These resources include:</a:t>
            </a:r>
          </a:p>
          <a:p>
            <a:pPr lvl="1"/>
            <a:r>
              <a:rPr lang="en-US" dirty="0">
                <a:hlinkClick r:id="rId3"/>
              </a:rPr>
              <a:t>seminars</a:t>
            </a:r>
            <a:r>
              <a:rPr lang="en-US" dirty="0"/>
              <a:t>, deeper dives into Stata topics that are often delivered live on campus</a:t>
            </a:r>
          </a:p>
          <a:p>
            <a:pPr lvl="1"/>
            <a:r>
              <a:rPr lang="en-US" dirty="0">
                <a:hlinkClick r:id="rId4"/>
              </a:rPr>
              <a:t>learning modules</a:t>
            </a:r>
            <a:r>
              <a:rPr lang="en-US" dirty="0"/>
              <a:t> for basic Stata commands</a:t>
            </a:r>
          </a:p>
          <a:p>
            <a:pPr lvl="1"/>
            <a:r>
              <a:rPr lang="en-US" dirty="0">
                <a:hlinkClick r:id="rId5"/>
              </a:rPr>
              <a:t>data analysis examples </a:t>
            </a:r>
            <a:r>
              <a:rPr lang="en-US" dirty="0"/>
              <a:t>of many different regression commands</a:t>
            </a:r>
          </a:p>
          <a:p>
            <a:pPr lvl="1"/>
            <a:r>
              <a:rPr lang="en-US" dirty="0">
                <a:hlinkClick r:id="rId6"/>
              </a:rPr>
              <a:t>annotated output</a:t>
            </a:r>
            <a:r>
              <a:rPr lang="en-US" dirty="0"/>
              <a:t> of many regression commands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442752"/>
            <a:ext cx="4448175" cy="2564597"/>
          </a:xfrm>
        </p:spPr>
      </p:pic>
    </p:spTree>
    <p:extLst>
      <p:ext uri="{BB962C8B-B14F-4D97-AF65-F5344CB8AC3E}">
        <p14:creationId xmlns:p14="http://schemas.microsoft.com/office/powerpoint/2010/main" val="11549057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Stata YouTube channel </a:t>
            </a:r>
            <a:r>
              <a:rPr lang="en-US" dirty="0"/>
              <a:t>(run by StataCorp)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Stata FAQ</a:t>
            </a:r>
            <a:r>
              <a:rPr lang="en-US" dirty="0"/>
              <a:t> (compiled by StataCorp)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Stata cheat sheets </a:t>
            </a:r>
            <a:r>
              <a:rPr lang="en-US" dirty="0"/>
              <a:t>(compact guides to Stata commands)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OARC YouTube channel </a:t>
            </a:r>
            <a:r>
              <a:rPr lang="en-US" dirty="0"/>
              <a:t>(Stata and other workshops)</a:t>
            </a:r>
          </a:p>
        </p:txBody>
      </p:sp>
    </p:spTree>
    <p:extLst>
      <p:ext uri="{BB962C8B-B14F-4D97-AF65-F5344CB8AC3E}">
        <p14:creationId xmlns:p14="http://schemas.microsoft.com/office/powerpoint/2010/main" val="32638343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2845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menus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Typically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Stata users use syntax to run commands rather than point-and-click menus</a:t>
            </a:r>
          </a:p>
          <a:p>
            <a:r>
              <a:rPr lang="en-US" dirty="0"/>
              <a:t>Nevertheless, Stata provides menus to run </a:t>
            </a:r>
            <a:r>
              <a:rPr lang="en-US" i="1" dirty="0"/>
              <a:t>most</a:t>
            </a:r>
            <a:r>
              <a:rPr lang="en-US" dirty="0"/>
              <a:t> of its data management, graphical, and statistical commands</a:t>
            </a:r>
          </a:p>
          <a:p>
            <a:r>
              <a:rPr lang="en-US" dirty="0"/>
              <a:t>Example:  two ways to create a histogram</a:t>
            </a:r>
          </a:p>
        </p:txBody>
      </p:sp>
      <p:pic>
        <p:nvPicPr>
          <p:cNvPr id="14" name="Picture Placeholder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F13E27-9B81-790A-0D23-5ECF2CDF8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42" b="3442"/>
          <a:stretch>
            <a:fillRect/>
          </a:stretch>
        </p:blipFill>
        <p:spPr>
          <a:xfrm>
            <a:off x="5532120" y="25052"/>
            <a:ext cx="6659880" cy="6857999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573A6F-95B9-7C23-ED03-A7E31C638610}"/>
              </a:ext>
            </a:extLst>
          </p:cNvPr>
          <p:cNvCxnSpPr>
            <a:cxnSpLocks/>
          </p:cNvCxnSpPr>
          <p:nvPr/>
        </p:nvCxnSpPr>
        <p:spPr>
          <a:xfrm flipV="1">
            <a:off x="3853998" y="1431235"/>
            <a:ext cx="3116645" cy="3702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0324E1-D95E-5E77-6C1D-C249FF77F29A}"/>
              </a:ext>
            </a:extLst>
          </p:cNvPr>
          <p:cNvCxnSpPr>
            <a:cxnSpLocks/>
          </p:cNvCxnSpPr>
          <p:nvPr/>
        </p:nvCxnSpPr>
        <p:spPr>
          <a:xfrm>
            <a:off x="3853998" y="5237892"/>
            <a:ext cx="1678122" cy="1096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doedit</a:t>
            </a:r>
            <a:r>
              <a:rPr lang="en-US" dirty="0"/>
              <a:t>	open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83838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370A-AC51-1C46-7CE8-121448E7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C655EC-A217-7054-E25A-4FE02984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Stata Do-files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4A7CD-723B-0B5C-3BA0-C30C60A8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Text files where users write, save, and run sequences of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</a:t>
            </a:r>
            <a:r>
              <a:rPr lang="en-US" b="1" dirty="0">
                <a:solidFill>
                  <a:schemeClr val="tx1"/>
                </a:solidFill>
              </a:rPr>
              <a:t>reproducibility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Facilitate </a:t>
            </a:r>
            <a:r>
              <a:rPr lang="en-US" b="1" dirty="0">
                <a:solidFill>
                  <a:schemeClr val="tx1"/>
                </a:solidFill>
              </a:rPr>
              <a:t>debugging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editing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recommend </a:t>
            </a:r>
            <a:r>
              <a:rPr lang="en-US" i="1" dirty="0">
                <a:solidFill>
                  <a:schemeClr val="tx1"/>
                </a:solidFill>
              </a:rPr>
              <a:t>always</a:t>
            </a:r>
            <a:r>
              <a:rPr lang="en-US" dirty="0">
                <a:solidFill>
                  <a:schemeClr val="tx1"/>
                </a:solidFill>
              </a:rPr>
              <a:t> using a do-file when using Stata</a:t>
            </a:r>
          </a:p>
          <a:p>
            <a:r>
              <a:rPr lang="en-US" dirty="0">
                <a:solidFill>
                  <a:schemeClr val="tx1"/>
                </a:solidFill>
              </a:rPr>
              <a:t>The file extension .do is used for do-files</a:t>
            </a:r>
          </a:p>
        </p:txBody>
      </p:sp>
    </p:spTree>
    <p:extLst>
      <p:ext uri="{BB962C8B-B14F-4D97-AF65-F5344CB8AC3E}">
        <p14:creationId xmlns:p14="http://schemas.microsoft.com/office/powerpoint/2010/main" val="45810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do-file editor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563"/>
          <a:stretch/>
        </p:blipFill>
        <p:spPr>
          <a:xfrm>
            <a:off x="5533851" y="14245"/>
            <a:ext cx="6658149" cy="684375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doedit</a:t>
            </a:r>
            <a:r>
              <a:rPr lang="en-US" dirty="0"/>
              <a:t> to open the do-file editor</a:t>
            </a:r>
          </a:p>
          <a:p>
            <a:r>
              <a:rPr lang="en-US" dirty="0"/>
              <a:t>Or click on the pencil and paper icon on the toolbar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A2BB0-55EE-CD69-66B2-0574647E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21" t="19002" b="3516"/>
          <a:stretch>
            <a:fillRect/>
          </a:stretch>
        </p:blipFill>
        <p:spPr>
          <a:xfrm>
            <a:off x="0" y="4612258"/>
            <a:ext cx="5323561" cy="3731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190EC9-5AE8-B1A7-66A2-47ECDC84C0CF}"/>
              </a:ext>
            </a:extLst>
          </p:cNvPr>
          <p:cNvSpPr/>
          <p:nvPr/>
        </p:nvSpPr>
        <p:spPr>
          <a:xfrm>
            <a:off x="3482236" y="4548359"/>
            <a:ext cx="871916" cy="500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7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highlighting *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1" b="6989"/>
          <a:stretch/>
        </p:blipFill>
        <p:spPr>
          <a:xfrm>
            <a:off x="5492133" y="1"/>
            <a:ext cx="6699867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do-file editor colors Stata commands </a:t>
            </a:r>
            <a:r>
              <a:rPr lang="en-US" dirty="0">
                <a:solidFill>
                  <a:srgbClr val="002060"/>
                </a:solidFill>
              </a:rPr>
              <a:t>blue</a:t>
            </a:r>
          </a:p>
          <a:p>
            <a:r>
              <a:rPr lang="en-US" dirty="0"/>
              <a:t>Comments, which are not executed, are usually preceded by * and are colored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Words in quotes (file names, string values) are colored </a:t>
            </a:r>
            <a:r>
              <a:rPr lang="en-US" dirty="0">
                <a:solidFill>
                  <a:srgbClr val="FF0000"/>
                </a:solidFill>
              </a:rPr>
              <a:t>“red”</a:t>
            </a:r>
          </a:p>
          <a:p>
            <a:r>
              <a:rPr lang="en-US" dirty="0"/>
              <a:t>As of Stata 16, tab can be used to auto-complete Stata commands and previously typed words</a:t>
            </a:r>
          </a:p>
        </p:txBody>
      </p:sp>
    </p:spTree>
    <p:extLst>
      <p:ext uri="{BB962C8B-B14F-4D97-AF65-F5344CB8AC3E}">
        <p14:creationId xmlns:p14="http://schemas.microsoft.com/office/powerpoint/2010/main" val="207791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commands from the do-file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946" b="7110"/>
          <a:stretch/>
        </p:blipFill>
        <p:spPr>
          <a:xfrm>
            <a:off x="5473590" y="9525"/>
            <a:ext cx="671841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To run a command from the do-file: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part or all of the command,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Ctrl‑D (Mac: </a:t>
            </a:r>
            <a:r>
              <a:rPr lang="en-US" dirty="0" err="1"/>
              <a:t>Shift+Cmd+D</a:t>
            </a:r>
            <a:r>
              <a:rPr lang="en-US" dirty="0"/>
              <a:t>) or click the “Execute(do)” icon, the rightmost icon on the do-file editor toolbar</a:t>
            </a:r>
          </a:p>
          <a:p>
            <a:r>
              <a:rPr lang="en-US" dirty="0"/>
              <a:t>Multiple commands can be selected and executed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695178" y="0"/>
            <a:ext cx="5137617" cy="3281819"/>
          </a:xfrm>
          <a:custGeom>
            <a:avLst/>
            <a:gdLst>
              <a:gd name="connsiteX0" fmla="*/ 0 w 3759200"/>
              <a:gd name="connsiteY0" fmla="*/ 3961809 h 3961809"/>
              <a:gd name="connsiteX1" fmla="*/ 2189018 w 3759200"/>
              <a:gd name="connsiteY1" fmla="*/ 221081 h 3961809"/>
              <a:gd name="connsiteX2" fmla="*/ 3759200 w 3759200"/>
              <a:gd name="connsiteY2" fmla="*/ 756791 h 39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3961809">
                <a:moveTo>
                  <a:pt x="0" y="3961809"/>
                </a:moveTo>
                <a:cubicBezTo>
                  <a:pt x="781242" y="2358530"/>
                  <a:pt x="1562485" y="755251"/>
                  <a:pt x="2189018" y="221081"/>
                </a:cubicBezTo>
                <a:cubicBezTo>
                  <a:pt x="2815551" y="-313089"/>
                  <a:pt x="3287375" y="221851"/>
                  <a:pt x="3759200" y="75679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1" t="-7587" r="46820" b="7587"/>
          <a:stretch/>
        </p:blipFill>
        <p:spPr>
          <a:xfrm>
            <a:off x="5312029" y="-563011"/>
            <a:ext cx="6879971" cy="74210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are not executed, so provide a way to document the do-file</a:t>
            </a:r>
          </a:p>
          <a:p>
            <a:r>
              <a:rPr lang="en-US" dirty="0"/>
              <a:t>Comments are either preceded by * or surrounded by /* and */</a:t>
            </a:r>
          </a:p>
          <a:p>
            <a:r>
              <a:rPr lang="en-US" dirty="0"/>
              <a:t>Comments will appear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in the do-file editor</a:t>
            </a:r>
          </a:p>
        </p:txBody>
      </p:sp>
    </p:spTree>
    <p:extLst>
      <p:ext uri="{BB962C8B-B14F-4D97-AF65-F5344CB8AC3E}">
        <p14:creationId xmlns:p14="http://schemas.microsoft.com/office/powerpoint/2010/main" val="27951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 introduction to using Stata for data analysis</a:t>
            </a:r>
          </a:p>
          <a:p>
            <a:pPr marL="0" indent="0">
              <a:buNone/>
            </a:pPr>
            <a:r>
              <a:rPr lang="en-US" dirty="0"/>
              <a:t>Topics include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Stata as a data analysis software package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Navigating Stata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import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Exploring data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visualization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Data management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Basic statistical analysis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Outputting to Word and Excel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lines in do-files *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9" b="7325"/>
          <a:stretch/>
        </p:blipFill>
        <p:spPr>
          <a:xfrm>
            <a:off x="5523907" y="0"/>
            <a:ext cx="6668094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4165600" cy="2194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of Stata 16 long commands automatically wrap</a:t>
            </a:r>
          </a:p>
          <a:p>
            <a:r>
              <a:rPr lang="en-US" dirty="0"/>
              <a:t>In older versions, to extend commands over multiple lines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  <a:r>
              <a:rPr lang="en-US" dirty="0"/>
              <a:t> at the end of each line except for the last</a:t>
            </a:r>
          </a:p>
          <a:p>
            <a:r>
              <a:rPr lang="en-US" dirty="0"/>
              <a:t>Make sure to put a space before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dirty="0"/>
              <a:t>When executing, highlight each line in the command(s)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771459" y="3818238"/>
            <a:ext cx="2649082" cy="702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0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</a:t>
            </a:r>
            <a:r>
              <a:rPr lang="en-US" dirty="0"/>
              <a:t>		load Stata dataset</a:t>
            </a:r>
          </a:p>
          <a:p>
            <a:endParaRPr lang="en-US" dirty="0"/>
          </a:p>
          <a:p>
            <a:r>
              <a:rPr lang="en-US" b="1" dirty="0"/>
              <a:t>save</a:t>
            </a:r>
            <a:r>
              <a:rPr lang="en-US" dirty="0"/>
              <a:t>		save Stata dataset</a:t>
            </a:r>
          </a:p>
          <a:p>
            <a:endParaRPr lang="en-US" dirty="0"/>
          </a:p>
          <a:p>
            <a:r>
              <a:rPr lang="en-US" b="1" dirty="0"/>
              <a:t>clear</a:t>
            </a:r>
            <a:r>
              <a:rPr lang="en-US" dirty="0"/>
              <a:t>		clear dataset from memory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 		import Excel dataset</a:t>
            </a:r>
          </a:p>
          <a:p>
            <a:r>
              <a:rPr lang="en-US" b="1" dirty="0"/>
              <a:t>excel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		import delimited data (csv)</a:t>
            </a:r>
          </a:p>
          <a:p>
            <a:r>
              <a:rPr lang="en-US" b="1" dirty="0"/>
              <a:t>delimited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412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files stored in Stata’s format use the extension .</a:t>
            </a:r>
            <a:r>
              <a:rPr lang="en-US" dirty="0" err="1"/>
              <a:t>dta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Remember: code is written in “do-files,” which usually have a .do extension</a:t>
            </a:r>
          </a:p>
          <a:p>
            <a:pPr marL="223837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Double clicking on a .</a:t>
            </a:r>
            <a:r>
              <a:rPr lang="en-US" dirty="0" err="1"/>
              <a:t>dta</a:t>
            </a:r>
            <a:r>
              <a:rPr lang="en-US" dirty="0"/>
              <a:t> file in Windows will open the data in a </a:t>
            </a:r>
            <a:r>
              <a:rPr lang="en-US" i="1" dirty="0"/>
              <a:t>new</a:t>
            </a:r>
            <a:r>
              <a:rPr lang="en-US" dirty="0"/>
              <a:t> instance of Stata (not in the current instance)</a:t>
            </a:r>
          </a:p>
          <a:p>
            <a:pPr lvl="1"/>
            <a:r>
              <a:rPr lang="en-US" dirty="0"/>
              <a:t>Be careful of having </a:t>
            </a:r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Statas open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5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saving </a:t>
            </a:r>
            <a:r>
              <a:rPr lang="en-US" cap="none" dirty="0"/>
              <a:t>.</a:t>
            </a:r>
            <a:r>
              <a:rPr lang="en-US" cap="none" dirty="0" err="1"/>
              <a:t>dta</a:t>
            </a:r>
            <a:r>
              <a:rPr lang="en-US" cap="none" dirty="0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11265"/>
            <a:ext cx="4599180" cy="3217811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sz="1700" dirty="0"/>
              <a:t> loads Stata .</a:t>
            </a:r>
            <a:r>
              <a:rPr lang="en-US" sz="1700" dirty="0" err="1"/>
              <a:t>dta</a:t>
            </a:r>
            <a:r>
              <a:rPr lang="en-US" sz="1700" dirty="0"/>
              <a:t> files</a:t>
            </a:r>
          </a:p>
          <a:p>
            <a:pPr lvl="1"/>
            <a:r>
              <a:rPr lang="en-US" sz="1700" i="0" dirty="0"/>
              <a:t>.</a:t>
            </a:r>
            <a:r>
              <a:rPr lang="en-US" sz="1700" i="0" dirty="0" err="1"/>
              <a:t>dta</a:t>
            </a:r>
            <a:r>
              <a:rPr lang="en-US" sz="1700" i="0" dirty="0"/>
              <a:t> files can be loaded from a hard drive or over the internet (using a web address) 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sz="1700" dirty="0"/>
              <a:t> stores data in Stata’s .</a:t>
            </a:r>
            <a:r>
              <a:rPr lang="en-US" sz="1700" dirty="0" err="1"/>
              <a:t>dta</a:t>
            </a:r>
            <a:r>
              <a:rPr lang="en-US" sz="1700" dirty="0"/>
              <a:t> format</a:t>
            </a:r>
          </a:p>
          <a:p>
            <a:pPr lvl="1"/>
            <a:r>
              <a:rPr lang="en-US" sz="1700" i="0" dirty="0"/>
              <a:t>The </a:t>
            </a:r>
            <a:r>
              <a:rPr lang="en-US" sz="1700" i="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700" i="0" dirty="0"/>
              <a:t> overwrites an existing file with the same name (without </a:t>
            </a:r>
            <a:r>
              <a:rPr lang="en-US" sz="1700" i="0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1700" i="0" dirty="0"/>
              <a:t>, Stata won’t save if the file exists)</a:t>
            </a:r>
          </a:p>
          <a:p>
            <a:r>
              <a:rPr lang="en-US" sz="1700" dirty="0"/>
              <a:t>The extension .</a:t>
            </a:r>
            <a:r>
              <a:rPr lang="en-US" sz="1700" dirty="0" err="1"/>
              <a:t>dta</a:t>
            </a:r>
            <a:r>
              <a:rPr lang="en-US" sz="1700" dirty="0"/>
              <a:t> can be omitted when using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700" dirty="0">
                <a:cs typeface="Courier New" panose="02070309020205020404" pitchFamily="49" charset="0"/>
              </a:rPr>
              <a:t>and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save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4" y="2638044"/>
            <a:ext cx="5853686" cy="35341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read from hard drive; do not execute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"C:/path/to/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myfile.dta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over 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save data, replace if it exists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hs0, replace</a:t>
            </a:r>
          </a:p>
        </p:txBody>
      </p:sp>
    </p:spTree>
    <p:extLst>
      <p:ext uri="{BB962C8B-B14F-4D97-AF65-F5344CB8AC3E}">
        <p14:creationId xmlns:p14="http://schemas.microsoft.com/office/powerpoint/2010/main" val="164924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5" cy="3124201"/>
          </a:xfrm>
        </p:spPr>
        <p:txBody>
          <a:bodyPr>
            <a:normAutofit/>
          </a:bodyPr>
          <a:lstStyle/>
          <a:p>
            <a:r>
              <a:rPr lang="en-US" dirty="0"/>
              <a:t>By default, Stata will only hold one data set in memory at a time. </a:t>
            </a:r>
          </a:p>
          <a:p>
            <a:r>
              <a:rPr lang="en-US" dirty="0"/>
              <a:t>If the data are altered it in any way, we must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these data from memory before loading in new data. </a:t>
            </a:r>
          </a:p>
          <a:p>
            <a:r>
              <a:rPr lang="en-US" dirty="0"/>
              <a:t>All data import commands have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dirty="0"/>
              <a:t> option that clears memory before loading the new dataset.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19384" cy="32178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cs typeface="Courier New" panose="02070309020205020404" pitchFamily="49" charset="0"/>
              </a:rPr>
              <a:t>* clear data from memory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cs typeface="Courier New" panose="02070309020205020404" pitchFamily="49" charset="0"/>
              </a:rPr>
              <a:t>clear</a:t>
            </a:r>
          </a:p>
          <a:p>
            <a:endParaRPr lang="en-US" sz="1600" b="1" dirty="0">
              <a:solidFill>
                <a:srgbClr val="00B050"/>
              </a:solidFill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load data but clear memory first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2756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891430"/>
            <a:ext cx="4447785" cy="46346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of Stata 16, multiple datasets can be loaded simultaneously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n-US" dirty="0"/>
              <a:t> suite of commands.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create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creates a location in memory called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/>
              <a:t> to store a dataset.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can then be used to perform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on the data stored in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i="1" dirty="0"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lists the current data frames. </a:t>
            </a:r>
          </a:p>
          <a:p>
            <a:r>
              <a:rPr lang="en-US" dirty="0">
                <a:cs typeface="Courier New" panose="02070309020205020404" pitchFamily="49" charset="0"/>
              </a:rPr>
              <a:t>Commands not preceded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newframename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cs typeface="Courier New" panose="02070309020205020404" pitchFamily="49" charset="0"/>
              </a:rPr>
              <a:t> will be performed on the data in the default frame.</a:t>
            </a:r>
            <a:endParaRPr lang="en-US" i="1" dirty="0">
              <a:cs typeface="Courier New" panose="02070309020205020404" pitchFamily="49" charset="0"/>
            </a:endParaRPr>
          </a:p>
          <a:p>
            <a:endParaRPr lang="en-US" i="1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19384" cy="32178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create data frame called data2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create data2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load nhanes2 data into data2 frame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data2: </a:t>
            </a:r>
            <a:r>
              <a:rPr lang="en-US" sz="1600" dirty="0" err="1">
                <a:solidFill>
                  <a:schemeClr val="tx1"/>
                </a:solidFill>
              </a:rPr>
              <a:t>webuse</a:t>
            </a:r>
            <a:r>
              <a:rPr lang="en-US" sz="1600" dirty="0">
                <a:solidFill>
                  <a:schemeClr val="tx1"/>
                </a:solidFill>
              </a:rPr>
              <a:t> nhanes2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describe height and weight in nhanes2 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data2: describe height weight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look at data frames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frame </a:t>
            </a:r>
            <a:r>
              <a:rPr lang="en-US" sz="1600" dirty="0" err="1">
                <a:solidFill>
                  <a:schemeClr val="tx1"/>
                </a:solidFill>
              </a:rPr>
              <a:t>dir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Excel data sets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48298"/>
            <a:ext cx="4599180" cy="37023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Stata can read in data sets stored in many other formats</a:t>
            </a:r>
          </a:p>
          <a:p>
            <a:r>
              <a:rPr lang="en-US" dirty="0"/>
              <a:t>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 </a:t>
            </a:r>
            <a:r>
              <a:rPr lang="en-US" dirty="0"/>
              <a:t>is used to import Excel data</a:t>
            </a:r>
          </a:p>
          <a:p>
            <a:pPr lvl="1"/>
            <a:r>
              <a:rPr lang="en-US" dirty="0"/>
              <a:t>An Excel filename is required (with path, if not located in working directory) after the keyword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</a:p>
          <a:p>
            <a:r>
              <a:rPr lang="en-US" dirty="0">
                <a:cs typeface="Courier New" panose="02070309020205020404" pitchFamily="49" charset="0"/>
              </a:rPr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sheet()</a:t>
            </a:r>
            <a:r>
              <a:rPr lang="en-US" dirty="0">
                <a:cs typeface="Courier New" panose="02070309020205020404" pitchFamily="49" charset="0"/>
              </a:rPr>
              <a:t> option to open a particular sheet</a:t>
            </a:r>
          </a:p>
          <a:p>
            <a:r>
              <a:rPr lang="en-US" dirty="0">
                <a:cs typeface="Courier New" panose="02070309020205020404" pitchFamily="49" charset="0"/>
              </a:rPr>
              <a:t>Use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option if variable names are on the first row of the Excel sheet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944" y="2638044"/>
            <a:ext cx="5729056" cy="32178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import excel file; change path below before executing</a:t>
            </a:r>
          </a:p>
          <a:p>
            <a:r>
              <a:rPr lang="en-US" dirty="0"/>
              <a:t>import excel using "C:\path\myfile.xlsx", sheet(“</a:t>
            </a:r>
            <a:r>
              <a:rPr lang="en-US" dirty="0" err="1"/>
              <a:t>mysheet</a:t>
            </a:r>
            <a:r>
              <a:rPr lang="en-US" dirty="0"/>
              <a:t>") </a:t>
            </a:r>
            <a:r>
              <a:rPr lang="en-US" dirty="0" err="1"/>
              <a:t>firstrow</a:t>
            </a:r>
            <a:r>
              <a:rPr lang="en-US" dirty="0"/>
              <a:t> clear</a:t>
            </a:r>
          </a:p>
        </p:txBody>
      </p:sp>
    </p:spTree>
    <p:extLst>
      <p:ext uri="{BB962C8B-B14F-4D97-AF65-F5344CB8AC3E}">
        <p14:creationId xmlns:p14="http://schemas.microsoft.com/office/powerpoint/2010/main" val="331263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</a:t>
            </a:r>
            <a:r>
              <a:rPr lang="en-US" cap="none" dirty="0"/>
              <a:t>.csv </a:t>
            </a:r>
            <a:r>
              <a:rPr lang="en-US" dirty="0"/>
              <a:t>data sets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Comma-separated values (.csv) files are also commonly used to store data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delimited </a:t>
            </a:r>
            <a:r>
              <a:rPr lang="en-US" dirty="0"/>
              <a:t>to read in .csv files (and files delimited by other characters such as tab or space)</a:t>
            </a:r>
          </a:p>
          <a:p>
            <a:r>
              <a:rPr lang="en-US" dirty="0"/>
              <a:t>Syntax and options are very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excel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But no need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r>
              <a:rPr lang="en-US" dirty="0">
                <a:cs typeface="Courier New" panose="02070309020205020404" pitchFamily="49" charset="0"/>
              </a:rPr>
              <a:t> option (first row is assumed to be variable names in .csv files)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410340" cy="321781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* import csv file; change path below before executing</a:t>
            </a:r>
          </a:p>
          <a:p>
            <a:r>
              <a:rPr lang="en-US" sz="1600" dirty="0"/>
              <a:t>import delimited using "C:\path\myfile.csv", clear</a:t>
            </a:r>
          </a:p>
        </p:txBody>
      </p:sp>
    </p:spTree>
    <p:extLst>
      <p:ext uri="{BB962C8B-B14F-4D97-AF65-F5344CB8AC3E}">
        <p14:creationId xmlns:p14="http://schemas.microsoft.com/office/powerpoint/2010/main" val="39691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menu to import EXCEL and .csv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path names can be very long and many options are often needed,  menus are often used to import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Select File -&gt; Import and then either       “Excel spreadsheet” or                                       “Text data(delimited,*.csv, …)”  </a:t>
            </a:r>
          </a:p>
        </p:txBody>
      </p:sp>
      <p:pic>
        <p:nvPicPr>
          <p:cNvPr id="12" name="Picture Placeholder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25424A-006C-B7F4-549C-223EE0E87F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78" r="1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53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data for import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get data into Stata cleanly, make sure the data in your Excel file or .csv file have the following properties</a:t>
            </a:r>
          </a:p>
          <a:p>
            <a:pPr lvl="1"/>
            <a:r>
              <a:rPr lang="en-US" dirty="0"/>
              <a:t>Rectangular</a:t>
            </a:r>
          </a:p>
          <a:p>
            <a:pPr lvl="2"/>
            <a:r>
              <a:rPr lang="en-US" dirty="0"/>
              <a:t>Each column (variable) should have the same number of rows (observations)</a:t>
            </a:r>
          </a:p>
          <a:p>
            <a:pPr lvl="2"/>
            <a:r>
              <a:rPr lang="en-US" dirty="0"/>
              <a:t>No graphs, sums, or averages in the file</a:t>
            </a:r>
          </a:p>
          <a:p>
            <a:pPr lvl="1"/>
            <a:r>
              <a:rPr lang="en-US" dirty="0"/>
              <a:t>Missing data should be left as blank fields</a:t>
            </a:r>
          </a:p>
          <a:p>
            <a:pPr lvl="2"/>
            <a:r>
              <a:rPr lang="en-US" dirty="0"/>
              <a:t>Missing data codes like -999 are ok too (see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mvdecode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names should contain only alphanumeric characters or _ or .</a:t>
            </a:r>
          </a:p>
          <a:p>
            <a:pPr lvl="1"/>
            <a:r>
              <a:rPr lang="en-US" dirty="0"/>
              <a:t>Make as many variables numeric as possible</a:t>
            </a:r>
          </a:p>
          <a:p>
            <a:pPr lvl="2"/>
            <a:r>
              <a:rPr lang="en-US" dirty="0"/>
              <a:t>Many Stata commands will only accept numeric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</a:t>
            </a:r>
          </a:p>
        </p:txBody>
      </p:sp>
    </p:spTree>
    <p:extLst>
      <p:ext uri="{BB962C8B-B14F-4D97-AF65-F5344CB8AC3E}">
        <p14:creationId xmlns:p14="http://schemas.microsoft.com/office/powerpoint/2010/main" val="175703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 and Stata syntax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help</a:t>
            </a:r>
            <a:r>
              <a:rPr lang="en-US" dirty="0"/>
              <a:t> </a:t>
            </a:r>
            <a:r>
              <a:rPr lang="en-US" b="1" i="1" dirty="0"/>
              <a:t>command</a:t>
            </a:r>
            <a:r>
              <a:rPr lang="en-US" i="1" dirty="0"/>
              <a:t>	</a:t>
            </a:r>
            <a:r>
              <a:rPr lang="en-US" dirty="0"/>
              <a:t>open help page for </a:t>
            </a:r>
            <a:r>
              <a:rPr lang="en-US" i="1" dirty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Precede a command name (and certain topic names)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dirty="0"/>
              <a:t> to access its help </a:t>
            </a:r>
            <a:r>
              <a:rPr lang="en-US"/>
              <a:t>file.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*open help file for command summarize</a:t>
            </a:r>
          </a:p>
          <a:p>
            <a:r>
              <a:rPr lang="en-US" dirty="0"/>
              <a:t>help summarize</a:t>
            </a:r>
          </a:p>
        </p:txBody>
      </p:sp>
    </p:spTree>
    <p:extLst>
      <p:ext uri="{BB962C8B-B14F-4D97-AF65-F5344CB8AC3E}">
        <p14:creationId xmlns:p14="http://schemas.microsoft.com/office/powerpoint/2010/main" val="40380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</a:t>
            </a:r>
            <a:r>
              <a:rPr lang="en-US" dirty="0">
                <a:solidFill>
                  <a:schemeClr val="tx1"/>
                </a:solidFill>
              </a:rPr>
              <a:t>title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command name and a brief description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</a:t>
            </a:r>
            <a:r>
              <a:rPr lang="en-US" dirty="0"/>
              <a:t> to a .pdf of the Stata manual entry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pPr lvl="1"/>
            <a:r>
              <a:rPr lang="en-US" dirty="0"/>
              <a:t>manual entries include details about methods and formulas used for estimation commands, and thoroughly explained examples.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D8732-2055-48C4-B3E4-478B7C79AA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4625" y="2285999"/>
            <a:ext cx="4448175" cy="2892268"/>
          </a:xfr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D4092E3-048A-4B09-941B-334B64B48B5C}"/>
              </a:ext>
            </a:extLst>
          </p:cNvPr>
          <p:cNvCxnSpPr>
            <a:cxnSpLocks/>
          </p:cNvCxnSpPr>
          <p:nvPr/>
        </p:nvCxnSpPr>
        <p:spPr>
          <a:xfrm flipV="1">
            <a:off x="4040659" y="3321221"/>
            <a:ext cx="3286898" cy="10777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68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841310" cy="40396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various uses of command and how to specify them</a:t>
            </a:r>
          </a:p>
          <a:p>
            <a:r>
              <a:rPr lang="en-US" b="1" dirty="0"/>
              <a:t>bolded</a:t>
            </a:r>
            <a:r>
              <a:rPr lang="en-US" dirty="0"/>
              <a:t> words are required</a:t>
            </a:r>
          </a:p>
          <a:p>
            <a:r>
              <a:rPr lang="en-US" dirty="0"/>
              <a:t>the </a:t>
            </a:r>
            <a:r>
              <a:rPr lang="en-US" u="sng" dirty="0"/>
              <a:t>underlined</a:t>
            </a:r>
            <a:r>
              <a:rPr lang="en-US" dirty="0"/>
              <a:t> part of the command name is the minimal abbreviation of the command required for Stata to understand it</a:t>
            </a:r>
          </a:p>
          <a:p>
            <a:pPr lvl="1"/>
            <a:r>
              <a:rPr lang="en-US" i="0" dirty="0"/>
              <a:t>We can use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i="0" dirty="0"/>
              <a:t> for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i="1" dirty="0"/>
              <a:t>italicized</a:t>
            </a:r>
            <a:r>
              <a:rPr lang="en-US" dirty="0"/>
              <a:t> words are to be substituted by the user</a:t>
            </a:r>
          </a:p>
          <a:p>
            <a:pPr lvl="1"/>
            <a:r>
              <a:rPr lang="en-US" i="0" dirty="0"/>
              <a:t>e.g.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dirty="0"/>
              <a:t>is a list of one or more variables</a:t>
            </a:r>
          </a:p>
          <a:p>
            <a:r>
              <a:rPr lang="en-US" dirty="0"/>
              <a:t>[Bracketed] words are optional (don’t type the brackets)</a:t>
            </a:r>
          </a:p>
          <a:p>
            <a:r>
              <a:rPr lang="en-US" dirty="0"/>
              <a:t>a comma , is almost always used to initiate the list of options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285999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3843702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options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syntax section, we find the list of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/>
              <a:t> and their description</a:t>
            </a:r>
          </a:p>
          <a:p>
            <a:r>
              <a:rPr lang="en-US" dirty="0"/>
              <a:t>Most Stata commands come with a variety of options that alter how they process the data or how they output</a:t>
            </a:r>
          </a:p>
          <a:p>
            <a:r>
              <a:rPr lang="en-US" dirty="0"/>
              <a:t>Options will typically follow a comma</a:t>
            </a:r>
          </a:p>
          <a:p>
            <a:r>
              <a:rPr lang="en-US" dirty="0"/>
              <a:t>Options can also be abbreviated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74899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1799946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file: syntax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statistics for all variables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</a:p>
          <a:p>
            <a:r>
              <a:rPr lang="en-US" dirty="0"/>
              <a:t>Summary statistics for just variables read and write (using abbreviated command)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 write</a:t>
            </a:r>
          </a:p>
          <a:p>
            <a:r>
              <a:rPr lang="en-US" dirty="0"/>
              <a:t>Provide additional statistics for variable read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read, detail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0C058-2979-441E-800D-C33AA240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90502"/>
            <a:ext cx="4448175" cy="2892268"/>
          </a:xfrm>
        </p:spPr>
      </p:pic>
    </p:spTree>
    <p:extLst>
      <p:ext uri="{BB962C8B-B14F-4D97-AF65-F5344CB8AC3E}">
        <p14:creationId xmlns:p14="http://schemas.microsoft.com/office/powerpoint/2010/main" val="2477284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file :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Below </a:t>
            </a:r>
            <a:r>
              <a:rPr lang="en-US" i="1" dirty="0"/>
              <a:t>options</a:t>
            </a:r>
            <a:r>
              <a:rPr lang="en-US" dirty="0"/>
              <a:t> are </a:t>
            </a:r>
            <a:r>
              <a:rPr lang="en-US" b="1" dirty="0"/>
              <a:t>Examples</a:t>
            </a:r>
            <a:r>
              <a:rPr lang="en-US" dirty="0"/>
              <a:t> of using the command, including video examples! (occasionally)</a:t>
            </a:r>
          </a:p>
          <a:p>
            <a:r>
              <a:rPr lang="en-US" dirty="0"/>
              <a:t>Click on “Also see” to open help files of related commands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F26AB58-9ACE-4570-A418-5571A6DE4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6287" y="1975707"/>
            <a:ext cx="4448175" cy="2906586"/>
          </a:xfr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641765" y="2780270"/>
            <a:ext cx="5947976" cy="10271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9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data</a:t>
            </a:r>
          </a:p>
        </p:txBody>
      </p:sp>
    </p:spTree>
    <p:extLst>
      <p:ext uri="{BB962C8B-B14F-4D97-AF65-F5344CB8AC3E}">
        <p14:creationId xmlns:p14="http://schemas.microsoft.com/office/powerpoint/2010/main" val="243783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browse</a:t>
            </a:r>
            <a:r>
              <a:rPr lang="en-US" dirty="0"/>
              <a:t>	open spreadsheet of data</a:t>
            </a:r>
          </a:p>
          <a:p>
            <a:endParaRPr lang="en-US" dirty="0"/>
          </a:p>
          <a:p>
            <a:r>
              <a:rPr lang="en-US" b="1" dirty="0"/>
              <a:t>list</a:t>
            </a:r>
            <a:r>
              <a:rPr lang="en-US" dirty="0"/>
              <a:t>	print data to Stata console</a:t>
            </a:r>
          </a:p>
        </p:txBody>
      </p:sp>
    </p:spTree>
    <p:extLst>
      <p:ext uri="{BB962C8B-B14F-4D97-AF65-F5344CB8AC3E}">
        <p14:creationId xmlns:p14="http://schemas.microsoft.com/office/powerpoint/2010/main" val="345266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7437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will use a dataset consisting of 200 observations (rows) and 13 variables (columns)</a:t>
            </a:r>
          </a:p>
          <a:p>
            <a:r>
              <a:rPr lang="en-US" dirty="0"/>
              <a:t>Each observation is a student</a:t>
            </a:r>
          </a:p>
          <a:p>
            <a:r>
              <a:rPr lang="en-US" dirty="0"/>
              <a:t>Variables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Demographics </a:t>
            </a:r>
          </a:p>
          <a:p>
            <a:pPr marL="873252" lvl="1" indent="-342900">
              <a:buFont typeface="Wingdings" panose="05000000000000000000" pitchFamily="2" charset="2"/>
              <a:buChar char="§"/>
            </a:pPr>
            <a:r>
              <a:rPr lang="en-US" dirty="0"/>
              <a:t>	gender(1=male, 2=female), race, </a:t>
            </a:r>
            <a:r>
              <a:rPr lang="en-US" dirty="0" err="1"/>
              <a:t>ses</a:t>
            </a:r>
            <a:r>
              <a:rPr lang="en-US" dirty="0"/>
              <a:t>(low, middle, high),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Academic test scores</a:t>
            </a:r>
          </a:p>
          <a:p>
            <a:pPr marL="873252" lvl="1" indent="-342900">
              <a:buFont typeface="Wingdings" panose="05000000000000000000" pitchFamily="2" charset="2"/>
              <a:buChar char="§"/>
            </a:pPr>
            <a:r>
              <a:rPr lang="en-US" dirty="0"/>
              <a:t>read, write, math, science, </a:t>
            </a:r>
            <a:r>
              <a:rPr lang="en-US" dirty="0" err="1"/>
              <a:t>socst</a:t>
            </a:r>
            <a:endParaRPr lang="en-US" dirty="0"/>
          </a:p>
          <a:p>
            <a:r>
              <a:rPr lang="en-US" dirty="0"/>
              <a:t>Go ahead and load the dataset!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853685" cy="321781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* seminar dataset</a:t>
            </a:r>
          </a:p>
          <a:p>
            <a:r>
              <a:rPr lang="en-US" sz="1700" dirty="0"/>
              <a:t>use https://stats.idre.ucla.edu/stat/data/hs0, clear</a:t>
            </a:r>
          </a:p>
        </p:txBody>
      </p:sp>
    </p:spTree>
    <p:extLst>
      <p:ext uri="{BB962C8B-B14F-4D97-AF65-F5344CB8AC3E}">
        <p14:creationId xmlns:p14="http://schemas.microsoft.com/office/powerpoint/2010/main" val="903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is an easy to use but powerful data analysis software package that features strong capabilities for:</a:t>
            </a:r>
          </a:p>
          <a:p>
            <a:pPr lvl="1"/>
            <a:r>
              <a:rPr lang="en-US" dirty="0"/>
              <a:t>Statistical analysis</a:t>
            </a:r>
          </a:p>
          <a:p>
            <a:pPr lvl="1"/>
            <a:r>
              <a:rPr lang="en-US" dirty="0"/>
              <a:t>Data management and manipulation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Stata offers a wide array of statistical tools that include both standard methods and newer, advanced methods, as new releases of Stata are distributed annually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1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dataset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the data are loaded, we can view the dataset as a spreadsheet using the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</a:p>
          <a:p>
            <a:r>
              <a:rPr lang="en-US" dirty="0"/>
              <a:t>The magnifying glass with spreadsheet icon also browses the dataset</a:t>
            </a:r>
          </a:p>
          <a:p>
            <a:r>
              <a:rPr lang="en-US" dirty="0"/>
              <a:t>Black columns are numeric,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columns are strings, and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columns are numeric with string labels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84" y="2527798"/>
            <a:ext cx="5115440" cy="3851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8D5C3-C945-F48E-FFEE-B3A3E0EB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86" y="1428750"/>
            <a:ext cx="7772400" cy="7822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9DB6F76-B453-32BC-6C39-AC938E053E3F}"/>
              </a:ext>
            </a:extLst>
          </p:cNvPr>
          <p:cNvSpPr/>
          <p:nvPr/>
        </p:nvSpPr>
        <p:spPr>
          <a:xfrm flipV="1">
            <a:off x="7938053" y="1784848"/>
            <a:ext cx="556251" cy="40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observations 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0145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command prints observation to the Stata console</a:t>
            </a:r>
          </a:p>
          <a:p>
            <a:pPr>
              <a:lnSpc>
                <a:spcPct val="120000"/>
              </a:lnSpc>
            </a:pPr>
            <a:r>
              <a:rPr lang="en-US" dirty="0"/>
              <a:t>Simply issuing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” will list all observations and variables</a:t>
            </a:r>
          </a:p>
          <a:p>
            <a:pPr lvl="1">
              <a:lnSpc>
                <a:spcPct val="120000"/>
              </a:lnSpc>
            </a:pPr>
            <a:r>
              <a:rPr lang="en-US" i="0" dirty="0"/>
              <a:t>Not usually recommended except for small datasets</a:t>
            </a:r>
          </a:p>
          <a:p>
            <a:pPr>
              <a:lnSpc>
                <a:spcPct val="120000"/>
              </a:lnSpc>
            </a:pPr>
            <a:r>
              <a:rPr lang="en-US" dirty="0"/>
              <a:t>Specify variable names to </a:t>
            </a:r>
            <a:r>
              <a:rPr lang="en-US" dirty="0">
                <a:cs typeface="Courier New" panose="02070309020205020404" pitchFamily="49" charset="0"/>
              </a:rPr>
              <a:t>list</a:t>
            </a:r>
            <a:r>
              <a:rPr lang="en-US" dirty="0"/>
              <a:t> only those variables</a:t>
            </a:r>
          </a:p>
          <a:p>
            <a:pPr>
              <a:lnSpc>
                <a:spcPct val="120000"/>
              </a:lnSpc>
            </a:pPr>
            <a:r>
              <a:rPr lang="en-US" dirty="0"/>
              <a:t>We will soon see how to restrict to certain observations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171701"/>
            <a:ext cx="5404660" cy="36957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read and write for first 5 observations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li read write in 1/5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+--------------+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| read   write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|--------------|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1. |   57      52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2. |   68      59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3. |   44      33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4. |   63      44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5. |   47      52 |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    +--------------+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8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</a:t>
            </a:r>
            <a:r>
              <a:rPr lang="en-US" dirty="0"/>
              <a:t>	select by observation number</a:t>
            </a:r>
          </a:p>
          <a:p>
            <a:endParaRPr lang="en-US" dirty="0"/>
          </a:p>
          <a:p>
            <a:r>
              <a:rPr lang="en-US" b="1" dirty="0"/>
              <a:t>if</a:t>
            </a:r>
            <a:r>
              <a:rPr lang="en-US" dirty="0"/>
              <a:t>	select by condition</a:t>
            </a:r>
          </a:p>
        </p:txBody>
      </p:sp>
    </p:spTree>
    <p:extLst>
      <p:ext uri="{BB962C8B-B14F-4D97-AF65-F5344CB8AC3E}">
        <p14:creationId xmlns:p14="http://schemas.microsoft.com/office/powerpoint/2010/main" val="3575359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observation number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cap="none" dirty="0"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88620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Many commands are run on a subset of the data set observations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cs typeface="Courier New" panose="02070309020205020404" pitchFamily="49" charset="0"/>
              </a:rPr>
              <a:t> s</a:t>
            </a:r>
            <a:r>
              <a:rPr lang="en-US" dirty="0"/>
              <a:t>elects by observation (row) number</a:t>
            </a:r>
          </a:p>
          <a:p>
            <a:r>
              <a:rPr lang="en-US" dirty="0"/>
              <a:t>Syntax</a:t>
            </a:r>
          </a:p>
          <a:p>
            <a:pPr marL="463550" indent="-233363">
              <a:buFont typeface="Wingdings" panose="05000000000000000000" pitchFamily="2" charset="2"/>
              <a:buChar char="§"/>
            </a:pP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firstobs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lastobs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5988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30/100</a:t>
            </a:r>
            <a:r>
              <a:rPr lang="en-US" dirty="0"/>
              <a:t> – observations 30 through 100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i="0" dirty="0"/>
              <a:t>Negative numbers count from the end</a:t>
            </a:r>
          </a:p>
          <a:p>
            <a:pPr marL="463550" indent="-231775">
              <a:buFont typeface="Wingdings" panose="05000000000000000000" pitchFamily="2" charset="2"/>
              <a:buChar char="§"/>
            </a:pPr>
            <a:r>
              <a:rPr lang="en-US" i="0" dirty="0"/>
              <a:t>“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i="0" dirty="0"/>
              <a:t>” means last observation</a:t>
            </a:r>
          </a:p>
          <a:p>
            <a:pPr marL="9207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-10/L </a:t>
            </a:r>
            <a:r>
              <a:rPr lang="en-US" dirty="0"/>
              <a:t>– tenth observation from the last through last observation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666598" cy="3581401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science for last 3 observations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li science in -3/L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+---------+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science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|---------|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198. |      55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199. |      58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200. |      53 |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+---------+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0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by condition with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2046073"/>
          </a:xfrm>
        </p:spPr>
        <p:txBody>
          <a:bodyPr lIns="91440" tIns="45720"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/>
              <a:t> selects observations that meet a certain condition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gender == 1 (male)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math &gt; 50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/>
              <a:t> clause usually placed after the command specification, but before the comma that precedes the list of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37013"/>
            <a:ext cx="5819384" cy="3722915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list gender, </a:t>
            </a:r>
            <a:r>
              <a:rPr lang="en-US" sz="45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math if math &gt; 70 </a:t>
            </a:r>
          </a:p>
          <a:p>
            <a:pPr marL="45720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clean output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gender </a:t>
            </a:r>
            <a:r>
              <a:rPr lang="en-US" sz="4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math if math &gt; 70, clean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gender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math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13.        1     high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22.        1   middle     75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37.        1   middle     75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55.        1   middle     73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73.        1   middle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83.        1   middle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97.        2   middle     72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98.        2     high     71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132.        2      low     72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164.        2      low     72</a:t>
            </a:r>
          </a:p>
        </p:txBody>
      </p:sp>
    </p:spTree>
    <p:extLst>
      <p:ext uri="{BB962C8B-B14F-4D97-AF65-F5344CB8AC3E}">
        <p14:creationId xmlns:p14="http://schemas.microsoft.com/office/powerpoint/2010/main" val="2856083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Stata logical and 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dirty="0"/>
              <a:t> equal to</a:t>
            </a:r>
          </a:p>
          <a:p>
            <a:pPr marL="873252" lvl="1" indent="-342900">
              <a:buFont typeface="Malgun Gothic" panose="020B0503020000020004" pitchFamily="34" charset="-127"/>
              <a:buChar char="-"/>
            </a:pPr>
            <a:r>
              <a:rPr lang="en-US" dirty="0"/>
              <a:t>double equals used to check for equality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dirty="0"/>
              <a:t> greater than, greater than or equal to, less than, less than or equal 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 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 not equal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 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109" y="2285999"/>
            <a:ext cx="5934891" cy="32178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browse gender, </a:t>
            </a:r>
            <a:r>
              <a:rPr lang="en-US" sz="1800" dirty="0" err="1">
                <a:solidFill>
                  <a:srgbClr val="00B050"/>
                </a:solidFill>
              </a:rPr>
              <a:t>ses</a:t>
            </a:r>
            <a:r>
              <a:rPr lang="en-US" sz="1800" dirty="0">
                <a:solidFill>
                  <a:srgbClr val="00B050"/>
                </a:solidFill>
              </a:rPr>
              <a:t>, and read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 for females (gender=2) who have read &gt;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browse gender </a:t>
            </a:r>
            <a:r>
              <a:rPr lang="en-US" sz="1800" dirty="0" err="1"/>
              <a:t>ses</a:t>
            </a:r>
            <a:r>
              <a:rPr lang="en-US" sz="1800" dirty="0"/>
              <a:t> read if gender == 2 &amp; read &gt; 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16" y="3466170"/>
            <a:ext cx="3328437" cy="24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0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7551F-5886-4D28-BE6B-9543A617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F5DD4-10D7-4B79-8A68-2EB1DC44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dirty="0">
                <a:latin typeface="+mn-lt"/>
              </a:rPr>
              <a:t>Load the hs0 dataset using the code: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https://stats.idre.ucla.edu/stat/data/hs0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clear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Use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for students with </a:t>
            </a:r>
            <a:r>
              <a:rPr lang="en-US" sz="1800" dirty="0">
                <a:latin typeface="+mn-lt"/>
              </a:rPr>
              <a:t>write</a:t>
            </a:r>
            <a:r>
              <a:rPr lang="en-US" sz="1800" b="0" dirty="0">
                <a:latin typeface="+mn-lt"/>
              </a:rPr>
              <a:t> score greater than 65</a:t>
            </a:r>
          </a:p>
          <a:p>
            <a:r>
              <a:rPr lang="en-US" sz="1800" b="0" dirty="0">
                <a:latin typeface="+mn-lt"/>
              </a:rPr>
              <a:t>Then, use the help file for the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browse</a:t>
            </a:r>
            <a:r>
              <a:rPr lang="en-US" sz="1800" b="0" dirty="0">
                <a:latin typeface="+mn-lt"/>
              </a:rPr>
              <a:t> command to rewrite the command to examine the </a:t>
            </a:r>
            <a:r>
              <a:rPr lang="en-US" sz="1800" b="0" dirty="0" err="1">
                <a:latin typeface="+mn-lt"/>
              </a:rPr>
              <a:t>ses</a:t>
            </a:r>
            <a:r>
              <a:rPr lang="en-US" sz="1800" b="0" dirty="0">
                <a:latin typeface="+mn-lt"/>
              </a:rPr>
              <a:t> values </a:t>
            </a:r>
            <a:r>
              <a:rPr lang="en-US" sz="1800" b="0" i="1" dirty="0">
                <a:latin typeface="+mn-lt"/>
              </a:rPr>
              <a:t>without labels</a:t>
            </a:r>
            <a:r>
              <a:rPr lang="en-US" sz="1800" b="0" dirty="0">
                <a:latin typeface="+mn-lt"/>
              </a:rPr>
              <a:t>.</a:t>
            </a: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Answers to exercises are at the bottom of the seminar do-file</a:t>
            </a:r>
          </a:p>
        </p:txBody>
      </p:sp>
    </p:spTree>
    <p:extLst>
      <p:ext uri="{BB962C8B-B14F-4D97-AF65-F5344CB8AC3E}">
        <p14:creationId xmlns:p14="http://schemas.microsoft.com/office/powerpoint/2010/main" val="3203137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data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codebook</a:t>
            </a:r>
            <a:r>
              <a:rPr lang="en-US" dirty="0"/>
              <a:t>	inspect variable values</a:t>
            </a:r>
          </a:p>
          <a:p>
            <a:endParaRPr lang="en-US" dirty="0"/>
          </a:p>
          <a:p>
            <a:r>
              <a:rPr lang="en-US" b="1" dirty="0"/>
              <a:t>summarize</a:t>
            </a:r>
            <a:r>
              <a:rPr lang="en-US" dirty="0"/>
              <a:t>	summarize distribution</a:t>
            </a:r>
          </a:p>
          <a:p>
            <a:endParaRPr lang="en-US" dirty="0"/>
          </a:p>
          <a:p>
            <a:r>
              <a:rPr lang="en-US" b="1" dirty="0"/>
              <a:t>tabulate</a:t>
            </a:r>
            <a:r>
              <a:rPr lang="en-US" dirty="0"/>
              <a:t>	tabulate frequencies</a:t>
            </a:r>
          </a:p>
        </p:txBody>
      </p:sp>
    </p:spTree>
    <p:extLst>
      <p:ext uri="{BB962C8B-B14F-4D97-AF65-F5344CB8AC3E}">
        <p14:creationId xmlns:p14="http://schemas.microsoft.com/office/powerpoint/2010/main" val="2531131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your data before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time to explore your data set before embarking on analysis</a:t>
            </a:r>
          </a:p>
          <a:p>
            <a:r>
              <a:rPr lang="en-US" dirty="0"/>
              <a:t>Get to know your sample with quick summaries of variables</a:t>
            </a:r>
          </a:p>
          <a:p>
            <a:pPr lvl="1"/>
            <a:r>
              <a:rPr lang="en-US" dirty="0"/>
              <a:t>Demographics of subjects</a:t>
            </a:r>
          </a:p>
          <a:p>
            <a:pPr lvl="1"/>
            <a:r>
              <a:rPr lang="en-US" dirty="0"/>
              <a:t>Distributions of key variables</a:t>
            </a:r>
          </a:p>
          <a:p>
            <a:r>
              <a:rPr lang="en-US" dirty="0"/>
              <a:t>Look for possible errors in variables</a:t>
            </a:r>
          </a:p>
        </p:txBody>
      </p:sp>
    </p:spTree>
    <p:extLst>
      <p:ext uri="{BB962C8B-B14F-4D97-AF65-F5344CB8AC3E}">
        <p14:creationId xmlns:p14="http://schemas.microsoft.com/office/powerpoint/2010/main" val="4101097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98500"/>
            <a:ext cx="9601200" cy="14859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/>
              <a:t> to inspect variable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043" y="2024742"/>
            <a:ext cx="4447786" cy="428756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300" dirty="0"/>
              <a:t>Use </a:t>
            </a:r>
            <a:r>
              <a:rPr lang="en-US" sz="4300" dirty="0"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sz="4300" dirty="0"/>
              <a:t>, which provides the following:</a:t>
            </a:r>
          </a:p>
          <a:p>
            <a:pPr>
              <a:lnSpc>
                <a:spcPct val="120000"/>
              </a:lnSpc>
            </a:pPr>
            <a:r>
              <a:rPr lang="en-US" sz="4300" dirty="0"/>
              <a:t>For all variables</a:t>
            </a:r>
          </a:p>
          <a:p>
            <a:pPr lvl="1">
              <a:lnSpc>
                <a:spcPct val="120000"/>
              </a:lnSpc>
            </a:pPr>
            <a:r>
              <a:rPr lang="en-US" sz="4300" dirty="0"/>
              <a:t>number of unique and missing values</a:t>
            </a:r>
          </a:p>
          <a:p>
            <a:pPr>
              <a:lnSpc>
                <a:spcPct val="120000"/>
              </a:lnSpc>
            </a:pPr>
            <a:r>
              <a:rPr lang="en-US" sz="4300" dirty="0"/>
              <a:t>For numeric variables</a:t>
            </a:r>
          </a:p>
          <a:p>
            <a:pPr marL="463550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/>
              <a:t>range, quantiles, means and standard deviation for continuous variables</a:t>
            </a:r>
          </a:p>
          <a:p>
            <a:pPr marL="463550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/>
              <a:t>frequencies for discrete variables</a:t>
            </a:r>
          </a:p>
          <a:p>
            <a:pPr>
              <a:lnSpc>
                <a:spcPct val="120000"/>
              </a:lnSpc>
            </a:pPr>
            <a:r>
              <a:rPr lang="en-US" sz="4300" dirty="0"/>
              <a:t>For string variables</a:t>
            </a:r>
          </a:p>
          <a:p>
            <a:pPr lvl="1">
              <a:lnSpc>
                <a:spcPct val="120000"/>
              </a:lnSpc>
            </a:pPr>
            <a:r>
              <a:rPr lang="en-US" sz="4300" dirty="0"/>
              <a:t>frequencies</a:t>
            </a:r>
          </a:p>
          <a:p>
            <a:pPr lvl="1">
              <a:lnSpc>
                <a:spcPct val="120000"/>
              </a:lnSpc>
            </a:pPr>
            <a:r>
              <a:rPr lang="en-US" sz="4300" dirty="0"/>
              <a:t>warnings about leading and trailing blanks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FE3E0E-9BDA-4AA4-AF9B-FC6C63B9B9C8}"/>
              </a:ext>
            </a:extLst>
          </p:cNvPr>
          <p:cNvSpPr txBox="1">
            <a:spLocks/>
          </p:cNvSpPr>
          <p:nvPr/>
        </p:nvSpPr>
        <p:spPr>
          <a:xfrm>
            <a:off x="6270172" y="1732547"/>
            <a:ext cx="5921828" cy="457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inspect values of variables read gender and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prgtype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codebook read gender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prgtype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read                                                                                    reading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type:  numeric (float)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range:  [28,76]                      units: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unique values:  30                       missing .:  0/200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mean:     52.23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std. dev:   10.2529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percentiles:        10%       25%       50%       75%       90%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     39        44        50        60        67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gender                                                                                    (unlabeled)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type:  numeric (float)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range:  [1,2]                        units: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unique values:  2                        missing .:  0/200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tabulation:  Freq. 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 91  1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                 109  2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4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Stata?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 syntax is very compact</a:t>
            </a:r>
            <a:endParaRPr lang="en-US" strike="sngStrike" dirty="0"/>
          </a:p>
          <a:p>
            <a:r>
              <a:rPr lang="en-US" dirty="0"/>
              <a:t>Syntax is consistent across commands</a:t>
            </a:r>
            <a:endParaRPr lang="en-US" strike="sngStrike" dirty="0"/>
          </a:p>
          <a:p>
            <a:r>
              <a:rPr lang="en-US" dirty="0"/>
              <a:t>Competitive with other software regarding variety of statistical tools</a:t>
            </a:r>
          </a:p>
          <a:p>
            <a:r>
              <a:rPr lang="en-US" dirty="0"/>
              <a:t>Excellent documentation</a:t>
            </a:r>
          </a:p>
          <a:p>
            <a:r>
              <a:rPr lang="en-US" dirty="0"/>
              <a:t>Exceptionally strong support for</a:t>
            </a:r>
          </a:p>
          <a:p>
            <a:pPr lvl="1"/>
            <a:r>
              <a:rPr lang="en-US" dirty="0"/>
              <a:t>Econometric models and methods</a:t>
            </a:r>
          </a:p>
          <a:p>
            <a:pPr lvl="1"/>
            <a:r>
              <a:rPr lang="en-US" dirty="0"/>
              <a:t>Complex survey data analysis tools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continuous variables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1AAC029-DC85-49A5-A40A-60ECB4178C22}"/>
              </a:ext>
            </a:extLst>
          </p:cNvPr>
          <p:cNvSpPr txBox="1">
            <a:spLocks/>
          </p:cNvSpPr>
          <p:nvPr/>
        </p:nvSpPr>
        <p:spPr>
          <a:xfrm>
            <a:off x="6235630" y="2171698"/>
            <a:ext cx="5651570" cy="340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summarize continuous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read 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200       52.23    10.25294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summarize read and math for females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read math if gender ==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109    51.73394    10.05783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109     52.3945    9.151015         33         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3FF547-C9E0-4567-9510-87550D3DE2EB}"/>
              </a:ext>
            </a:extLst>
          </p:cNvPr>
          <p:cNvSpPr txBox="1">
            <a:spLocks/>
          </p:cNvSpPr>
          <p:nvPr/>
        </p:nvSpPr>
        <p:spPr>
          <a:xfrm>
            <a:off x="1496820" y="2171699"/>
            <a:ext cx="4599180" cy="32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The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summarize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command calculates a variable’s: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number of non-missing observations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mean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standard deviation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min and max</a:t>
            </a:r>
          </a:p>
        </p:txBody>
      </p:sp>
    </p:spTree>
    <p:extLst>
      <p:ext uri="{BB962C8B-B14F-4D97-AF65-F5344CB8AC3E}">
        <p14:creationId xmlns:p14="http://schemas.microsoft.com/office/powerpoint/2010/main" val="2268405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Detailed summaries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274598" cy="3581401"/>
          </a:xfrm>
        </p:spPr>
        <p:txBody>
          <a:bodyPr>
            <a:normAutofit/>
          </a:bodyPr>
          <a:lstStyle/>
          <a:p>
            <a:r>
              <a:rPr lang="en-US" sz="2300" dirty="0"/>
              <a:t>Use the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detail</a:t>
            </a:r>
            <a:r>
              <a:rPr lang="en-US" sz="2300" dirty="0"/>
              <a:t> option with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US" sz="2300" dirty="0"/>
              <a:t> to get more estimates that characterize the distribution, such as: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percentiles</a:t>
            </a:r>
            <a:endParaRPr lang="en-US" sz="1800" i="0" dirty="0"/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variance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skewness</a:t>
            </a:r>
          </a:p>
          <a:p>
            <a:pPr marL="463550" lvl="1" indent="-231775">
              <a:buFont typeface="Wingdings" panose="05000000000000000000" pitchFamily="2" charset="2"/>
              <a:buChar char="§"/>
            </a:pPr>
            <a:r>
              <a:rPr lang="en-US" sz="2100" i="0" dirty="0"/>
              <a:t>kurtosis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629" y="2285999"/>
            <a:ext cx="6205490" cy="48161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50"/>
                </a:solidFill>
              </a:rPr>
              <a:t>* detailed summary of read for females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summarize read if gender == 2, detail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                  reading score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-------------------------------------------------------------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Percentiles      Smallest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1%           34             28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5%           36             34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10%           39             34       </a:t>
            </a:r>
            <a:r>
              <a:rPr lang="en-US" sz="1300" b="1" dirty="0" err="1"/>
              <a:t>Obs</a:t>
            </a:r>
            <a:r>
              <a:rPr lang="en-US" sz="1300" b="1" dirty="0"/>
              <a:t>                 109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25%           44             35       Sum of </a:t>
            </a:r>
            <a:r>
              <a:rPr lang="en-US" sz="1300" b="1" dirty="0" err="1"/>
              <a:t>Wgt</a:t>
            </a:r>
            <a:r>
              <a:rPr lang="en-US" sz="1300" b="1" dirty="0"/>
              <a:t>.         109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50%           50                      Mean           51.73394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                       Largest       Std. Dev.      10.05783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75%           57             71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90%           68             73       Variance         101.16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95%           68             73       Skewness       .3234174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99%           73             76       Kurtosis       2.500028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Tabulating frequencies of categorical variables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BEB747-1322-4572-B5EA-52B74EA64518}"/>
              </a:ext>
            </a:extLst>
          </p:cNvPr>
          <p:cNvSpPr txBox="1">
            <a:spLocks/>
          </p:cNvSpPr>
          <p:nvPr/>
        </p:nvSpPr>
        <p:spPr>
          <a:xfrm>
            <a:off x="6931438" y="2526833"/>
            <a:ext cx="5260562" cy="3645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tabulate frequencies of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tabulate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low |         47       23.50       23.50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middle |         95       47.50       71.00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high |         58       29.00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remove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labels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ses,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 47       23.50       23.50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95       47.50       71.00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3 |         58       29.00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4CC80-FA8A-428E-A8A6-D68D4329F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26833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(often shortened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) displays counts of each value of a variable</a:t>
            </a:r>
          </a:p>
          <a:p>
            <a:pPr lvl="1"/>
            <a:r>
              <a:rPr lang="en-US" dirty="0"/>
              <a:t>useful for variables with a limited number of levels</a:t>
            </a:r>
          </a:p>
          <a:p>
            <a:r>
              <a:rPr lang="en-US" dirty="0"/>
              <a:t>For variables with labeled values, 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/>
              <a:t> option to display the underlying numeric values</a:t>
            </a:r>
          </a:p>
        </p:txBody>
      </p:sp>
    </p:spTree>
    <p:extLst>
      <p:ext uri="{BB962C8B-B14F-4D97-AF65-F5344CB8AC3E}">
        <p14:creationId xmlns:p14="http://schemas.microsoft.com/office/powerpoint/2010/main" val="428268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tabulations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ACB87-3415-420F-B0DE-4D37E14C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73" y="2171699"/>
            <a:ext cx="5287423" cy="37327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A69DA4-DBC2-4EF6-AAA8-F4F9BEB52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8047" y="2429148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can also calculate the joint frequencies of two variables</a:t>
            </a:r>
          </a:p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en-US" dirty="0"/>
              <a:t> options to display row and column percentages</a:t>
            </a:r>
          </a:p>
          <a:p>
            <a:r>
              <a:rPr lang="en-US" dirty="0"/>
              <a:t>We may have found an error in a race value (5?)</a:t>
            </a:r>
          </a:p>
        </p:txBody>
      </p:sp>
    </p:spTree>
    <p:extLst>
      <p:ext uri="{BB962C8B-B14F-4D97-AF65-F5344CB8AC3E}">
        <p14:creationId xmlns:p14="http://schemas.microsoft.com/office/powerpoint/2010/main" val="1477516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B3A37F-8CD5-4853-A202-6AC3751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F1BA8-BD8A-41D2-B24C-ADEDEEE6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to determine the numeric code for “Asians” in the race variable</a:t>
            </a:r>
          </a:p>
          <a:p>
            <a:r>
              <a:rPr lang="en-US" dirty="0"/>
              <a:t>Then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summarize</a:t>
            </a:r>
            <a:r>
              <a:rPr lang="en-US" dirty="0"/>
              <a:t> to estimate the mean of the variable science for Asians</a:t>
            </a:r>
          </a:p>
        </p:txBody>
      </p:sp>
    </p:spTree>
    <p:extLst>
      <p:ext uri="{BB962C8B-B14F-4D97-AF65-F5344CB8AC3E}">
        <p14:creationId xmlns:p14="http://schemas.microsoft.com/office/powerpoint/2010/main" val="3750356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histogram</a:t>
            </a:r>
            <a:r>
              <a:rPr lang="en-US" dirty="0"/>
              <a:t>	histogram</a:t>
            </a:r>
          </a:p>
          <a:p>
            <a:endParaRPr lang="en-US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	boxplot</a:t>
            </a:r>
          </a:p>
          <a:p>
            <a:endParaRPr lang="en-US" dirty="0"/>
          </a:p>
          <a:p>
            <a:r>
              <a:rPr lang="en-US" b="1" dirty="0"/>
              <a:t>scatter</a:t>
            </a:r>
            <a:r>
              <a:rPr lang="en-US" dirty="0"/>
              <a:t>		scatter plot</a:t>
            </a:r>
          </a:p>
          <a:p>
            <a:endParaRPr lang="en-US" b="1" dirty="0"/>
          </a:p>
          <a:p>
            <a:r>
              <a:rPr lang="en-US" b="1" dirty="0"/>
              <a:t>graph</a:t>
            </a:r>
            <a:r>
              <a:rPr lang="en-US" dirty="0"/>
              <a:t> </a:t>
            </a:r>
            <a:r>
              <a:rPr lang="en-US" b="1" dirty="0"/>
              <a:t>bar</a:t>
            </a:r>
            <a:r>
              <a:rPr lang="en-US" dirty="0"/>
              <a:t>	bar plots</a:t>
            </a:r>
          </a:p>
          <a:p>
            <a:endParaRPr lang="en-US" dirty="0"/>
          </a:p>
          <a:p>
            <a:r>
              <a:rPr lang="en-US" b="1" dirty="0" err="1"/>
              <a:t>twoway</a:t>
            </a:r>
            <a:r>
              <a:rPr lang="en-US" dirty="0"/>
              <a:t>		layered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1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Visualizing data helps reveal patterns, trends, and relationships.</a:t>
            </a:r>
          </a:p>
          <a:p>
            <a:r>
              <a:rPr lang="en-US" dirty="0"/>
              <a:t>Graphs can be used to explore your data, to familiarize yourself with distributions and associations in your data</a:t>
            </a:r>
          </a:p>
          <a:p>
            <a:r>
              <a:rPr lang="en-US" dirty="0"/>
              <a:t>Graphs can also be used to present the results of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499960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Histograms plot distributions of variables by displaying counts (or density) of values that fall into various intervals of the variable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*histogram of write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histogram write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34B90-4F23-4096-B446-55FF9282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075093"/>
            <a:ext cx="449495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5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options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en-US" dirty="0"/>
              <a:t> to overlay a theoretical normal density</a:t>
            </a:r>
          </a:p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width() </a:t>
            </a:r>
            <a:r>
              <a:rPr lang="en-US" dirty="0"/>
              <a:t>option to specify interval width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361797" cy="35814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histogram of write with normal density and intervals of length 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hist</a:t>
            </a:r>
            <a:r>
              <a:rPr lang="en-US" dirty="0">
                <a:solidFill>
                  <a:schemeClr val="tx1"/>
                </a:solidFill>
              </a:rPr>
              <a:t> write, normal width(5)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F4763-80AE-466A-8F56-895ADA96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02" y="3429000"/>
            <a:ext cx="45166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3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Boxplots are another popular option for displaying distributions of continuous variables</a:t>
            </a:r>
          </a:p>
          <a:p>
            <a:r>
              <a:rPr lang="en-US" dirty="0"/>
              <a:t>They display the median, the interquartile range, (IQR) and outliers (beyond 1.5*IQR)</a:t>
            </a:r>
          </a:p>
          <a:p>
            <a:r>
              <a:rPr lang="en-US" dirty="0"/>
              <a:t>You can request boxplots for multiple variables on the same plot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165854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boxplot of all test scores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box read write math science </a:t>
            </a:r>
            <a:r>
              <a:rPr lang="en-US" dirty="0" err="1"/>
              <a:t>socst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785FE-69E0-488B-A785-AAF44BC4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429000"/>
            <a:ext cx="4480560" cy="26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Versions of Stata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Flavors of Stata are BE SE and MP</a:t>
            </a:r>
          </a:p>
          <a:p>
            <a:pPr lvl="1"/>
            <a:r>
              <a:rPr lang="en-US" dirty="0"/>
              <a:t>The main difference is the size of dataset allowed and speed of processing</a:t>
            </a:r>
          </a:p>
          <a:p>
            <a:pPr lvl="2"/>
            <a:r>
              <a:rPr lang="en-US" dirty="0"/>
              <a:t>BE ≤ SE ≤ MP  </a:t>
            </a:r>
          </a:p>
          <a:p>
            <a:pPr lvl="1"/>
            <a:r>
              <a:rPr lang="en-US" dirty="0"/>
              <a:t>For more information click here </a:t>
            </a:r>
            <a:r>
              <a:rPr lang="en-US" u="sng" dirty="0">
                <a:hlinkClick r:id="rId3"/>
              </a:rPr>
              <a:t>https://www.stata.com/products/which-stata-is-right-for-me/</a:t>
            </a:r>
            <a:endParaRPr lang="en-US" dirty="0"/>
          </a:p>
          <a:p>
            <a:r>
              <a:rPr lang="en-US" dirty="0"/>
              <a:t>See our </a:t>
            </a:r>
            <a:r>
              <a:rPr lang="en-US" dirty="0">
                <a:hlinkClick r:id="rId4"/>
              </a:rPr>
              <a:t>webpage</a:t>
            </a:r>
            <a:r>
              <a:rPr lang="en-US" dirty="0"/>
              <a:t> for more information about using Stata at UCLA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7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Explore the relationship between two continuous variables with a scatter plot</a:t>
            </a:r>
          </a:p>
          <a:p>
            <a:r>
              <a:rPr lang="en-US" dirty="0"/>
              <a:t>The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</a:t>
            </a:r>
            <a:r>
              <a:rPr lang="en-US" i="1" dirty="0"/>
              <a:t> </a:t>
            </a:r>
            <a:r>
              <a:rPr lang="en-US" dirty="0"/>
              <a:t>will create a scatter plot with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 on the y-axis and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 on the x-axis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165854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scatter plot of write vs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scatter write read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582DA-215C-46D0-92A0-25BC76E2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114040"/>
            <a:ext cx="45118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0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to visualize frequencies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 graphs are often used to visualize frequencies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</a:t>
            </a:r>
            <a:r>
              <a:rPr lang="en-US" dirty="0"/>
              <a:t> produces bar graphs in Stata</a:t>
            </a:r>
          </a:p>
          <a:p>
            <a:pPr lvl="1"/>
            <a:r>
              <a:rPr lang="en-US" dirty="0"/>
              <a:t>its syntax is a bit tricky to understand</a:t>
            </a:r>
          </a:p>
          <a:p>
            <a:r>
              <a:rPr lang="en-US" dirty="0"/>
              <a:t>For displays of frequencies (counts) of each level of a </a:t>
            </a:r>
            <a:r>
              <a:rPr lang="en-US" i="1" dirty="0"/>
              <a:t>variable</a:t>
            </a:r>
            <a:r>
              <a:rPr lang="en-US" dirty="0"/>
              <a:t>, use this syntax:</a:t>
            </a:r>
          </a:p>
          <a:p>
            <a:pPr marL="2286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graph bar (count), 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035226" cy="358140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bar graph of count of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92F40-07EC-47AD-B562-CB189843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3" y="3075940"/>
            <a:ext cx="446544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0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bar graphs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options can be specified</a:t>
            </a:r>
          </a:p>
          <a:p>
            <a:r>
              <a:rPr lang="en-US" dirty="0"/>
              <a:t>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asyvars</a:t>
            </a:r>
            <a:r>
              <a:rPr lang="en-US" dirty="0"/>
              <a:t> will color the bars by the 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over()</a:t>
            </a:r>
            <a:r>
              <a:rPr lang="en-US" dirty="0"/>
              <a:t>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4798609" cy="32178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frequencies of gender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</a:t>
            </a:r>
            <a:r>
              <a:rPr lang="en-US" dirty="0" err="1">
                <a:solidFill>
                  <a:srgbClr val="00B050"/>
                </a:solidFill>
              </a:rPr>
              <a:t>asyvars</a:t>
            </a:r>
            <a:r>
              <a:rPr lang="en-US" dirty="0">
                <a:solidFill>
                  <a:srgbClr val="00B050"/>
                </a:solidFill>
              </a:rPr>
              <a:t> colors bars by </a:t>
            </a:r>
            <a:r>
              <a:rPr lang="en-US" dirty="0" err="1">
                <a:solidFill>
                  <a:srgbClr val="00B050"/>
                </a:solidFill>
              </a:rPr>
              <a:t>ses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graph bar (count), over(</a:t>
            </a:r>
            <a:r>
              <a:rPr lang="en-US" dirty="0" err="1"/>
              <a:t>ses</a:t>
            </a:r>
            <a:r>
              <a:rPr lang="en-US" dirty="0"/>
              <a:t>) over(gender) </a:t>
            </a:r>
            <a:r>
              <a:rPr lang="en-US" dirty="0" err="1"/>
              <a:t>asyvars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7B947-387E-4636-AE00-1E0A2D7A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18" y="3619500"/>
            <a:ext cx="4434840" cy="26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2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Two-way, layered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Stata graphing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/>
              <a:t> produces layered graphics, where multiple plots can be </a:t>
            </a:r>
            <a:r>
              <a:rPr lang="en-US" dirty="0" err="1"/>
              <a:t>overlayed</a:t>
            </a:r>
            <a:r>
              <a:rPr lang="en-US" dirty="0"/>
              <a:t> on the same graph</a:t>
            </a:r>
          </a:p>
          <a:p>
            <a:r>
              <a:rPr lang="en-US" dirty="0"/>
              <a:t>Each plot should involve a y-variable and an x-variable that appear on the y-axis and x-axis, respectively</a:t>
            </a:r>
          </a:p>
          <a:p>
            <a:pPr lvl="1"/>
            <a:r>
              <a:rPr lang="en-US" dirty="0"/>
              <a:t>Syntax (generally):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plottype2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)…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 one of several types of plots available to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cs typeface="Courier New" panose="02070309020205020404" pitchFamily="49" charset="0"/>
              </a:rPr>
              <a:t>,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yvar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en-US" dirty="0">
                <a:cs typeface="Courier New" panose="02070309020205020404" pitchFamily="49" charset="0"/>
              </a:rPr>
              <a:t> are the variables to appear on the y-axis and x-axis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a list of the many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plottypes</a:t>
            </a:r>
            <a:r>
              <a:rPr lang="en-US" dirty="0">
                <a:cs typeface="Courier New" panose="02070309020205020404" pitchFamily="49" charset="0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1339410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Layered graph of scatter plot and </a:t>
            </a:r>
            <a:r>
              <a:rPr lang="en-US" dirty="0" err="1"/>
              <a:t>lowess</a:t>
            </a:r>
            <a:r>
              <a:rPr lang="en-US" dirty="0"/>
              <a:t> plot (best fit curve)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585956" cy="32178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layered graph of scatter plot and </a:t>
            </a:r>
            <a:r>
              <a:rPr lang="en-US" dirty="0" err="1">
                <a:solidFill>
                  <a:srgbClr val="00B050"/>
                </a:solidFill>
              </a:rPr>
              <a:t>lowess</a:t>
            </a:r>
            <a:r>
              <a:rPr lang="en-US" dirty="0">
                <a:solidFill>
                  <a:srgbClr val="00B050"/>
                </a:solidFill>
              </a:rPr>
              <a:t> curve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twoway</a:t>
            </a:r>
            <a:r>
              <a:rPr lang="en-US" dirty="0"/>
              <a:t> (scatter write read) (</a:t>
            </a:r>
            <a:r>
              <a:rPr lang="en-US" dirty="0" err="1"/>
              <a:t>lowess</a:t>
            </a:r>
            <a:r>
              <a:rPr lang="en-US" dirty="0"/>
              <a:t> write read)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4D275-C976-417E-8F55-54822135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16" y="3695700"/>
            <a:ext cx="434041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1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graph example 2*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 also overlay separate plots by group to the same graph with different colors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select groups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option controls the color of the markers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750054" cy="22242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layered scatter plots of write and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B050"/>
                </a:solidFill>
              </a:rPr>
              <a:t>* colored by gender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/>
              <a:t>twoway</a:t>
            </a:r>
            <a:r>
              <a:rPr lang="en-US" sz="1600" dirty="0"/>
              <a:t> (scatter write read if gender == 1, </a:t>
            </a:r>
            <a:r>
              <a:rPr lang="en-US" sz="1600" dirty="0" err="1"/>
              <a:t>mcolor</a:t>
            </a:r>
            <a:r>
              <a:rPr lang="en-US" sz="1600" dirty="0"/>
              <a:t>(blue)) ///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(scatter write read if gender == 2, </a:t>
            </a:r>
            <a:r>
              <a:rPr lang="en-US" sz="1600" dirty="0" err="1"/>
              <a:t>mcolor</a:t>
            </a:r>
            <a:r>
              <a:rPr lang="en-US" sz="1600" dirty="0"/>
              <a:t>(red))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1F7B2-98AF-4404-A6D8-AA0D8E3A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16" y="3957764"/>
            <a:ext cx="44224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03284-2016-4348-8D0B-499DA8F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FC93F-C414-4165-AB17-A658E5E1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command to create a scatter plot of math on the x-axis vs write on the y-axis</a:t>
            </a:r>
          </a:p>
          <a:p>
            <a:r>
              <a:rPr lang="en-US" dirty="0"/>
              <a:t>Use the help file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dirty="0"/>
              <a:t> to change the </a:t>
            </a:r>
            <a:r>
              <a:rPr lang="en-US" b="1" dirty="0"/>
              <a:t>shape of the markers </a:t>
            </a:r>
            <a:r>
              <a:rPr lang="en-US" dirty="0"/>
              <a:t>to triangles.  </a:t>
            </a:r>
          </a:p>
        </p:txBody>
      </p:sp>
    </p:spTree>
    <p:extLst>
      <p:ext uri="{BB962C8B-B14F-4D97-AF65-F5344CB8AC3E}">
        <p14:creationId xmlns:p14="http://schemas.microsoft.com/office/powerpoint/2010/main" val="121957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667491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Creating, transforming, and labeling variables</a:t>
            </a:r>
            <a:endParaRPr lang="en-US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792" y="804672"/>
            <a:ext cx="5771052" cy="5248656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generate	</a:t>
            </a:r>
            <a:r>
              <a:rPr lang="en-US" dirty="0"/>
              <a:t>create variable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replace		</a:t>
            </a:r>
            <a:r>
              <a:rPr lang="en-US" dirty="0"/>
              <a:t>replace values of variable</a:t>
            </a:r>
          </a:p>
          <a:p>
            <a:endParaRPr lang="en-US" b="1" dirty="0"/>
          </a:p>
          <a:p>
            <a:r>
              <a:rPr lang="en-US" b="1" dirty="0" err="1"/>
              <a:t>egen</a:t>
            </a:r>
            <a:r>
              <a:rPr lang="en-US" b="1" dirty="0"/>
              <a:t>		</a:t>
            </a:r>
            <a:r>
              <a:rPr lang="en-US" dirty="0"/>
              <a:t>extended variable generation</a:t>
            </a:r>
          </a:p>
          <a:p>
            <a:endParaRPr lang="en-US" b="1" dirty="0"/>
          </a:p>
          <a:p>
            <a:r>
              <a:rPr lang="en-US" b="1" dirty="0"/>
              <a:t>rename		</a:t>
            </a:r>
            <a:r>
              <a:rPr lang="en-US" dirty="0"/>
              <a:t>rename variable</a:t>
            </a:r>
          </a:p>
          <a:p>
            <a:endParaRPr lang="en-US" b="1" dirty="0"/>
          </a:p>
          <a:p>
            <a:r>
              <a:rPr lang="en-US" b="1" dirty="0"/>
              <a:t>recode		</a:t>
            </a:r>
            <a:r>
              <a:rPr lang="en-US" dirty="0"/>
              <a:t>recode variable values</a:t>
            </a:r>
          </a:p>
          <a:p>
            <a:endParaRPr lang="en-US" b="1" dirty="0"/>
          </a:p>
          <a:p>
            <a:r>
              <a:rPr lang="en-US" b="1" dirty="0"/>
              <a:t>label variable	</a:t>
            </a:r>
            <a:r>
              <a:rPr lang="en-US" dirty="0"/>
              <a:t>give variable description</a:t>
            </a:r>
          </a:p>
          <a:p>
            <a:endParaRPr lang="en-US" b="1" dirty="0"/>
          </a:p>
          <a:p>
            <a:r>
              <a:rPr lang="en-US" b="1" dirty="0"/>
              <a:t>label define	</a:t>
            </a:r>
            <a:r>
              <a:rPr lang="en-US" dirty="0"/>
              <a:t>generate value label set</a:t>
            </a:r>
          </a:p>
          <a:p>
            <a:endParaRPr lang="en-US" b="1" dirty="0"/>
          </a:p>
          <a:p>
            <a:r>
              <a:rPr lang="en-US" b="1" dirty="0"/>
              <a:t>label value	</a:t>
            </a:r>
            <a:r>
              <a:rPr lang="en-US" dirty="0"/>
              <a:t>apply value labels to variable</a:t>
            </a:r>
          </a:p>
          <a:p>
            <a:endParaRPr lang="en-US" b="1" dirty="0"/>
          </a:p>
          <a:p>
            <a:r>
              <a:rPr lang="en-US" b="1" dirty="0"/>
              <a:t>encode		</a:t>
            </a:r>
            <a:r>
              <a:rPr lang="en-US" dirty="0"/>
              <a:t>convert string variable to</a:t>
            </a:r>
          </a:p>
          <a:p>
            <a:r>
              <a:rPr lang="en-US" dirty="0"/>
              <a:t>		numeric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6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often do not arrive in the form that we need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(often abbreviated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dirty="0">
                <a:cs typeface="Courier New" panose="02070309020205020404" pitchFamily="49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</a:t>
            </a:r>
            <a:r>
              <a:rPr lang="en-US" dirty="0"/>
              <a:t>) to create variables, usually from operations on existing variables</a:t>
            </a:r>
          </a:p>
          <a:p>
            <a:pPr lvl="1"/>
            <a:r>
              <a:rPr lang="en-US" dirty="0"/>
              <a:t>e.g. sums, logs, recodes</a:t>
            </a:r>
          </a:p>
          <a:p>
            <a:r>
              <a:rPr lang="en-US" dirty="0"/>
              <a:t>If an input value to a generated variable is missing, the result will be missing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FEE061-1200-4273-84E6-97F8C95F5165}"/>
              </a:ext>
            </a:extLst>
          </p:cNvPr>
          <p:cNvSpPr txBox="1">
            <a:spLocks/>
          </p:cNvSpPr>
          <p:nvPr/>
        </p:nvSpPr>
        <p:spPr>
          <a:xfrm>
            <a:off x="6372615" y="2285999"/>
            <a:ext cx="5514585" cy="400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generate a sum of 3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generate total = math + science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(5 missing values generated)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it seems 5 missing values were generated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let's look at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total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total |        195    156.4564    24.63553         96        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science |        195    51.66154    9.866026         26         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  52.405    10.73579         26         71</a:t>
            </a:r>
          </a:p>
        </p:txBody>
      </p:sp>
    </p:spTree>
    <p:extLst>
      <p:ext uri="{BB962C8B-B14F-4D97-AF65-F5344CB8AC3E}">
        <p14:creationId xmlns:p14="http://schemas.microsoft.com/office/powerpoint/2010/main" val="61170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948" y="2326808"/>
            <a:ext cx="4534489" cy="2173200"/>
          </a:xfrm>
        </p:spPr>
        <p:txBody>
          <a:bodyPr/>
          <a:lstStyle/>
          <a:p>
            <a:r>
              <a:rPr lang="en-US" dirty="0"/>
              <a:t>Navigating Stata’s interface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cd</a:t>
            </a:r>
            <a:r>
              <a:rPr lang="en-US" dirty="0"/>
              <a:t>	change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30920542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088E6C-9C97-4959-9990-D7480D8A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 in Stata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65B30A2-E8AE-44A2-8DE2-B28871EDFAE4}"/>
              </a:ext>
            </a:extLst>
          </p:cNvPr>
          <p:cNvSpPr txBox="1">
            <a:spLocks/>
          </p:cNvSpPr>
          <p:nvPr/>
        </p:nvSpPr>
        <p:spPr>
          <a:xfrm>
            <a:off x="6511308" y="2171700"/>
            <a:ext cx="5440060" cy="3217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list variables when science is missing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science ==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same as above, using missing()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li math science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missing(science)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+------------------------+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| math   science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|------------------------|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9. |   54         .      51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18. |   60         .      56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37. |   75         .      66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55. |   73         .      66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76. |   43         .      31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+------------------------+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EB781DE-2CC5-429E-AEB0-832860C92B53}"/>
              </a:ext>
            </a:extLst>
          </p:cNvPr>
          <p:cNvSpPr txBox="1">
            <a:spLocks/>
          </p:cNvSpPr>
          <p:nvPr/>
        </p:nvSpPr>
        <p:spPr>
          <a:xfrm>
            <a:off x="1496820" y="2171700"/>
            <a:ext cx="4599180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Missing numeric values in Stata are represented by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Missing string values in Stata are represented by “” (empty quotes)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 can check for missing by testing for equality to .  (or “” for string variables)</a:t>
            </a:r>
          </a:p>
          <a:p>
            <a:pPr marL="463550"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 can also use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missing()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/>
              </a:buClr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When using estimation commands observations with missing on any variable used will generally be dropped from the analysis</a:t>
            </a:r>
          </a:p>
        </p:txBody>
      </p:sp>
    </p:spTree>
    <p:extLst>
      <p:ext uri="{BB962C8B-B14F-4D97-AF65-F5344CB8AC3E}">
        <p14:creationId xmlns:p14="http://schemas.microsoft.com/office/powerpoint/2010/main" val="3968497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to replace values of existing variables</a:t>
            </a:r>
          </a:p>
          <a:p>
            <a:pPr lvl="1"/>
            <a:r>
              <a:rPr lang="en-US" dirty="0"/>
              <a:t>Often used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to replace values for a subset of observations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96EB43-13FD-44A3-B0BD-E430CA0D8D38}"/>
              </a:ext>
            </a:extLst>
          </p:cNvPr>
          <p:cNvSpPr txBox="1">
            <a:spLocks/>
          </p:cNvSpPr>
          <p:nvPr/>
        </p:nvSpPr>
        <p:spPr>
          <a:xfrm>
            <a:off x="6372616" y="2285999"/>
            <a:ext cx="5819384" cy="32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replace total with just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math+socst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 if science is missing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replace total = math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if science ==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no missing totals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total |        200      155.42    25.47565         74        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66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generation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95493"/>
            <a:ext cx="4447786" cy="43176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(extended generate) creates variables using a wide array of functions, which include:</a:t>
            </a:r>
          </a:p>
          <a:p>
            <a:pPr lvl="1"/>
            <a:r>
              <a:rPr lang="en-US" dirty="0"/>
              <a:t>statistical functions that accept multiple variables as arguments</a:t>
            </a:r>
          </a:p>
          <a:p>
            <a:pPr lvl="2"/>
            <a:r>
              <a:rPr lang="en-US" dirty="0"/>
              <a:t>e.g. means across several variables</a:t>
            </a:r>
          </a:p>
          <a:p>
            <a:pPr lvl="1"/>
            <a:r>
              <a:rPr lang="en-US" dirty="0"/>
              <a:t>functions that accept a single variable, but do not involve simple arithmetic operations</a:t>
            </a:r>
          </a:p>
          <a:p>
            <a:pPr lvl="2"/>
            <a:r>
              <a:rPr lang="en-US" dirty="0"/>
              <a:t>e.g. standardizing a variable (subtract mean and divide by standard deviation)</a:t>
            </a:r>
          </a:p>
          <a:p>
            <a:r>
              <a:rPr lang="en-US" dirty="0"/>
              <a:t>See the help file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/>
              <a:t> to see a full list of available functions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BB7AD9-5CD1-458E-B66B-D89AA6C5AB08}"/>
              </a:ext>
            </a:extLst>
          </p:cNvPr>
          <p:cNvSpPr txBox="1">
            <a:spLocks/>
          </p:cNvSpPr>
          <p:nvPr/>
        </p:nvSpPr>
        <p:spPr>
          <a:xfrm>
            <a:off x="6372615" y="1995493"/>
            <a:ext cx="5819385" cy="387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with function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rowmean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generates variable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is mean of all non-missing values of those        *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rowmean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(read math science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read math science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meantest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52.28042    8.400239       32.5   70.66666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read |        200       52.23    10.25294         28         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math |        200      52.645    9.368448         33         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science |        195    51.66154    9.866026         26         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socst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   52.405    10.73579         26        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standardize read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egen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std(read)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summarize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Variable | 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Obs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Mean    Std. Dev.       Min       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-------------+---------------------------------------------------------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zread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200   -1.84e-09           1  -2.363225    2.31836</a:t>
            </a:r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and recoding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3152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changes the name of a variable</a:t>
            </a:r>
          </a:p>
          <a:p>
            <a:pPr lvl="1">
              <a:lnSpc>
                <a:spcPct val="110000"/>
              </a:lnSpc>
            </a:pPr>
            <a:r>
              <a:rPr lang="en-US" i="0" dirty="0"/>
              <a:t>Syntax</a:t>
            </a:r>
            <a:r>
              <a:rPr lang="en-US" dirty="0"/>
              <a:t>: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rename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old_name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>
                <a:cs typeface="Courier New" panose="02070309020205020404" pitchFamily="49" charset="0"/>
              </a:rPr>
              <a:t> changes the values of a variable to another set of values</a:t>
            </a:r>
          </a:p>
          <a:p>
            <a:pPr lvl="1">
              <a:lnSpc>
                <a:spcPct val="110000"/>
              </a:lnSpc>
            </a:pPr>
            <a:r>
              <a:rPr lang="en-US" i="0" dirty="0">
                <a:cs typeface="Courier New" panose="02070309020205020404" pitchFamily="49" charset="0"/>
              </a:rPr>
              <a:t>Syntax</a:t>
            </a:r>
            <a:r>
              <a:rPr lang="en-US" dirty="0">
                <a:cs typeface="Courier New" panose="02070309020205020404" pitchFamily="49" charset="0"/>
              </a:rPr>
              <a:t>: </a:t>
            </a:r>
            <a:r>
              <a:rPr lang="en-US" i="0" dirty="0">
                <a:latin typeface="Courier New" panose="02070309020205020404" pitchFamily="49" charset="0"/>
                <a:cs typeface="Courier New" panose="02070309020205020404" pitchFamily="49" charset="0"/>
              </a:rPr>
              <a:t>recode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(old=new) (old=new)…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Courier New" panose="02070309020205020404" pitchFamily="49" charset="0"/>
              </a:rPr>
              <a:t>Here we will change the gender variable (1=male, 2=female) to “female” and will recode its values to (0=male, 1=female)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Courier New" panose="02070309020205020404" pitchFamily="49" charset="0"/>
              </a:rPr>
              <a:t>Thus, it will be clear what the coding of female signifies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B3E364-C1E5-45A7-8E62-869145BC373D}"/>
              </a:ext>
            </a:extLst>
          </p:cNvPr>
          <p:cNvSpPr txBox="1">
            <a:spLocks/>
          </p:cNvSpPr>
          <p:nvPr/>
        </p:nvSpPr>
        <p:spPr>
          <a:xfrm>
            <a:off x="6372616" y="2285999"/>
            <a:ext cx="5433556" cy="358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renaming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rename gender female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recode values to 0,1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recode female (1=0)(2=1)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female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female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0 |         91       45.50       45.50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109       54.50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56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171700"/>
            <a:ext cx="4447786" cy="3581401"/>
          </a:xfrm>
        </p:spPr>
        <p:txBody>
          <a:bodyPr>
            <a:normAutofit/>
          </a:bodyPr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800" y="2171700"/>
            <a:ext cx="5892200" cy="2735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labeling variables (description)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label variable math "9th grade math score”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label variable </a:t>
            </a:r>
            <a:r>
              <a:rPr lang="en-US" sz="1800" dirty="0" err="1"/>
              <a:t>schtyp</a:t>
            </a:r>
            <a:r>
              <a:rPr lang="en-US" sz="1800" dirty="0"/>
              <a:t> "public/private school"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the variable label will be used in some output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histogram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tab </a:t>
            </a:r>
            <a:r>
              <a:rPr lang="en-US" sz="1800" dirty="0" err="1">
                <a:solidFill>
                  <a:schemeClr val="tx1"/>
                </a:solidFill>
              </a:rPr>
              <a:t>schtyp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CB057-DC71-4C52-B970-D67B94D4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00" y="4636771"/>
            <a:ext cx="327879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0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variables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variable names make coding more efficient but can obscure the variable’s meaning</a:t>
            </a: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 variable</a:t>
            </a:r>
            <a:r>
              <a:rPr lang="en-US" dirty="0"/>
              <a:t> to give the variable a longer description</a:t>
            </a:r>
          </a:p>
          <a:p>
            <a:r>
              <a:rPr lang="en-US" dirty="0"/>
              <a:t>The variable label will sometimes be used in output and often in graphs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E9B50E9-A811-40FB-B47F-9D57736219B2}"/>
              </a:ext>
            </a:extLst>
          </p:cNvPr>
          <p:cNvSpPr txBox="1">
            <a:spLocks/>
          </p:cNvSpPr>
          <p:nvPr/>
        </p:nvSpPr>
        <p:spPr>
          <a:xfrm>
            <a:off x="6372616" y="2285998"/>
            <a:ext cx="5819384" cy="3581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labeling variables (description)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variable math "9th grade math score”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variable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"public/private school"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the variable label will be used in some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histogram 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55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240061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/>
              <a:t>Value labels give text descriptions to the numerical values of a variable. </a:t>
            </a:r>
          </a:p>
          <a:p>
            <a:r>
              <a:rPr lang="en-US" sz="4800" dirty="0"/>
              <a:t>To create a new set of value labels use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</a:t>
            </a:r>
          </a:p>
          <a:p>
            <a:pPr lvl="1"/>
            <a:r>
              <a:rPr lang="en-US" sz="4800" dirty="0"/>
              <a:t>Syntax: 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# label…, </a:t>
            </a:r>
            <a:r>
              <a:rPr lang="en-US" sz="4800" dirty="0"/>
              <a:t>where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dirty="0"/>
              <a:t> is the name of the value label set,  and (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label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…)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cs typeface="Courier New" panose="02070309020205020404" pitchFamily="49" charset="0"/>
              </a:rPr>
              <a:t>is a list of numbers, each followed by its label.</a:t>
            </a:r>
            <a:r>
              <a:rPr lang="en-US" sz="4800" dirty="0"/>
              <a:t> </a:t>
            </a:r>
          </a:p>
          <a:p>
            <a:r>
              <a:rPr lang="en-US" sz="4800" dirty="0"/>
              <a:t>Then, to apply the labels to variables, use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</a:t>
            </a:r>
            <a:endParaRPr lang="en-US" sz="4800" dirty="0"/>
          </a:p>
          <a:p>
            <a:pPr lvl="1"/>
            <a:r>
              <a:rPr lang="en-US" sz="4800" dirty="0"/>
              <a:t>Syntax: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dirty="0"/>
              <a:t>, where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4800" dirty="0"/>
              <a:t> is one or more variables, and </a:t>
            </a:r>
            <a:r>
              <a:rPr lang="en-US" sz="4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labelname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cs typeface="Courier New" panose="02070309020205020404" pitchFamily="49" charset="0"/>
              </a:rPr>
              <a:t>is the value label set </a:t>
            </a:r>
            <a:r>
              <a:rPr lang="en-US" sz="4900" dirty="0">
                <a:cs typeface="Courier New" panose="02070309020205020404" pitchFamily="49" charset="0"/>
              </a:rPr>
              <a:t>name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5DAC9E-D0B5-4ADC-A859-6339E8C2F5E3}"/>
              </a:ext>
            </a:extLst>
          </p:cNvPr>
          <p:cNvSpPr txBox="1">
            <a:spLocks/>
          </p:cNvSpPr>
          <p:nvPr/>
        </p:nvSpPr>
        <p:spPr>
          <a:xfrm>
            <a:off x="6372616" y="2171700"/>
            <a:ext cx="5620601" cy="4050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before labeling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create and apply labels for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define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pubpri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1 public 2 private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label values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pubpri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schtyp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public/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ate school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public |        168       84.00       84.00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private |         32       16.00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505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 variables into numeric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9876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converts a string variable into a numeric variable</a:t>
            </a:r>
          </a:p>
          <a:p>
            <a:pPr lvl="1"/>
            <a:r>
              <a:rPr lang="en-US" dirty="0"/>
              <a:t>remember that some Stata commands require numeric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use alphabetical order to order the numeric codes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convert the original string values into a set of value labels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  <a:r>
              <a:rPr lang="en-US" dirty="0"/>
              <a:t> will create a new numeric variable, which must be specified in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992" y="2285999"/>
            <a:ext cx="5741008" cy="38862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encoding string </a:t>
            </a:r>
            <a:r>
              <a:rPr lang="en-US" sz="1700" dirty="0" err="1">
                <a:solidFill>
                  <a:srgbClr val="00B050"/>
                </a:solidFill>
              </a:rPr>
              <a:t>prgtype</a:t>
            </a:r>
            <a:r>
              <a:rPr lang="en-US" sz="1700" dirty="0">
                <a:solidFill>
                  <a:srgbClr val="00B050"/>
                </a:solidFill>
              </a:rPr>
              <a:t> into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numeric variable prog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encode </a:t>
            </a:r>
            <a:r>
              <a:rPr lang="en-US" sz="1700" dirty="0" err="1"/>
              <a:t>prgtype</a:t>
            </a:r>
            <a:r>
              <a:rPr lang="en-US" sz="1700" dirty="0"/>
              <a:t>, gen(</a:t>
            </a:r>
            <a:r>
              <a:rPr lang="en-US" sz="1700" dirty="0" err="1"/>
              <a:t>prog</a:t>
            </a:r>
            <a:r>
              <a:rPr lang="en-US" sz="17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 we see that prog is a numeric with labels (blue)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00B050"/>
                </a:solidFill>
              </a:rPr>
              <a:t>*while the old variable prog is string (red)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browse </a:t>
            </a:r>
            <a:r>
              <a:rPr lang="en-US" sz="1700" dirty="0" err="1">
                <a:solidFill>
                  <a:schemeClr val="tx1"/>
                </a:solidFill>
              </a:rPr>
              <a:t>prog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prgtype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CD7A9-FF5B-4036-8D9F-D1B62185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92" y="4273731"/>
            <a:ext cx="2937145" cy="19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08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Encoding string variables into numeric (2)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F6775D1-E672-446E-886C-6570ED70F76D}"/>
              </a:ext>
            </a:extLst>
          </p:cNvPr>
          <p:cNvSpPr txBox="1">
            <a:spLocks/>
          </p:cNvSpPr>
          <p:nvPr/>
        </p:nvSpPr>
        <p:spPr>
          <a:xfrm>
            <a:off x="6525549" y="2171700"/>
            <a:ext cx="5666451" cy="400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we see labels by default in 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prog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prog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academic |        105       52.50       52.50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general |         45       22.50       75.00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vocati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|         50       25.00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* use option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to remove the labels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tab prog,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nolabel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prog |      Freq.     Percent        Cum.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1 |        105       52.50       52.50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2 |         45       22.50       75.00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   3 |         50       25.00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------------+-----------------------------------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Total |        200      100.00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4CAF2C-E96E-4A7C-8DA1-A0F81BA8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563044"/>
            <a:ext cx="4599180" cy="3217811"/>
          </a:xfrm>
        </p:spPr>
        <p:txBody>
          <a:bodyPr>
            <a:normAutofit/>
          </a:bodyPr>
          <a:lstStyle/>
          <a:p>
            <a:r>
              <a:rPr lang="en-US" dirty="0"/>
              <a:t>remember to use the option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nolabel</a:t>
            </a:r>
            <a:r>
              <a:rPr lang="en-US" dirty="0"/>
              <a:t> to remove value labels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tabulate</a:t>
            </a:r>
            <a:r>
              <a:rPr lang="en-US" dirty="0"/>
              <a:t> output</a:t>
            </a:r>
          </a:p>
          <a:p>
            <a:r>
              <a:rPr lang="en-US" dirty="0">
                <a:cs typeface="Courier New" panose="02070309020205020404" pitchFamily="49" charset="0"/>
              </a:rPr>
              <a:t>Notice that numbering begins at 1</a:t>
            </a:r>
          </a:p>
        </p:txBody>
      </p:sp>
    </p:spTree>
    <p:extLst>
      <p:ext uri="{BB962C8B-B14F-4D97-AF65-F5344CB8AC3E}">
        <p14:creationId xmlns:p14="http://schemas.microsoft.com/office/powerpoint/2010/main" val="1799550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EA157-226F-449D-B65D-EB0B7CFC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2C9A2-2A42-41AB-A880-10EEFDA6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/>
              <a:t> commands to create a variable called “</a:t>
            </a:r>
            <a:r>
              <a:rPr lang="en-US" dirty="0" err="1"/>
              <a:t>highmath</a:t>
            </a:r>
            <a:r>
              <a:rPr lang="en-US" dirty="0"/>
              <a:t>” that takes on the value 1 if math is greater than 60, and 0 otherwise</a:t>
            </a:r>
          </a:p>
          <a:p>
            <a:r>
              <a:rPr lang="en-US" dirty="0"/>
              <a:t>Then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en-US" dirty="0"/>
              <a:t> command to create a set of value labels called “</a:t>
            </a:r>
            <a:r>
              <a:rPr lang="en-US" dirty="0" err="1"/>
              <a:t>mathlabel</a:t>
            </a:r>
            <a:r>
              <a:rPr lang="en-US" dirty="0"/>
              <a:t>”, which labels the value 1 “high” and the value 0 “low”</a:t>
            </a:r>
          </a:p>
          <a:p>
            <a:r>
              <a:rPr lang="en-US" dirty="0"/>
              <a:t>Finally,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dirty="0"/>
              <a:t> command to apply the “</a:t>
            </a:r>
            <a:r>
              <a:rPr lang="en-US" dirty="0" err="1"/>
              <a:t>mathlabel</a:t>
            </a:r>
            <a:r>
              <a:rPr lang="en-US" dirty="0"/>
              <a:t>” labels to the newly generated variable </a:t>
            </a:r>
            <a:r>
              <a:rPr lang="en-US" dirty="0" err="1"/>
              <a:t>highmath</a:t>
            </a:r>
            <a:r>
              <a:rPr lang="en-US" dirty="0"/>
              <a:t>. 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/>
              <a:t> command on </a:t>
            </a:r>
            <a:r>
              <a:rPr lang="en-US" dirty="0" err="1"/>
              <a:t>highmath</a:t>
            </a:r>
            <a:r>
              <a:rPr lang="en-US" dirty="0"/>
              <a:t> to check your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window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enter commands directly into the Command window</a:t>
            </a:r>
          </a:p>
          <a:p>
            <a:r>
              <a:rPr lang="en-US" dirty="0"/>
              <a:t>This command will load a Stata dataset over the internet</a:t>
            </a:r>
          </a:p>
          <a:p>
            <a:r>
              <a:rPr lang="en-US" dirty="0"/>
              <a:t>Go ahead and enter the command</a:t>
            </a:r>
          </a:p>
        </p:txBody>
      </p:sp>
      <p:pic>
        <p:nvPicPr>
          <p:cNvPr id="6" name="Picture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485716-08E1-6AA8-8928-D0A5395AE6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618" b="4618"/>
          <a:stretch>
            <a:fillRect/>
          </a:stretch>
        </p:blipFill>
        <p:spPr/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3C7198-3D90-F488-7462-19C190455435}"/>
              </a:ext>
            </a:extLst>
          </p:cNvPr>
          <p:cNvCxnSpPr>
            <a:cxnSpLocks/>
          </p:cNvCxnSpPr>
          <p:nvPr/>
        </p:nvCxnSpPr>
        <p:spPr>
          <a:xfrm>
            <a:off x="2981739" y="4121426"/>
            <a:ext cx="2245581" cy="2195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69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 operations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keep</a:t>
            </a:r>
            <a:r>
              <a:rPr lang="en-US" dirty="0"/>
              <a:t>		keep variables, drop others</a:t>
            </a:r>
          </a:p>
          <a:p>
            <a:endParaRPr lang="en-US" dirty="0"/>
          </a:p>
          <a:p>
            <a:r>
              <a:rPr lang="en-US" b="1" dirty="0"/>
              <a:t>drop</a:t>
            </a:r>
            <a:r>
              <a:rPr lang="en-US" dirty="0"/>
              <a:t>		drop variables, keep others</a:t>
            </a:r>
          </a:p>
          <a:p>
            <a:endParaRPr lang="en-US" dirty="0"/>
          </a:p>
          <a:p>
            <a:r>
              <a:rPr lang="en-US" b="1" dirty="0"/>
              <a:t>keep if</a:t>
            </a:r>
            <a:r>
              <a:rPr lang="en-US" dirty="0"/>
              <a:t>		keep observations, drop others</a:t>
            </a:r>
          </a:p>
          <a:p>
            <a:endParaRPr lang="en-US" dirty="0"/>
          </a:p>
          <a:p>
            <a:r>
              <a:rPr lang="en-US" b="1" dirty="0"/>
              <a:t>drop if	</a:t>
            </a:r>
            <a:r>
              <a:rPr lang="en-US" dirty="0"/>
              <a:t>	drop observations, keep others</a:t>
            </a:r>
          </a:p>
          <a:p>
            <a:endParaRPr lang="en-US" dirty="0"/>
          </a:p>
          <a:p>
            <a:r>
              <a:rPr lang="en-US" b="1" dirty="0"/>
              <a:t>sort</a:t>
            </a:r>
            <a:r>
              <a:rPr lang="en-US" dirty="0"/>
              <a:t>		sort by variables, ascending</a:t>
            </a:r>
          </a:p>
          <a:p>
            <a:endParaRPr lang="en-US" dirty="0"/>
          </a:p>
          <a:p>
            <a:r>
              <a:rPr lang="en-US" b="1" dirty="0" err="1"/>
              <a:t>gsort</a:t>
            </a:r>
            <a:r>
              <a:rPr lang="en-US" dirty="0"/>
              <a:t>		ascending and descending sort</a:t>
            </a:r>
          </a:p>
        </p:txBody>
      </p:sp>
    </p:spTree>
    <p:extLst>
      <p:ext uri="{BB962C8B-B14F-4D97-AF65-F5344CB8AC3E}">
        <p14:creationId xmlns:p14="http://schemas.microsoft.com/office/powerpoint/2010/main" val="4158405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your data before making big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about to make changes to the dataset that cannot easily be reversed, so we should save the data before continuing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943786" cy="3581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save dataset, overwrite existing file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save hs1, replace</a:t>
            </a:r>
          </a:p>
        </p:txBody>
      </p:sp>
    </p:spTree>
    <p:extLst>
      <p:ext uri="{BB962C8B-B14F-4D97-AF65-F5344CB8AC3E}">
        <p14:creationId xmlns:p14="http://schemas.microsoft.com/office/powerpoint/2010/main" val="4083787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removes the selected variables and keeps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if you want to remove a few variables but keep most of them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/>
              <a:t> </a:t>
            </a:r>
            <a:r>
              <a:rPr lang="en-US" dirty="0"/>
              <a:t>preserves the selected variables and drops the rest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if you want to remove most of the variables but keep a select few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4904598" cy="35814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drop variable </a:t>
            </a:r>
            <a:r>
              <a:rPr lang="en-US" dirty="0" err="1">
                <a:solidFill>
                  <a:srgbClr val="00B050"/>
                </a:solidFill>
              </a:rPr>
              <a:t>prgtype</a:t>
            </a:r>
            <a:r>
              <a:rPr lang="en-US" dirty="0">
                <a:solidFill>
                  <a:srgbClr val="00B050"/>
                </a:solidFill>
              </a:rPr>
              <a:t> from dataset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drop </a:t>
            </a:r>
            <a:r>
              <a:rPr lang="en-US" dirty="0" err="1"/>
              <a:t>prgtype</a:t>
            </a:r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keep just id read and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keep id read math</a:t>
            </a:r>
          </a:p>
        </p:txBody>
      </p:sp>
    </p:spTree>
    <p:extLst>
      <p:ext uri="{BB962C8B-B14F-4D97-AF65-F5344CB8AC3E}">
        <p14:creationId xmlns:p14="http://schemas.microsoft.com/office/powerpoint/2010/main" val="2368279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and dropping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Autofit/>
          </a:bodyPr>
          <a:lstStyle/>
          <a:p>
            <a:r>
              <a:rPr lang="en-US" dirty="0"/>
              <a:t>Specify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after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to preserve or remove observations by condition</a:t>
            </a:r>
          </a:p>
          <a:p>
            <a:r>
              <a:rPr lang="en-US" dirty="0">
                <a:cs typeface="Courier New" panose="02070309020205020404" pitchFamily="49" charset="0"/>
              </a:rPr>
              <a:t>To be clear,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 if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if</a:t>
            </a:r>
            <a:r>
              <a:rPr lang="en-US" dirty="0"/>
              <a:t> select observations,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dirty="0"/>
              <a:t> select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1643271"/>
            <a:ext cx="5666598" cy="422413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>
                <a:solidFill>
                  <a:srgbClr val="00B050"/>
                </a:solidFill>
              </a:rPr>
              <a:t>* keep observation if reading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/>
              <a:t>keep if read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 err="1"/>
              <a:t>summ</a:t>
            </a:r>
            <a:r>
              <a:rPr lang="en-US" sz="4900" dirty="0"/>
              <a:t> read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Variable |        </a:t>
            </a:r>
            <a:r>
              <a:rPr lang="en-US" sz="3200" dirty="0" err="1"/>
              <a:t>Obs</a:t>
            </a:r>
            <a:r>
              <a:rPr lang="en-US" sz="3200" dirty="0"/>
              <a:t>        Mean    Std. Dev.       Min        Max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-------------+---------------------------------------------------------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read |        178    54.23596     8.96323         41         76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>
                <a:solidFill>
                  <a:srgbClr val="00B050"/>
                </a:solidFill>
              </a:rPr>
              <a:t>* now drop if math outside range [30,70]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/>
              <a:t>drop if math &lt; 30 | math &gt;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900" dirty="0" err="1"/>
              <a:t>summ</a:t>
            </a:r>
            <a:r>
              <a:rPr lang="en-US" sz="4900" dirty="0"/>
              <a:t>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Variable |        </a:t>
            </a:r>
            <a:r>
              <a:rPr lang="en-US" sz="3200" dirty="0" err="1"/>
              <a:t>Obs</a:t>
            </a:r>
            <a:r>
              <a:rPr lang="en-US" sz="3200" dirty="0"/>
              <a:t>        Mean    Std. Dev.       Min        Max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-------------+---------------------------------------------------------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math |        168    52.68452    8.118243         35         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94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 var2 var3</a:t>
            </a:r>
            <a:r>
              <a:rPr lang="en-US" dirty="0"/>
              <a:t>, for example, will sort first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205044" cy="38862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sorting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</a:rPr>
              <a:t>* first look at unsorted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li in 1/5</a:t>
            </a:r>
          </a:p>
          <a:p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1. |  70     57     41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2. | 121     68     53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3. |  86     44     54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4. | 141     63     47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5. | 172     47     57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6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to order the observations by one or more variables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 var1 var2 var3</a:t>
            </a:r>
            <a:r>
              <a:rPr lang="en-US" dirty="0"/>
              <a:t>, for example, will sort first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var1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var2</a:t>
            </a:r>
            <a:r>
              <a:rPr lang="en-US" dirty="0"/>
              <a:t>, then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var3</a:t>
            </a:r>
            <a:r>
              <a:rPr lang="en-US" dirty="0"/>
              <a:t>, all in ascending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544677" cy="4572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now sort by read and then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sort read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 in 1/5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 37     41     40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 30     41     42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145     42     38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 22     42     39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124     42     41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23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 (3)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gsort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/>
              <a:t> before each variable to specify ascending and descending order,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348735" cy="35814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sort descending read then ascending 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gsort</a:t>
            </a:r>
            <a:r>
              <a:rPr lang="en-US" dirty="0"/>
              <a:t> -read +math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 in 1/5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  id   read   math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|-------------------|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1. |  61     76     60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2. | 103     76     64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 |  34     73     57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4. |  93     73     62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5. |  95     73     71 |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+-------------------+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5710347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A38DA-90DA-439A-8A24-7186120A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0A356-7CD0-411B-9217-79E9BB9D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Re-load the hs0 data set fresh using the following command: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https://stats.idre.ucla.edu/stat/data/hs0, clear</a:t>
            </a:r>
          </a:p>
          <a:p>
            <a:r>
              <a:rPr lang="en-US" dirty="0"/>
              <a:t>Subset the dataset to observations with write score greater than or equal to 60.  Then remove all variables except for id and write.  Save this as a Stata dataset called “</a:t>
            </a:r>
            <a:r>
              <a:rPr lang="en-US" dirty="0" err="1"/>
              <a:t>highwrite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dataset, subset to observations with write score less than 60, remove all variables except id and write, and save this dataset as “</a:t>
            </a:r>
            <a:r>
              <a:rPr lang="en-US" dirty="0" err="1"/>
              <a:t>lowwrite</a:t>
            </a:r>
            <a:r>
              <a:rPr lang="en-US" dirty="0"/>
              <a:t>”</a:t>
            </a:r>
          </a:p>
          <a:p>
            <a:r>
              <a:rPr lang="en-US" dirty="0"/>
              <a:t>Reload the hs0 dataset.  Drop the write variable.  Save this dataset as “</a:t>
            </a:r>
            <a:r>
              <a:rPr lang="en-US" dirty="0" err="1"/>
              <a:t>nowrite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32999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append</a:t>
            </a:r>
            <a:r>
              <a:rPr lang="en-US" dirty="0"/>
              <a:t>		add more observations</a:t>
            </a:r>
          </a:p>
          <a:p>
            <a:endParaRPr lang="en-US" dirty="0"/>
          </a:p>
          <a:p>
            <a:r>
              <a:rPr lang="en-US" b="1" dirty="0"/>
              <a:t>merge</a:t>
            </a:r>
            <a:r>
              <a:rPr lang="en-US" dirty="0"/>
              <a:t>		add more variables, join by </a:t>
            </a:r>
          </a:p>
          <a:p>
            <a:r>
              <a:rPr lang="en-US" dirty="0"/>
              <a:t>		matching variable</a:t>
            </a:r>
          </a:p>
        </p:txBody>
      </p:sp>
    </p:spTree>
    <p:extLst>
      <p:ext uri="{BB962C8B-B14F-4D97-AF65-F5344CB8AC3E}">
        <p14:creationId xmlns:p14="http://schemas.microsoft.com/office/powerpoint/2010/main" val="19142677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 are not always complete when we receive them</a:t>
            </a:r>
          </a:p>
          <a:p>
            <a:pPr lvl="1"/>
            <a:r>
              <a:rPr lang="en-US" dirty="0"/>
              <a:t>multiple data collectors</a:t>
            </a:r>
          </a:p>
          <a:p>
            <a:pPr lvl="1"/>
            <a:r>
              <a:rPr lang="en-US" dirty="0"/>
              <a:t>multiple waves of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command combines datasets by stacking them row-wise, adding more observations of the same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window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data are loaded, variables and their labels appear in the Variable window</a:t>
            </a:r>
          </a:p>
          <a:p>
            <a:r>
              <a:rPr lang="en-US" dirty="0"/>
              <a:t>Clicking on a variable name will cause its description to appear in the Properties Window</a:t>
            </a:r>
          </a:p>
          <a:p>
            <a:r>
              <a:rPr lang="en-US" dirty="0"/>
              <a:t>Double-clicking a variable name will cause it to appear in the Command Window</a:t>
            </a:r>
          </a:p>
        </p:txBody>
      </p:sp>
      <p:pic>
        <p:nvPicPr>
          <p:cNvPr id="9" name="Picture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EE9F55-BCDD-FF70-0E3E-2269CF4C1A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063" b="11063"/>
          <a:stretch>
            <a:fillRect/>
          </a:stretch>
        </p:blipFill>
        <p:spPr/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4DC0F66-EA75-CF8F-CFD9-0F4606587097}"/>
              </a:ext>
            </a:extLst>
          </p:cNvPr>
          <p:cNvSpPr/>
          <p:nvPr/>
        </p:nvSpPr>
        <p:spPr>
          <a:xfrm>
            <a:off x="7911548" y="218384"/>
            <a:ext cx="4280452" cy="3823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3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Appending datasets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089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together two of the datasets we just created in the previous exercise</a:t>
            </a:r>
          </a:p>
          <a:p>
            <a:r>
              <a:rPr lang="en-US" dirty="0"/>
              <a:t>Begin with one of the datasets in memory</a:t>
            </a:r>
          </a:p>
          <a:p>
            <a:pPr lvl="1"/>
            <a:r>
              <a:rPr lang="en-US" dirty="0"/>
              <a:t>First load the “</a:t>
            </a:r>
            <a:r>
              <a:rPr lang="en-US" dirty="0" err="1"/>
              <a:t>highwrite</a:t>
            </a:r>
            <a:r>
              <a:rPr lang="en-US" dirty="0"/>
              <a:t>” dataset</a:t>
            </a:r>
          </a:p>
          <a:p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/>
              <a:t> the “</a:t>
            </a:r>
            <a:r>
              <a:rPr lang="en-US" dirty="0" err="1"/>
              <a:t>lowwrite</a:t>
            </a:r>
            <a:r>
              <a:rPr lang="en-US" dirty="0"/>
              <a:t>” dataset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r>
              <a:rPr lang="en-US" dirty="0"/>
              <a:t> is the name of the Stata data file to append</a:t>
            </a:r>
          </a:p>
          <a:p>
            <a:r>
              <a:rPr lang="en-US" dirty="0"/>
              <a:t>Variables that appear in only one file will be filled with missing in observations from the other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2285999"/>
            <a:ext cx="6241576" cy="35814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first load </a:t>
            </a:r>
            <a:r>
              <a:rPr lang="en-US" sz="1900" dirty="0" err="1">
                <a:solidFill>
                  <a:srgbClr val="00B050"/>
                </a:solidFill>
              </a:rPr>
              <a:t>highwrite</a:t>
            </a:r>
            <a:r>
              <a:rPr lang="en-US" sz="19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use </a:t>
            </a:r>
            <a:r>
              <a:rPr lang="en-US" sz="1900" dirty="0" err="1">
                <a:solidFill>
                  <a:schemeClr val="tx1"/>
                </a:solidFill>
              </a:rPr>
              <a:t>highwrite</a:t>
            </a:r>
            <a:r>
              <a:rPr lang="en-US" sz="1900" dirty="0">
                <a:solidFill>
                  <a:schemeClr val="tx1"/>
                </a:solidFill>
              </a:rPr>
              <a:t>, clear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append </a:t>
            </a:r>
            <a:r>
              <a:rPr lang="en-US" sz="1900" dirty="0" err="1">
                <a:solidFill>
                  <a:srgbClr val="00B050"/>
                </a:solidFill>
              </a:rPr>
              <a:t>lowwrite</a:t>
            </a: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</a:rPr>
              <a:t>append using </a:t>
            </a:r>
            <a:r>
              <a:rPr lang="en-US" sz="1900" dirty="0" err="1">
                <a:solidFill>
                  <a:schemeClr val="tx1"/>
                </a:solidFill>
              </a:rPr>
              <a:t>lowwrite</a:t>
            </a:r>
            <a:endParaRPr lang="en-US" sz="19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B050"/>
                </a:solidFill>
              </a:rPr>
              <a:t>* summarize write shows 200 observations and write scores above and below 70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tx1"/>
                </a:solidFill>
              </a:rPr>
              <a:t>summ</a:t>
            </a:r>
            <a:r>
              <a:rPr lang="en-US" sz="1900" dirty="0">
                <a:solidFill>
                  <a:schemeClr val="tx1"/>
                </a:solidFill>
              </a:rPr>
              <a:t> write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    Variable |        </a:t>
            </a:r>
            <a:r>
              <a:rPr lang="en-US" sz="1200" dirty="0" err="1">
                <a:solidFill>
                  <a:schemeClr val="tx1"/>
                </a:solidFill>
              </a:rPr>
              <a:t>Obs</a:t>
            </a:r>
            <a:r>
              <a:rPr lang="en-US" sz="1200" dirty="0">
                <a:solidFill>
                  <a:schemeClr val="tx1"/>
                </a:solidFill>
              </a:rPr>
              <a:t>        Mean    Std. Dev.       Min        Max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-------------+---------------------------------------------------------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       write |        200      52.775    9.478586         31         67</a:t>
            </a:r>
          </a:p>
        </p:txBody>
      </p:sp>
    </p:spTree>
    <p:extLst>
      <p:ext uri="{BB962C8B-B14F-4D97-AF65-F5344CB8AC3E}">
        <p14:creationId xmlns:p14="http://schemas.microsoft.com/office/powerpoint/2010/main" val="1767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add a dataset of columns of variables to another dataset, we merge them</a:t>
            </a:r>
          </a:p>
          <a:p>
            <a:r>
              <a:rPr lang="en-US" dirty="0"/>
              <a:t>In Stata terms, the dataset in memory is termed the master dataset</a:t>
            </a:r>
          </a:p>
          <a:p>
            <a:pPr lvl="1"/>
            <a:r>
              <a:rPr lang="en-US" dirty="0"/>
              <a:t>the dataset to be merged in is called the “using” dataset</a:t>
            </a:r>
          </a:p>
          <a:p>
            <a:r>
              <a:rPr lang="en-US" dirty="0"/>
              <a:t>Observations in each dataset to be merged should be linked by an id variable</a:t>
            </a:r>
          </a:p>
          <a:p>
            <a:pPr lvl="1"/>
            <a:r>
              <a:rPr lang="en-US" dirty="0"/>
              <a:t>the id variable should uniquely identify observations in at least one of the datasets</a:t>
            </a:r>
          </a:p>
          <a:p>
            <a:pPr lvl="1"/>
            <a:r>
              <a:rPr lang="en-US" dirty="0"/>
              <a:t>If the id variable uniquely identifies observations in both datasets, Stata calls this a 1:1 merge</a:t>
            </a:r>
          </a:p>
          <a:p>
            <a:pPr lvl="1"/>
            <a:r>
              <a:rPr lang="en-US" dirty="0"/>
              <a:t>If the id variable uniquely identifies observations in only one dataset, Stata calls this a 1:m (or m:1) merge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092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datasets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2150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Let’s merge our dataset of id and write with the dataset “</a:t>
            </a:r>
            <a:r>
              <a:rPr lang="en-US" dirty="0" err="1"/>
              <a:t>nowrite</a:t>
            </a:r>
            <a:r>
              <a:rPr lang="en-US" dirty="0"/>
              <a:t>” using id as the merge variable</a:t>
            </a:r>
          </a:p>
          <a:p>
            <a:r>
              <a:rPr lang="en-US" dirty="0"/>
              <a:t>merge syntax:</a:t>
            </a:r>
          </a:p>
          <a:p>
            <a:pPr lvl="1"/>
            <a:r>
              <a:rPr lang="en-US" dirty="0"/>
              <a:t>1-to-1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merge 1:1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1-to-many: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1:m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many-to-1: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merge m:1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Note that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dirty="0">
                <a:cs typeface="Courier New" panose="02070309020205020404" pitchFamily="49" charset="0"/>
              </a:rPr>
              <a:t> can be multiple variables used to match</a:t>
            </a:r>
          </a:p>
          <a:p>
            <a:r>
              <a:rPr lang="en-US" dirty="0"/>
              <a:t>Let’s try this 1-to-1merge</a:t>
            </a:r>
          </a:p>
          <a:p>
            <a:r>
              <a:rPr lang="en-US" dirty="0"/>
              <a:t>Stata will output how many observations were successfully and unsuccessfully merged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616" y="2285999"/>
            <a:ext cx="5531893" cy="36957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0B050"/>
                </a:solidFill>
              </a:rPr>
              <a:t>* merge in </a:t>
            </a:r>
            <a:r>
              <a:rPr lang="en-US" sz="2300" dirty="0" err="1">
                <a:solidFill>
                  <a:srgbClr val="00B050"/>
                </a:solidFill>
              </a:rPr>
              <a:t>nowrite</a:t>
            </a:r>
            <a:r>
              <a:rPr lang="en-US" sz="2300" dirty="0">
                <a:solidFill>
                  <a:srgbClr val="00B050"/>
                </a:solidFill>
              </a:rPr>
              <a:t> dataset using id to link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tx1"/>
                </a:solidFill>
              </a:rPr>
              <a:t>merge 1:1 id using </a:t>
            </a:r>
            <a:r>
              <a:rPr lang="en-US" sz="2300" dirty="0" err="1">
                <a:solidFill>
                  <a:schemeClr val="tx1"/>
                </a:solidFill>
              </a:rPr>
              <a:t>nowrite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Result                           # of obs.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not matched                            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matched                               200  (_merge==3)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-----------------------------------------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92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1118498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continuous, normally distributed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mean		</a:t>
            </a:r>
            <a:r>
              <a:rPr lang="en-US" dirty="0"/>
              <a:t>means and confidence intervals</a:t>
            </a:r>
          </a:p>
          <a:p>
            <a:endParaRPr lang="en-US" b="1" dirty="0"/>
          </a:p>
          <a:p>
            <a:r>
              <a:rPr lang="en-US" b="1" dirty="0" err="1"/>
              <a:t>ttest</a:t>
            </a:r>
            <a:r>
              <a:rPr lang="en-US" b="1" dirty="0"/>
              <a:t>		</a:t>
            </a:r>
            <a:r>
              <a:rPr lang="en-US" dirty="0"/>
              <a:t>t-tests</a:t>
            </a:r>
          </a:p>
          <a:p>
            <a:endParaRPr lang="en-US" dirty="0"/>
          </a:p>
          <a:p>
            <a:r>
              <a:rPr lang="en-US" b="1" dirty="0"/>
              <a:t>correlate	</a:t>
            </a:r>
            <a:r>
              <a:rPr lang="en-US" dirty="0"/>
              <a:t>correlation matrices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regress		</a:t>
            </a:r>
            <a:r>
              <a:rPr lang="en-US" dirty="0"/>
              <a:t>linear regression</a:t>
            </a:r>
          </a:p>
          <a:p>
            <a:endParaRPr lang="en-US" dirty="0"/>
          </a:p>
          <a:p>
            <a:r>
              <a:rPr lang="en-US" b="1" dirty="0"/>
              <a:t>predict		</a:t>
            </a:r>
            <a:r>
              <a:rPr lang="en-US" dirty="0"/>
              <a:t>model predictions</a:t>
            </a:r>
          </a:p>
          <a:p>
            <a:endParaRPr lang="en-US" dirty="0"/>
          </a:p>
          <a:p>
            <a:r>
              <a:rPr lang="en-US" b="1" dirty="0"/>
              <a:t>test		</a:t>
            </a:r>
            <a:r>
              <a:rPr lang="en-US" dirty="0"/>
              <a:t>test of linear combinations of</a:t>
            </a:r>
          </a:p>
          <a:p>
            <a:r>
              <a:rPr lang="en-US" dirty="0"/>
              <a:t>		coefficients</a:t>
            </a:r>
          </a:p>
        </p:txBody>
      </p:sp>
    </p:spTree>
    <p:extLst>
      <p:ext uri="{BB962C8B-B14F-4D97-AF65-F5344CB8AC3E}">
        <p14:creationId xmlns:p14="http://schemas.microsoft.com/office/powerpoint/2010/main" val="24069684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A8551E-64C9-44F9-9E1C-C57CA4F1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66703-83E7-408C-9DDA-7A0CB365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load the dataset hs1, which is dataset hs0 altered by our data management commands, using the following syntax: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https://stats.idre.ucla.edu/stat/data/hs1, clear</a:t>
            </a:r>
          </a:p>
        </p:txBody>
      </p:sp>
    </p:spTree>
    <p:extLst>
      <p:ext uri="{BB962C8B-B14F-4D97-AF65-F5344CB8AC3E}">
        <p14:creationId xmlns:p14="http://schemas.microsoft.com/office/powerpoint/2010/main" val="29006647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confidence intervals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Confidence intervals express a range of plausible values for a population statistic, such as the mean of a variable, consistent with the sample data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en-US" dirty="0"/>
              <a:t> command provides a 95% confidence interval, as do many other commands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53346" y="2285999"/>
            <a:ext cx="5938654" cy="31904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many commands provide 95% 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mean read</a:t>
            </a:r>
          </a:p>
          <a:p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Mean estimation                   Number of </a:t>
            </a:r>
            <a:r>
              <a:rPr lang="en-US" sz="1200" dirty="0" err="1"/>
              <a:t>obs</a:t>
            </a:r>
            <a:r>
              <a:rPr lang="en-US" sz="1200" dirty="0"/>
              <a:t>   =        200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--------------------------------------------------------------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  |       Mean   Std. Err.     [95% Conf. Interval]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-------------+------------------------------------------------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read |      52.23   .7249921      50.80035    53.65965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--------------------------------------------------------------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9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test whether the means are different between 2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t-tests test whether the mean of a variable is different between 2 groups</a:t>
            </a:r>
          </a:p>
          <a:p>
            <a:r>
              <a:rPr lang="en-US" dirty="0"/>
              <a:t>The t-test assumes that the variable is normally distributed</a:t>
            </a:r>
          </a:p>
          <a:p>
            <a:r>
              <a:rPr lang="en-US" dirty="0"/>
              <a:t>The independent samples t-test assumes that the two groups are independent (uncorrelated)</a:t>
            </a:r>
          </a:p>
          <a:p>
            <a:r>
              <a:rPr lang="en-US" dirty="0"/>
              <a:t>Syntax for independent samples t-test: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by(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where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is the variable whose mean will be tested for differences between levels of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groupvar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dirty="0">
                <a:cs typeface="Courier New" panose="02070309020205020404" pitchFamily="49" charset="0"/>
              </a:rPr>
              <a:t> command can also perform a paired-samples t-test, using slightly different syntax</a:t>
            </a:r>
          </a:p>
          <a:p>
            <a:r>
              <a:rPr lang="en-US" dirty="0">
                <a:cs typeface="Courier New" panose="02070309020205020404" pitchFamily="49" charset="0"/>
              </a:rPr>
              <a:t>Let’s </a:t>
            </a:r>
            <a:r>
              <a:rPr lang="en-US" dirty="0" err="1">
                <a:cs typeface="Courier New" panose="02070309020205020404" pitchFamily="49" charset="0"/>
              </a:rPr>
              <a:t>peform</a:t>
            </a:r>
            <a:r>
              <a:rPr lang="en-US" dirty="0">
                <a:cs typeface="Courier New" panose="02070309020205020404" pitchFamily="49" charset="0"/>
              </a:rPr>
              <a:t> a t-test to see if the means of write are different between the 2 genders</a:t>
            </a:r>
          </a:p>
        </p:txBody>
      </p:sp>
    </p:spTree>
    <p:extLst>
      <p:ext uri="{BB962C8B-B14F-4D97-AF65-F5344CB8AC3E}">
        <p14:creationId xmlns:p14="http://schemas.microsoft.com/office/powerpoint/2010/main" val="1662173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40" y="1789611"/>
            <a:ext cx="7729728" cy="444964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7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independent samples t-test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ttest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read, by(female)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Two-sample t test with equal variances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Group |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Err.   Std. Dev.   [95% Conf. Interval]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0 |      91    52.82418    1.101403    10.50671    50.63605     55.0123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 |     109    51.73394    .9633659    10.05783    49.82439     53.6435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combined |     200       52.23    .7249921    10.25294    50.80035    53.65965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---------+--------------------------------------------------------------------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|            1.090231    1.457507               -1.783998    3.964459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diff = mean(0) - mean(1)                                      t =   0.7480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Ho: diff = 0                                     degrees of freedom =      198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Ha: diff &lt; 0                 Ha: diff != 0                 Ha: diff &gt; 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&lt; t) = 0.7723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(|T| &gt; |t|) = 0.4553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 &gt; t) = 0.2277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81670" y="2747191"/>
            <a:ext cx="1008490" cy="11847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80974" y="2747190"/>
            <a:ext cx="1117600" cy="11847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90160" y="2747190"/>
            <a:ext cx="1117600" cy="11847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44284" y="2614743"/>
            <a:ext cx="2404911" cy="1485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98924" y="5537511"/>
            <a:ext cx="2245360" cy="904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3780" y="4713815"/>
            <a:ext cx="2906119" cy="10276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correlation coefficient quantifies the linear relationship between two (continuous) variables on a scale between -1 and 1</a:t>
            </a:r>
          </a:p>
          <a:p>
            <a:r>
              <a:rPr lang="en-US" dirty="0"/>
              <a:t>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correlate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output will be a correlation matrix that shows the pairwise correlation between each pair of variables</a:t>
            </a:r>
          </a:p>
          <a:p>
            <a:r>
              <a:rPr lang="en-US" dirty="0">
                <a:cs typeface="Courier New" panose="02070309020205020404" pitchFamily="49" charset="0"/>
              </a:rPr>
              <a:t>If you need p-values for correlations, use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5257294" cy="358140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</a:rPr>
              <a:t>* correlation matrix of 5 variables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corr</a:t>
            </a:r>
            <a:r>
              <a:rPr lang="en-US" dirty="0">
                <a:solidFill>
                  <a:schemeClr val="tx1"/>
                </a:solidFill>
              </a:rPr>
              <a:t> read write math science </a:t>
            </a:r>
            <a:r>
              <a:rPr lang="en-US" dirty="0" err="1">
                <a:solidFill>
                  <a:schemeClr val="tx1"/>
                </a:solidFill>
              </a:rPr>
              <a:t>socst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(</a:t>
            </a:r>
            <a:r>
              <a:rPr lang="en-US" sz="1200" dirty="0" err="1"/>
              <a:t>obs</a:t>
            </a:r>
            <a:r>
              <a:rPr lang="en-US" sz="1200" dirty="0"/>
              <a:t>=195)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     |     read    write     math  science    </a:t>
            </a:r>
            <a:r>
              <a:rPr lang="en-US" sz="1200" dirty="0" err="1"/>
              <a:t>socst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-------------+---------------------------------------------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read |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write |   0.5960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 math |   0.6492   0.6203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science |   0.6171   0.5671   0.6166   1.0000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      </a:t>
            </a:r>
            <a:r>
              <a:rPr lang="en-US" sz="1200" dirty="0" err="1"/>
              <a:t>socst</a:t>
            </a:r>
            <a:r>
              <a:rPr lang="en-US" sz="1200" dirty="0"/>
              <a:t> |   0.6175   0.5996   0.5299   0.4529   1.0000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05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4">
      <a:dk1>
        <a:sysClr val="windowText" lastClr="000000"/>
      </a:dk1>
      <a:lt1>
        <a:sysClr val="window" lastClr="FFFFFF"/>
      </a:lt1>
      <a:dk2>
        <a:srgbClr val="3B2F2A"/>
      </a:dk2>
      <a:lt2>
        <a:srgbClr val="E5DEDB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68278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00b134-e910-48e1-a50a-994ff2c336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1A57FFD9CEE4D9527DB957A7B9F06" ma:contentTypeVersion="17" ma:contentTypeDescription="Create a new document." ma:contentTypeScope="" ma:versionID="bbafaf684b5cde0d3321ff1b0ebede6d">
  <xsd:schema xmlns:xsd="http://www.w3.org/2001/XMLSchema" xmlns:xs="http://www.w3.org/2001/XMLSchema" xmlns:p="http://schemas.microsoft.com/office/2006/metadata/properties" xmlns:ns3="b300b134-e910-48e1-a50a-994ff2c3363c" xmlns:ns4="92efed26-ad01-4d26-90e5-5e128643edd1" targetNamespace="http://schemas.microsoft.com/office/2006/metadata/properties" ma:root="true" ma:fieldsID="d780c7c885c3bfc6be07a48d11b890bc" ns3:_="" ns4:_="">
    <xsd:import namespace="b300b134-e910-48e1-a50a-994ff2c3363c"/>
    <xsd:import namespace="92efed26-ad01-4d26-90e5-5e128643ed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0b134-e910-48e1-a50a-994ff2c3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fed26-ad01-4d26-90e5-5e128643edd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993F9-C40F-4ED4-9C85-6ADD452ED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1F404-2AC1-4AC9-84AD-8B3B3568BB82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92efed26-ad01-4d26-90e5-5e128643edd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300b134-e910-48e1-a50a-994ff2c3363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4B69C6-1A49-456E-AD07-3DB124D43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0b134-e910-48e1-a50a-994ff2c3363c"/>
    <ds:schemaRef ds:uri="92efed26-ad01-4d26-90e5-5e128643e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13411</TotalTime>
  <Words>8860</Words>
  <Application>Microsoft Macintosh PowerPoint</Application>
  <PresentationFormat>Widescreen</PresentationFormat>
  <Paragraphs>1269</Paragraphs>
  <Slides>126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4" baseType="lpstr">
      <vt:lpstr>Malgun Gothic</vt:lpstr>
      <vt:lpstr>Arial</vt:lpstr>
      <vt:lpstr>Calibri</vt:lpstr>
      <vt:lpstr>Courier New</vt:lpstr>
      <vt:lpstr>Franklin Gothic Book</vt:lpstr>
      <vt:lpstr>Gill Sans MT</vt:lpstr>
      <vt:lpstr>Wingdings</vt:lpstr>
      <vt:lpstr>Crop</vt:lpstr>
      <vt:lpstr>Introduction to stata</vt:lpstr>
      <vt:lpstr>Purpose of the seminar</vt:lpstr>
      <vt:lpstr>STATA</vt:lpstr>
      <vt:lpstr>What is Stata?</vt:lpstr>
      <vt:lpstr>Why use Stata?</vt:lpstr>
      <vt:lpstr>Versions of Stata *</vt:lpstr>
      <vt:lpstr>Navigating Stata’s interface</vt:lpstr>
      <vt:lpstr>Command window</vt:lpstr>
      <vt:lpstr>Variables window</vt:lpstr>
      <vt:lpstr>Properties window</vt:lpstr>
      <vt:lpstr>History window</vt:lpstr>
      <vt:lpstr>Working directory</vt:lpstr>
      <vt:lpstr>Stata menus</vt:lpstr>
      <vt:lpstr>Do-files</vt:lpstr>
      <vt:lpstr>Stata Do-files</vt:lpstr>
      <vt:lpstr>Opening the do-file editor</vt:lpstr>
      <vt:lpstr>Syntax highlighting *</vt:lpstr>
      <vt:lpstr>Running commands from the do-file</vt:lpstr>
      <vt:lpstr>Comments</vt:lpstr>
      <vt:lpstr>Long lines in do-files *</vt:lpstr>
      <vt:lpstr>Importing data</vt:lpstr>
      <vt:lpstr>Stata .dta files</vt:lpstr>
      <vt:lpstr>Loading and saving .dta files</vt:lpstr>
      <vt:lpstr>Clearing memory</vt:lpstr>
      <vt:lpstr>Frames *</vt:lpstr>
      <vt:lpstr>Importing Excel data sets *</vt:lpstr>
      <vt:lpstr>Importing .csv data sets *</vt:lpstr>
      <vt:lpstr>Using the menu to import EXCEL and .csv data</vt:lpstr>
      <vt:lpstr>Preparing data for import</vt:lpstr>
      <vt:lpstr>Help files and Stata syntax</vt:lpstr>
      <vt:lpstr>Help files</vt:lpstr>
      <vt:lpstr>Help file: title section</vt:lpstr>
      <vt:lpstr>Help file: syntax section</vt:lpstr>
      <vt:lpstr>Help file: options section</vt:lpstr>
      <vt:lpstr>Help file: syntax section</vt:lpstr>
      <vt:lpstr>Help file : the rest</vt:lpstr>
      <vt:lpstr>Getting to know your data</vt:lpstr>
      <vt:lpstr>Viewing data</vt:lpstr>
      <vt:lpstr>Seminar dataset</vt:lpstr>
      <vt:lpstr>Browsing the dataset</vt:lpstr>
      <vt:lpstr>Listing observations * </vt:lpstr>
      <vt:lpstr>Selecting observations</vt:lpstr>
      <vt:lpstr>Selecting by observation number with in *</vt:lpstr>
      <vt:lpstr>Selecting by condition with if</vt:lpstr>
      <vt:lpstr>Stata logical and relational operators</vt:lpstr>
      <vt:lpstr>Exercise 1</vt:lpstr>
      <vt:lpstr>Exploring data</vt:lpstr>
      <vt:lpstr>Explore your data before analysis</vt:lpstr>
      <vt:lpstr>Use codebook to inspect variable values</vt:lpstr>
      <vt:lpstr>Summarizing continuous variables</vt:lpstr>
      <vt:lpstr> Detailed summaries *</vt:lpstr>
      <vt:lpstr>Tabulating frequencies of categorical variables</vt:lpstr>
      <vt:lpstr>Two-way tabulations</vt:lpstr>
      <vt:lpstr>Exercise 2</vt:lpstr>
      <vt:lpstr>Data visualization</vt:lpstr>
      <vt:lpstr>Data visualization</vt:lpstr>
      <vt:lpstr>Histograms</vt:lpstr>
      <vt:lpstr>histogram options *</vt:lpstr>
      <vt:lpstr>Boxplots *</vt:lpstr>
      <vt:lpstr>Scatter plots</vt:lpstr>
      <vt:lpstr>Bar graphs to visualize frequencies *</vt:lpstr>
      <vt:lpstr>Two-way bar graphs *</vt:lpstr>
      <vt:lpstr>Two-way, layered graphics</vt:lpstr>
      <vt:lpstr>Layered graph example 1</vt:lpstr>
      <vt:lpstr>Layered graph example 2*</vt:lpstr>
      <vt:lpstr>Exercise 3</vt:lpstr>
      <vt:lpstr>data management</vt:lpstr>
      <vt:lpstr>Creating, transforming, and labeling variables</vt:lpstr>
      <vt:lpstr>Generating variables</vt:lpstr>
      <vt:lpstr>Missing values in Stata</vt:lpstr>
      <vt:lpstr>Replacing values</vt:lpstr>
      <vt:lpstr>Extended generation of variables</vt:lpstr>
      <vt:lpstr>Renaming and recoding variables</vt:lpstr>
      <vt:lpstr>Labeling variables (1)</vt:lpstr>
      <vt:lpstr>Labeling variables (2)</vt:lpstr>
      <vt:lpstr>Labeling values</vt:lpstr>
      <vt:lpstr>Encoding string variables into numeric (1)</vt:lpstr>
      <vt:lpstr>Encoding string variables into numeric (2)</vt:lpstr>
      <vt:lpstr>Exercise 4</vt:lpstr>
      <vt:lpstr>Dataset operations</vt:lpstr>
      <vt:lpstr>Save your data before making big changes</vt:lpstr>
      <vt:lpstr>Keeping and dropping variables</vt:lpstr>
      <vt:lpstr>Keeping and dropping observations</vt:lpstr>
      <vt:lpstr>Sorting data (1)</vt:lpstr>
      <vt:lpstr>Sorting data (2)</vt:lpstr>
      <vt:lpstr>Sorting data (3) *</vt:lpstr>
      <vt:lpstr>Exercise 5</vt:lpstr>
      <vt:lpstr>Combining datasets</vt:lpstr>
      <vt:lpstr>Appending datasets</vt:lpstr>
      <vt:lpstr>Appending datasets</vt:lpstr>
      <vt:lpstr>Merging datasets (1)</vt:lpstr>
      <vt:lpstr>Merging datasets (2)</vt:lpstr>
      <vt:lpstr>basic statistical analysis</vt:lpstr>
      <vt:lpstr>Analysis of continuous, normally distributed outcomes</vt:lpstr>
      <vt:lpstr>Load dataset</vt:lpstr>
      <vt:lpstr>Means and confidence intervals (1)</vt:lpstr>
      <vt:lpstr>T-tests test whether the means are different between 2 groups</vt:lpstr>
      <vt:lpstr>Independent samples t-test example</vt:lpstr>
      <vt:lpstr>Correlation</vt:lpstr>
      <vt:lpstr>Model estimation command syntax</vt:lpstr>
      <vt:lpstr>Linear regression</vt:lpstr>
      <vt:lpstr>Linear regression example</vt:lpstr>
      <vt:lpstr>Estimating statistics based on a model</vt:lpstr>
      <vt:lpstr>Postestimation example 1: prediction</vt:lpstr>
      <vt:lpstr>Exercise 6</vt:lpstr>
      <vt:lpstr>Analysis of categorical outcomes</vt:lpstr>
      <vt:lpstr> Chi-square test of independence</vt:lpstr>
      <vt:lpstr>* Logistic regression</vt:lpstr>
      <vt:lpstr>* Logistic regression example</vt:lpstr>
      <vt:lpstr>additional stata modeling commands</vt:lpstr>
      <vt:lpstr>A few of Stata’s additional regression commands</vt:lpstr>
      <vt:lpstr>Structural equation modeling</vt:lpstr>
      <vt:lpstr>Outputting to word and excel</vt:lpstr>
      <vt:lpstr>Outputting to Word</vt:lpstr>
      <vt:lpstr>Opening the Word file and writing blocks of text</vt:lpstr>
      <vt:lpstr>Inserting a table of results and an image</vt:lpstr>
      <vt:lpstr>Saving the Word output file</vt:lpstr>
      <vt:lpstr>Outputting to Excel</vt:lpstr>
      <vt:lpstr>Open a working spreadsheet for output</vt:lpstr>
      <vt:lpstr>Adding content to spreadsheet cells</vt:lpstr>
      <vt:lpstr>Close and save the Excel spreadsheet</vt:lpstr>
      <vt:lpstr>additional resources for learning stata</vt:lpstr>
      <vt:lpstr>OARC Statistical Methods and Data Analytics website</vt:lpstr>
      <vt:lpstr>OARC statistical consulting website Stata pages</vt:lpstr>
      <vt:lpstr>External resources</vt:lpstr>
      <vt:lpstr>end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stats</dc:creator>
  <cp:lastModifiedBy>Kajokaite, Kotrina</cp:lastModifiedBy>
  <cp:revision>835</cp:revision>
  <dcterms:created xsi:type="dcterms:W3CDTF">2017-05-08T02:46:06Z</dcterms:created>
  <dcterms:modified xsi:type="dcterms:W3CDTF">2025-08-10T17:54:01Z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0x010100DBF1A57FFD9CEE4D9527DB957A7B9F06</vt:lpwstr>
  </property>
</Properties>
</file>